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9" r:id="rId3"/>
    <p:sldId id="417" r:id="rId4"/>
    <p:sldId id="340" r:id="rId5"/>
    <p:sldId id="299" r:id="rId6"/>
    <p:sldId id="300" r:id="rId7"/>
    <p:sldId id="301" r:id="rId8"/>
    <p:sldId id="313" r:id="rId9"/>
    <p:sldId id="314" r:id="rId10"/>
    <p:sldId id="315" r:id="rId11"/>
    <p:sldId id="321" r:id="rId12"/>
    <p:sldId id="302" r:id="rId13"/>
    <p:sldId id="303" r:id="rId14"/>
    <p:sldId id="304" r:id="rId15"/>
    <p:sldId id="305" r:id="rId16"/>
    <p:sldId id="306" r:id="rId17"/>
    <p:sldId id="355" r:id="rId18"/>
    <p:sldId id="307" r:id="rId19"/>
    <p:sldId id="356" r:id="rId20"/>
    <p:sldId id="358" r:id="rId21"/>
    <p:sldId id="327" r:id="rId22"/>
    <p:sldId id="359" r:id="rId23"/>
    <p:sldId id="377" r:id="rId24"/>
    <p:sldId id="375" r:id="rId25"/>
    <p:sldId id="376" r:id="rId26"/>
    <p:sldId id="309" r:id="rId27"/>
    <p:sldId id="310" r:id="rId28"/>
    <p:sldId id="276" r:id="rId29"/>
    <p:sldId id="297" r:id="rId30"/>
    <p:sldId id="278" r:id="rId31"/>
    <p:sldId id="283" r:id="rId32"/>
    <p:sldId id="285" r:id="rId33"/>
    <p:sldId id="286" r:id="rId34"/>
    <p:sldId id="378" r:id="rId35"/>
    <p:sldId id="395" r:id="rId36"/>
    <p:sldId id="389" r:id="rId37"/>
    <p:sldId id="392" r:id="rId38"/>
    <p:sldId id="393" r:id="rId39"/>
    <p:sldId id="380" r:id="rId40"/>
    <p:sldId id="386" r:id="rId41"/>
    <p:sldId id="388" r:id="rId42"/>
    <p:sldId id="387" r:id="rId43"/>
    <p:sldId id="397" r:id="rId44"/>
    <p:sldId id="399" r:id="rId45"/>
    <p:sldId id="400" r:id="rId46"/>
    <p:sldId id="401" r:id="rId47"/>
    <p:sldId id="402" r:id="rId48"/>
    <p:sldId id="410" r:id="rId49"/>
    <p:sldId id="403" r:id="rId50"/>
    <p:sldId id="411" r:id="rId51"/>
    <p:sldId id="404" r:id="rId52"/>
    <p:sldId id="405" r:id="rId53"/>
    <p:sldId id="406" r:id="rId54"/>
    <p:sldId id="407" r:id="rId55"/>
    <p:sldId id="408" r:id="rId56"/>
    <p:sldId id="409" r:id="rId57"/>
    <p:sldId id="412" r:id="rId58"/>
    <p:sldId id="413" r:id="rId59"/>
    <p:sldId id="414" r:id="rId60"/>
    <p:sldId id="415" r:id="rId61"/>
    <p:sldId id="416"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20"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r>
              <a:rPr lang="en-US" sz="2000" dirty="0" err="1">
                <a:latin typeface="Segoe UI Semibold" panose="020B0702040204020203" pitchFamily="34" charset="0"/>
                <a:cs typeface="Segoe UI Semibold" panose="020B0702040204020203" pitchFamily="34" charset="0"/>
              </a:rPr>
              <a:t>Orak</a:t>
            </a:r>
            <a:r>
              <a:rPr lang="en-US" sz="2000" dirty="0">
                <a:latin typeface="Segoe UI Semibold" panose="020B0702040204020203" pitchFamily="34" charset="0"/>
                <a:cs typeface="Segoe UI Semibold" panose="020B0702040204020203" pitchFamily="34" charset="0"/>
              </a:rPr>
              <a:t> </a:t>
            </a:r>
            <a:r>
              <a:rPr lang="en-US" sz="2000" dirty="0" err="1">
                <a:latin typeface="Segoe UI Semibold" panose="020B0702040204020203" pitchFamily="34" charset="0"/>
                <a:cs typeface="Segoe UI Semibold" panose="020B0702040204020203" pitchFamily="34" charset="0"/>
              </a:rPr>
              <a:t>Hücreli</a:t>
            </a:r>
            <a:r>
              <a:rPr lang="en-US" sz="2000" dirty="0">
                <a:latin typeface="Segoe UI Semibold" panose="020B0702040204020203" pitchFamily="34" charset="0"/>
                <a:cs typeface="Segoe UI Semibold" panose="020B0702040204020203" pitchFamily="34" charset="0"/>
              </a:rPr>
              <a:t> Anemi </a:t>
            </a:r>
            <a:r>
              <a:rPr lang="en-US" sz="2000" dirty="0" err="1">
                <a:latin typeface="Segoe UI Semibold" panose="020B0702040204020203" pitchFamily="34" charset="0"/>
                <a:cs typeface="Segoe UI Semibold" panose="020B0702040204020203" pitchFamily="34" charset="0"/>
              </a:rPr>
              <a:t>Tedavisinde</a:t>
            </a:r>
            <a:r>
              <a:rPr lang="en-US" sz="2000" dirty="0">
                <a:latin typeface="Segoe UI Semibold" panose="020B0702040204020203" pitchFamily="34" charset="0"/>
                <a:cs typeface="Segoe UI Semibold" panose="020B0702040204020203" pitchFamily="34" charset="0"/>
              </a:rPr>
              <a:t> </a:t>
            </a:r>
            <a:r>
              <a:rPr lang="en-US" sz="2000" dirty="0" err="1">
                <a:latin typeface="Segoe UI Semibold" panose="020B0702040204020203" pitchFamily="34" charset="0"/>
                <a:cs typeface="Segoe UI Semibold" panose="020B0702040204020203" pitchFamily="34" charset="0"/>
              </a:rPr>
              <a:t>Dünyada</a:t>
            </a:r>
            <a:r>
              <a:rPr lang="en-US" sz="2000" dirty="0">
                <a:latin typeface="Segoe UI Semibold" panose="020B0702040204020203" pitchFamily="34" charset="0"/>
                <a:cs typeface="Segoe UI Semibold" panose="020B0702040204020203" pitchFamily="34" charset="0"/>
              </a:rPr>
              <a:t> </a:t>
            </a:r>
            <a:r>
              <a:rPr lang="en-US" sz="2000" dirty="0" err="1">
                <a:latin typeface="Segoe UI Semibold" panose="020B0702040204020203" pitchFamily="34" charset="0"/>
                <a:cs typeface="Segoe UI Semibold" panose="020B0702040204020203" pitchFamily="34" charset="0"/>
              </a:rPr>
              <a:t>Onaylı</a:t>
            </a:r>
            <a:r>
              <a:rPr lang="en-US" sz="2000" dirty="0">
                <a:latin typeface="Segoe UI Semibold" panose="020B0702040204020203" pitchFamily="34" charset="0"/>
                <a:cs typeface="Segoe UI Semibold" panose="020B0702040204020203" pitchFamily="34" charset="0"/>
              </a:rPr>
              <a:t> </a:t>
            </a:r>
            <a:r>
              <a:rPr lang="en-US" sz="2000" dirty="0" err="1">
                <a:latin typeface="Segoe UI Semibold" panose="020B0702040204020203" pitchFamily="34" charset="0"/>
                <a:cs typeface="Segoe UI Semibold" panose="020B0702040204020203" pitchFamily="34" charset="0"/>
              </a:rPr>
              <a:t>Ajanların</a:t>
            </a:r>
            <a:r>
              <a:rPr lang="en-US" sz="2000" dirty="0">
                <a:latin typeface="Segoe UI Semibold" panose="020B0702040204020203" pitchFamily="34" charset="0"/>
                <a:cs typeface="Segoe UI Semibold" panose="020B0702040204020203" pitchFamily="34" charset="0"/>
              </a:rPr>
              <a:t> </a:t>
            </a:r>
            <a:r>
              <a:rPr lang="en-US" sz="2000" dirty="0" err="1">
                <a:latin typeface="Segoe UI Semibold" panose="020B0702040204020203" pitchFamily="34" charset="0"/>
                <a:cs typeface="Segoe UI Semibold" panose="020B0702040204020203" pitchFamily="34" charset="0"/>
              </a:rPr>
              <a:t>Temel</a:t>
            </a:r>
            <a:r>
              <a:rPr lang="en-US" sz="2000" dirty="0">
                <a:latin typeface="Segoe UI Semibold" panose="020B0702040204020203" pitchFamily="34" charset="0"/>
                <a:cs typeface="Segoe UI Semibold" panose="020B0702040204020203" pitchFamily="34" charset="0"/>
              </a:rPr>
              <a:t> </a:t>
            </a:r>
            <a:r>
              <a:rPr lang="en-US" sz="2000" dirty="0" err="1">
                <a:latin typeface="Segoe UI Semibold" panose="020B0702040204020203" pitchFamily="34" charset="0"/>
                <a:cs typeface="Segoe UI Semibold" panose="020B0702040204020203" pitchFamily="34" charset="0"/>
              </a:rPr>
              <a:t>Klinik</a:t>
            </a:r>
            <a:r>
              <a:rPr lang="en-US" sz="2000" dirty="0">
                <a:latin typeface="Segoe UI Semibold" panose="020B0702040204020203" pitchFamily="34" charset="0"/>
                <a:cs typeface="Segoe UI Semibold" panose="020B0702040204020203" pitchFamily="34" charset="0"/>
              </a:rPr>
              <a:t> </a:t>
            </a:r>
            <a:r>
              <a:rPr lang="en-US" sz="2000" dirty="0" err="1">
                <a:latin typeface="Segoe UI Semibold" panose="020B0702040204020203" pitchFamily="34" charset="0"/>
                <a:cs typeface="Segoe UI Semibold" panose="020B0702040204020203" pitchFamily="34" charset="0"/>
              </a:rPr>
              <a:t>Çalışmalarından</a:t>
            </a:r>
            <a:r>
              <a:rPr lang="en-US" sz="2000" baseline="0" dirty="0">
                <a:latin typeface="Segoe UI Semibold" panose="020B0702040204020203" pitchFamily="34" charset="0"/>
                <a:cs typeface="Segoe UI Semibold" panose="020B0702040204020203" pitchFamily="34" charset="0"/>
              </a:rPr>
              <a:t> </a:t>
            </a:r>
            <a:r>
              <a:rPr lang="en-US" sz="2000" baseline="0" dirty="0" err="1">
                <a:latin typeface="Segoe UI Semibold" panose="020B0702040204020203" pitchFamily="34" charset="0"/>
                <a:cs typeface="Segoe UI Semibold" panose="020B0702040204020203" pitchFamily="34" charset="0"/>
              </a:rPr>
              <a:t>Yıllık</a:t>
            </a:r>
            <a:r>
              <a:rPr lang="en-US" sz="2000" baseline="0" dirty="0">
                <a:latin typeface="Segoe UI Semibold" panose="020B0702040204020203" pitchFamily="34" charset="0"/>
                <a:cs typeface="Segoe UI Semibold" panose="020B0702040204020203" pitchFamily="34" charset="0"/>
              </a:rPr>
              <a:t> </a:t>
            </a:r>
            <a:r>
              <a:rPr lang="en-US" sz="2000" baseline="0" dirty="0" err="1">
                <a:latin typeface="Segoe UI Semibold" panose="020B0702040204020203" pitchFamily="34" charset="0"/>
                <a:cs typeface="Segoe UI Semibold" panose="020B0702040204020203" pitchFamily="34" charset="0"/>
              </a:rPr>
              <a:t>Kriz</a:t>
            </a:r>
            <a:r>
              <a:rPr lang="en-US" sz="2000" baseline="0" dirty="0">
                <a:latin typeface="Segoe UI Semibold" panose="020B0702040204020203" pitchFamily="34" charset="0"/>
                <a:cs typeface="Segoe UI Semibold" panose="020B0702040204020203" pitchFamily="34" charset="0"/>
              </a:rPr>
              <a:t> </a:t>
            </a:r>
            <a:r>
              <a:rPr lang="en-US" sz="2000" baseline="0" dirty="0" err="1">
                <a:latin typeface="Segoe UI Semibold" panose="020B0702040204020203" pitchFamily="34" charset="0"/>
                <a:cs typeface="Segoe UI Semibold" panose="020B0702040204020203" pitchFamily="34" charset="0"/>
              </a:rPr>
              <a:t>Oranları</a:t>
            </a:r>
            <a:endParaRPr lang="en-US" sz="2000" dirty="0">
              <a:latin typeface="Segoe UI Semibold" panose="020B0702040204020203" pitchFamily="34" charset="0"/>
              <a:cs typeface="Segoe UI Semibold" panose="020B0702040204020203" pitchFamily="34" charset="0"/>
            </a:endParaRPr>
          </a:p>
        </c:rich>
      </c:tx>
      <c:layout>
        <c:manualLayout>
          <c:xMode val="edge"/>
          <c:yMode val="edge"/>
          <c:x val="0.19337809294440991"/>
          <c:y val="8.1227546499572437E-3"/>
        </c:manualLayout>
      </c:layout>
      <c:overlay val="0"/>
      <c:spPr>
        <a:noFill/>
        <a:ln>
          <a:noFill/>
        </a:ln>
        <a:effectLst/>
      </c:spPr>
    </c:title>
    <c:autoTitleDeleted val="0"/>
    <c:plotArea>
      <c:layout/>
      <c:barChart>
        <c:barDir val="col"/>
        <c:grouping val="clustered"/>
        <c:varyColors val="0"/>
        <c:ser>
          <c:idx val="0"/>
          <c:order val="0"/>
          <c:tx>
            <c:strRef>
              <c:f>Sheet1!$A$2</c:f>
              <c:strCache>
                <c:ptCount val="1"/>
                <c:pt idx="0">
                  <c:v>Treatment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2700000" algn="tl" rotWithShape="0">
                <a:prstClr val="black">
                  <a:alpha val="40000"/>
                </a:prstClr>
              </a:outerShdw>
            </a:effectLst>
          </c:spPr>
          <c:invertIfNegative val="0"/>
          <c:dPt>
            <c:idx val="0"/>
            <c:invertIfNegative val="0"/>
            <c:bubble3D val="0"/>
            <c:spPr>
              <a:solidFill>
                <a:srgbClr val="DAAE27">
                  <a:lumMod val="60000"/>
                  <a:lumOff val="40000"/>
                </a:srgbClr>
              </a:solidFill>
              <a:ln>
                <a:solidFill>
                  <a:srgbClr val="DAAE27">
                    <a:lumMod val="75000"/>
                  </a:srgb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7B7-4CAB-8C87-4D024B8CEAC2}"/>
              </c:ext>
            </c:extLst>
          </c:dPt>
          <c:dPt>
            <c:idx val="1"/>
            <c:invertIfNegative val="0"/>
            <c:bubble3D val="0"/>
            <c:spPr>
              <a:solidFill>
                <a:srgbClr val="7EBB59"/>
              </a:solidFill>
              <a:ln>
                <a:solidFill>
                  <a:srgbClr val="008F46">
                    <a:lumMod val="75000"/>
                  </a:srgb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7B7-4CAB-8C87-4D024B8CEAC2}"/>
              </c:ext>
            </c:extLst>
          </c:dPt>
          <c:dPt>
            <c:idx val="2"/>
            <c:invertIfNegative val="0"/>
            <c:bubble3D val="0"/>
            <c:spPr>
              <a:solidFill>
                <a:srgbClr val="FF9933"/>
              </a:solidFill>
              <a:ln>
                <a:solidFill>
                  <a:srgbClr val="DAAE27">
                    <a:lumMod val="75000"/>
                  </a:srgb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7B7-4CAB-8C87-4D024B8CEAC2}"/>
              </c:ext>
            </c:extLst>
          </c:dPt>
          <c:dPt>
            <c:idx val="3"/>
            <c:invertIfNegative val="0"/>
            <c:bubble3D val="0"/>
            <c:spPr>
              <a:solidFill>
                <a:srgbClr val="0070C0"/>
              </a:solidFill>
              <a:ln>
                <a:solidFill>
                  <a:srgbClr val="1E2D3A">
                    <a:lumMod val="75000"/>
                    <a:lumOff val="25000"/>
                  </a:srgbClr>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B89C-4DA7-A468-62DA7EB1D735}"/>
              </c:ext>
            </c:extLst>
          </c:dPt>
          <c:dLbls>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ln>
                      <a:solidFill>
                        <a:schemeClr val="tx1"/>
                      </a:solidFill>
                    </a:ln>
                    <a:solidFill>
                      <a:schemeClr val="bg2">
                        <a:lumMod val="60000"/>
                        <a:lumOff val="40000"/>
                      </a:schemeClr>
                    </a:solidFill>
                    <a:effectLst>
                      <a:outerShdw blurRad="50800" dist="38100" dir="2700000" algn="tl" rotWithShape="0">
                        <a:prstClr val="black">
                          <a:alpha val="40000"/>
                        </a:prstClr>
                      </a:outerShdw>
                    </a:effectLst>
                    <a:latin typeface="Segoe UI Semibold" panose="020B0702040204020203" pitchFamily="34" charset="0"/>
                    <a:ea typeface="+mn-ea"/>
                    <a:cs typeface="Segoe UI Semibold" panose="020B0702040204020203" pitchFamily="34" charset="0"/>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Multicenter Study of Hydroxyurea</c:v>
                </c:pt>
                <c:pt idx="1">
                  <c:v>L-Glutamine Phase 3 Study</c:v>
                </c:pt>
                <c:pt idx="2">
                  <c:v>SUSTAIN Study</c:v>
                </c:pt>
                <c:pt idx="3">
                  <c:v>HOPE Trial*</c:v>
                </c:pt>
              </c:strCache>
            </c:strRef>
          </c:cat>
          <c:val>
            <c:numRef>
              <c:f>Sheet1!$B$2:$E$2</c:f>
              <c:numCache>
                <c:formatCode>General</c:formatCode>
                <c:ptCount val="4"/>
                <c:pt idx="0">
                  <c:v>2.5</c:v>
                </c:pt>
                <c:pt idx="1">
                  <c:v>2.37</c:v>
                </c:pt>
                <c:pt idx="2">
                  <c:v>1.63</c:v>
                </c:pt>
                <c:pt idx="3">
                  <c:v>2.77</c:v>
                </c:pt>
              </c:numCache>
            </c:numRef>
          </c:val>
          <c:extLst>
            <c:ext xmlns:c16="http://schemas.microsoft.com/office/drawing/2014/chart" uri="{C3380CC4-5D6E-409C-BE32-E72D297353CC}">
              <c16:uniqueId val="{00000006-D7B7-4CAB-8C87-4D024B8CEAC2}"/>
            </c:ext>
          </c:extLst>
        </c:ser>
        <c:ser>
          <c:idx val="1"/>
          <c:order val="1"/>
          <c:tx>
            <c:strRef>
              <c:f>Sheet1!$A$3</c:f>
              <c:strCache>
                <c:ptCount val="1"/>
                <c:pt idx="0">
                  <c:v>Placebo</c:v>
                </c:pt>
              </c:strCache>
            </c:strRef>
          </c:tx>
          <c:spPr>
            <a:solidFill>
              <a:srgbClr val="FFFFFF">
                <a:lumMod val="65000"/>
              </a:srgbClr>
            </a:solidFill>
            <a:ln>
              <a:solidFill>
                <a:srgbClr val="868586">
                  <a:lumMod val="75000"/>
                </a:srgb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ln w="3175">
                      <a:noFill/>
                    </a:ln>
                    <a:solidFill>
                      <a:schemeClr val="tx1"/>
                    </a:solidFill>
                    <a:effectLst>
                      <a:outerShdw blurRad="50800" dist="38100" dir="2700000" algn="tl" rotWithShape="0">
                        <a:schemeClr val="bg1">
                          <a:alpha val="40000"/>
                        </a:schemeClr>
                      </a:outerShdw>
                    </a:effectLst>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Multicenter Study of Hydroxyurea</c:v>
                </c:pt>
                <c:pt idx="1">
                  <c:v>L-Glutamine Phase 3 Study</c:v>
                </c:pt>
                <c:pt idx="2">
                  <c:v>SUSTAIN Study</c:v>
                </c:pt>
                <c:pt idx="3">
                  <c:v>HOPE Trial*</c:v>
                </c:pt>
              </c:strCache>
            </c:strRef>
          </c:cat>
          <c:val>
            <c:numRef>
              <c:f>Sheet1!$B$3:$E$3</c:f>
              <c:numCache>
                <c:formatCode>General</c:formatCode>
                <c:ptCount val="4"/>
                <c:pt idx="0">
                  <c:v>4.5</c:v>
                </c:pt>
                <c:pt idx="1">
                  <c:v>4.3</c:v>
                </c:pt>
                <c:pt idx="2">
                  <c:v>2.98</c:v>
                </c:pt>
                <c:pt idx="3">
                  <c:v>3.19</c:v>
                </c:pt>
              </c:numCache>
            </c:numRef>
          </c:val>
          <c:extLst>
            <c:ext xmlns:c16="http://schemas.microsoft.com/office/drawing/2014/chart" uri="{C3380CC4-5D6E-409C-BE32-E72D297353CC}">
              <c16:uniqueId val="{00000007-D7B7-4CAB-8C87-4D024B8CEAC2}"/>
            </c:ext>
          </c:extLst>
        </c:ser>
        <c:dLbls>
          <c:dLblPos val="outEnd"/>
          <c:showLegendKey val="0"/>
          <c:showVal val="1"/>
          <c:showCatName val="0"/>
          <c:showSerName val="0"/>
          <c:showPercent val="0"/>
          <c:showBubbleSize val="0"/>
        </c:dLbls>
        <c:gapWidth val="100"/>
        <c:overlap val="-24"/>
        <c:axId val="197128192"/>
        <c:axId val="121369664"/>
      </c:barChart>
      <c:catAx>
        <c:axId val="197128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Segoe UI Semibold" panose="020B0702040204020203" pitchFamily="34" charset="0"/>
                <a:ea typeface="+mn-ea"/>
                <a:cs typeface="Segoe UI Semibold" panose="020B0702040204020203" pitchFamily="34" charset="0"/>
              </a:defRPr>
            </a:pPr>
            <a:endParaRPr lang="tr-TR"/>
          </a:p>
        </c:txPr>
        <c:crossAx val="121369664"/>
        <c:crosses val="autoZero"/>
        <c:auto val="1"/>
        <c:lblAlgn val="ctr"/>
        <c:lblOffset val="100"/>
        <c:noMultiLvlLbl val="0"/>
      </c:catAx>
      <c:valAx>
        <c:axId val="121369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err="1"/>
                  <a:t>Yıllık</a:t>
                </a:r>
                <a:r>
                  <a:rPr lang="en-US" sz="1600" dirty="0"/>
                  <a:t> </a:t>
                </a:r>
                <a:r>
                  <a:rPr lang="en-US" sz="1600" dirty="0" err="1"/>
                  <a:t>Kriz</a:t>
                </a:r>
                <a:r>
                  <a:rPr lang="en-US" sz="1600" dirty="0"/>
                  <a:t> </a:t>
                </a:r>
                <a:r>
                  <a:rPr lang="en-US" sz="1600" dirty="0" err="1"/>
                  <a:t>Oranları</a:t>
                </a:r>
                <a:r>
                  <a:rPr lang="en-US" sz="1600" dirty="0"/>
                  <a:t>(</a:t>
                </a:r>
                <a:r>
                  <a:rPr lang="en-US" sz="1600" dirty="0" err="1"/>
                  <a:t>Medyan</a:t>
                </a:r>
                <a:r>
                  <a:rPr lang="en-US" sz="1600" dirty="0"/>
                  <a:t>)</a:t>
                </a:r>
              </a:p>
            </c:rich>
          </c:tx>
          <c:layout>
            <c:manualLayout>
              <c:xMode val="edge"/>
              <c:yMode val="edge"/>
              <c:x val="1.5567920815915957E-3"/>
              <c:y val="0.2313778387801626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197128192"/>
        <c:crosses val="autoZero"/>
        <c:crossBetween val="between"/>
      </c:valAx>
      <c:spPr>
        <a:solidFill>
          <a:srgbClr val="FFFFFF"/>
        </a:solidFill>
        <a:ln>
          <a:noFill/>
        </a:ln>
        <a:effectLst/>
      </c:spPr>
    </c:plotArea>
    <c:legend>
      <c:legendPos val="b"/>
      <c:legendEntry>
        <c:idx val="0"/>
        <c:delete val="1"/>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Entry>
      <c:layout>
        <c:manualLayout>
          <c:xMode val="edge"/>
          <c:yMode val="edge"/>
          <c:x val="2.8853363792522035E-3"/>
          <c:y val="0.9431842093649605"/>
          <c:w val="9.608026425691675E-2"/>
          <c:h val="5.27708293758888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DA88B3-E816-4859-8BE9-8C08EB0933A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8BB2FB1-A64E-472D-A4D9-3D653653E34E}">
      <dgm:prSet/>
      <dgm:spPr/>
      <dgm:t>
        <a:bodyPr/>
        <a:lstStyle/>
        <a:p>
          <a:r>
            <a:rPr lang="tr-TR"/>
            <a:t>Faz 2 : Faz 3'te değerlendirilecek mitapivat dozunu seçmek için plaseboya karşı 2 doz mitapivat seviyesini (50 mg BID ve 100 mg BID) değerlendiren çift kör, randomize, plasebo kontrollü, doz bulma çalışmasıdır. </a:t>
          </a:r>
          <a:endParaRPr lang="en-US"/>
        </a:p>
      </dgm:t>
    </dgm:pt>
    <dgm:pt modelId="{2E6CF7A3-C177-4405-86B6-886BEE2AA8BD}" type="parTrans" cxnId="{02FF1F03-6979-4383-AB8A-E26F2BB5F3FB}">
      <dgm:prSet/>
      <dgm:spPr/>
      <dgm:t>
        <a:bodyPr/>
        <a:lstStyle/>
        <a:p>
          <a:endParaRPr lang="en-US"/>
        </a:p>
      </dgm:t>
    </dgm:pt>
    <dgm:pt modelId="{2CF2AC05-44F0-4987-8116-1C26513D98A3}" type="sibTrans" cxnId="{02FF1F03-6979-4383-AB8A-E26F2BB5F3FB}">
      <dgm:prSet/>
      <dgm:spPr/>
      <dgm:t>
        <a:bodyPr/>
        <a:lstStyle/>
        <a:p>
          <a:endParaRPr lang="en-US"/>
        </a:p>
      </dgm:t>
    </dgm:pt>
    <dgm:pt modelId="{E99EE1BB-0D3E-46CC-A31C-4CE0B47CE962}">
      <dgm:prSet/>
      <dgm:spPr/>
      <dgm:t>
        <a:bodyPr/>
        <a:lstStyle/>
        <a:p>
          <a:r>
            <a:rPr lang="tr-TR"/>
            <a:t>Faz 3: Mitapivatın seçilen Faz 3 dozunda plaseboya karşı etkinliğini ve güvenliğini değerlendiren çift kör, randomize, plasebo kontrollü bir çalışmadır. </a:t>
          </a:r>
          <a:endParaRPr lang="en-US"/>
        </a:p>
      </dgm:t>
    </dgm:pt>
    <dgm:pt modelId="{3824B3A5-97FD-4068-BB18-B4E7ED5CE03B}" type="parTrans" cxnId="{F47AC8E6-576F-4F7A-90DF-6CB19EA4984D}">
      <dgm:prSet/>
      <dgm:spPr/>
      <dgm:t>
        <a:bodyPr/>
        <a:lstStyle/>
        <a:p>
          <a:endParaRPr lang="en-US"/>
        </a:p>
      </dgm:t>
    </dgm:pt>
    <dgm:pt modelId="{754E82FF-6BC5-4E1C-BB95-3A65E74076D9}" type="sibTrans" cxnId="{F47AC8E6-576F-4F7A-90DF-6CB19EA4984D}">
      <dgm:prSet/>
      <dgm:spPr/>
      <dgm:t>
        <a:bodyPr/>
        <a:lstStyle/>
        <a:p>
          <a:endParaRPr lang="en-US"/>
        </a:p>
      </dgm:t>
    </dgm:pt>
    <dgm:pt modelId="{B242DF9D-01FA-4EEB-B1AA-8450C8AAAFA1}">
      <dgm:prSet/>
      <dgm:spPr/>
      <dgm:t>
        <a:bodyPr/>
        <a:lstStyle/>
        <a:p>
          <a:r>
            <a:rPr lang="tr-TR"/>
            <a:t>Çift Kör Dönemi Faz 2 veya Faz 3 kısmında tamamlayan denekler, Açık etiketli Uzatma Döneminde mitapivat alma seçeneğine sahip olacaktır.</a:t>
          </a:r>
          <a:endParaRPr lang="en-US"/>
        </a:p>
      </dgm:t>
    </dgm:pt>
    <dgm:pt modelId="{413D8B51-8654-4915-A263-38E04B8977ED}" type="parTrans" cxnId="{2B01CDB8-9952-4D4B-AAA4-4757E9B8B066}">
      <dgm:prSet/>
      <dgm:spPr/>
      <dgm:t>
        <a:bodyPr/>
        <a:lstStyle/>
        <a:p>
          <a:endParaRPr lang="en-US"/>
        </a:p>
      </dgm:t>
    </dgm:pt>
    <dgm:pt modelId="{90E825DA-C76D-4035-9698-D9CBC35A86E6}" type="sibTrans" cxnId="{2B01CDB8-9952-4D4B-AAA4-4757E9B8B066}">
      <dgm:prSet/>
      <dgm:spPr/>
      <dgm:t>
        <a:bodyPr/>
        <a:lstStyle/>
        <a:p>
          <a:endParaRPr lang="en-US"/>
        </a:p>
      </dgm:t>
    </dgm:pt>
    <dgm:pt modelId="{961A8B3C-BA93-40F4-B7E8-40F24EEF1F74}">
      <dgm:prSet/>
      <dgm:spPr/>
      <dgm:t>
        <a:bodyPr/>
        <a:lstStyle/>
        <a:p>
          <a:r>
            <a:rPr lang="tr-TR"/>
            <a:t>Çalışmanın Faz:2 kısmına katılan denekler, çalışmanın Faz:3 kısmına katılmaya uygun değildir.</a:t>
          </a:r>
          <a:endParaRPr lang="en-US"/>
        </a:p>
      </dgm:t>
    </dgm:pt>
    <dgm:pt modelId="{CCBEE443-2A9C-431E-9244-DA21BFD8A04E}" type="parTrans" cxnId="{681C6F03-1E17-406B-922E-D2B4B111BD22}">
      <dgm:prSet/>
      <dgm:spPr/>
      <dgm:t>
        <a:bodyPr/>
        <a:lstStyle/>
        <a:p>
          <a:endParaRPr lang="en-US"/>
        </a:p>
      </dgm:t>
    </dgm:pt>
    <dgm:pt modelId="{78C96568-9ED6-40C4-8D43-FFA19B79B2D7}" type="sibTrans" cxnId="{681C6F03-1E17-406B-922E-D2B4B111BD22}">
      <dgm:prSet/>
      <dgm:spPr/>
      <dgm:t>
        <a:bodyPr/>
        <a:lstStyle/>
        <a:p>
          <a:endParaRPr lang="en-US"/>
        </a:p>
      </dgm:t>
    </dgm:pt>
    <dgm:pt modelId="{2E10FECB-8671-41DF-AB0E-95433B246140}" type="pres">
      <dgm:prSet presAssocID="{5CDA88B3-E816-4859-8BE9-8C08EB0933A4}" presName="linear" presStyleCnt="0">
        <dgm:presLayoutVars>
          <dgm:animLvl val="lvl"/>
          <dgm:resizeHandles val="exact"/>
        </dgm:presLayoutVars>
      </dgm:prSet>
      <dgm:spPr/>
    </dgm:pt>
    <dgm:pt modelId="{22334C2C-A46A-4F4D-9008-B7805BB9A3F8}" type="pres">
      <dgm:prSet presAssocID="{28BB2FB1-A64E-472D-A4D9-3D653653E34E}" presName="parentText" presStyleLbl="node1" presStyleIdx="0" presStyleCnt="4">
        <dgm:presLayoutVars>
          <dgm:chMax val="0"/>
          <dgm:bulletEnabled val="1"/>
        </dgm:presLayoutVars>
      </dgm:prSet>
      <dgm:spPr/>
    </dgm:pt>
    <dgm:pt modelId="{0BB96AF5-DFC5-4D1E-AA13-AA71270DE935}" type="pres">
      <dgm:prSet presAssocID="{2CF2AC05-44F0-4987-8116-1C26513D98A3}" presName="spacer" presStyleCnt="0"/>
      <dgm:spPr/>
    </dgm:pt>
    <dgm:pt modelId="{B7FC4F2D-28E1-4090-87C9-6F09377EA5AF}" type="pres">
      <dgm:prSet presAssocID="{E99EE1BB-0D3E-46CC-A31C-4CE0B47CE962}" presName="parentText" presStyleLbl="node1" presStyleIdx="1" presStyleCnt="4">
        <dgm:presLayoutVars>
          <dgm:chMax val="0"/>
          <dgm:bulletEnabled val="1"/>
        </dgm:presLayoutVars>
      </dgm:prSet>
      <dgm:spPr/>
    </dgm:pt>
    <dgm:pt modelId="{6C822439-B4B3-40C9-8D86-9F4DE33D692D}" type="pres">
      <dgm:prSet presAssocID="{754E82FF-6BC5-4E1C-BB95-3A65E74076D9}" presName="spacer" presStyleCnt="0"/>
      <dgm:spPr/>
    </dgm:pt>
    <dgm:pt modelId="{49E636C7-AD42-4447-B21A-13FD10585969}" type="pres">
      <dgm:prSet presAssocID="{B242DF9D-01FA-4EEB-B1AA-8450C8AAAFA1}" presName="parentText" presStyleLbl="node1" presStyleIdx="2" presStyleCnt="4">
        <dgm:presLayoutVars>
          <dgm:chMax val="0"/>
          <dgm:bulletEnabled val="1"/>
        </dgm:presLayoutVars>
      </dgm:prSet>
      <dgm:spPr/>
    </dgm:pt>
    <dgm:pt modelId="{A057FFD9-F85E-4E96-A3C2-14774F46FE55}" type="pres">
      <dgm:prSet presAssocID="{90E825DA-C76D-4035-9698-D9CBC35A86E6}" presName="spacer" presStyleCnt="0"/>
      <dgm:spPr/>
    </dgm:pt>
    <dgm:pt modelId="{DB1E1DDF-8F1B-435C-8085-EF107DAECF25}" type="pres">
      <dgm:prSet presAssocID="{961A8B3C-BA93-40F4-B7E8-40F24EEF1F74}" presName="parentText" presStyleLbl="node1" presStyleIdx="3" presStyleCnt="4">
        <dgm:presLayoutVars>
          <dgm:chMax val="0"/>
          <dgm:bulletEnabled val="1"/>
        </dgm:presLayoutVars>
      </dgm:prSet>
      <dgm:spPr/>
    </dgm:pt>
  </dgm:ptLst>
  <dgm:cxnLst>
    <dgm:cxn modelId="{02FF1F03-6979-4383-AB8A-E26F2BB5F3FB}" srcId="{5CDA88B3-E816-4859-8BE9-8C08EB0933A4}" destId="{28BB2FB1-A64E-472D-A4D9-3D653653E34E}" srcOrd="0" destOrd="0" parTransId="{2E6CF7A3-C177-4405-86B6-886BEE2AA8BD}" sibTransId="{2CF2AC05-44F0-4987-8116-1C26513D98A3}"/>
    <dgm:cxn modelId="{681C6F03-1E17-406B-922E-D2B4B111BD22}" srcId="{5CDA88B3-E816-4859-8BE9-8C08EB0933A4}" destId="{961A8B3C-BA93-40F4-B7E8-40F24EEF1F74}" srcOrd="3" destOrd="0" parTransId="{CCBEE443-2A9C-431E-9244-DA21BFD8A04E}" sibTransId="{78C96568-9ED6-40C4-8D43-FFA19B79B2D7}"/>
    <dgm:cxn modelId="{5582B34C-DBC1-4FD0-83B8-6CE714702458}" type="presOf" srcId="{961A8B3C-BA93-40F4-B7E8-40F24EEF1F74}" destId="{DB1E1DDF-8F1B-435C-8085-EF107DAECF25}" srcOrd="0" destOrd="0" presId="urn:microsoft.com/office/officeart/2005/8/layout/vList2"/>
    <dgm:cxn modelId="{0B4D6297-828D-48A6-A01E-6B5782410E73}" type="presOf" srcId="{E99EE1BB-0D3E-46CC-A31C-4CE0B47CE962}" destId="{B7FC4F2D-28E1-4090-87C9-6F09377EA5AF}" srcOrd="0" destOrd="0" presId="urn:microsoft.com/office/officeart/2005/8/layout/vList2"/>
    <dgm:cxn modelId="{2B01CDB8-9952-4D4B-AAA4-4757E9B8B066}" srcId="{5CDA88B3-E816-4859-8BE9-8C08EB0933A4}" destId="{B242DF9D-01FA-4EEB-B1AA-8450C8AAAFA1}" srcOrd="2" destOrd="0" parTransId="{413D8B51-8654-4915-A263-38E04B8977ED}" sibTransId="{90E825DA-C76D-4035-9698-D9CBC35A86E6}"/>
    <dgm:cxn modelId="{841158DB-641C-4BEB-B447-ABB702493DF7}" type="presOf" srcId="{5CDA88B3-E816-4859-8BE9-8C08EB0933A4}" destId="{2E10FECB-8671-41DF-AB0E-95433B246140}" srcOrd="0" destOrd="0" presId="urn:microsoft.com/office/officeart/2005/8/layout/vList2"/>
    <dgm:cxn modelId="{F47AC8E6-576F-4F7A-90DF-6CB19EA4984D}" srcId="{5CDA88B3-E816-4859-8BE9-8C08EB0933A4}" destId="{E99EE1BB-0D3E-46CC-A31C-4CE0B47CE962}" srcOrd="1" destOrd="0" parTransId="{3824B3A5-97FD-4068-BB18-B4E7ED5CE03B}" sibTransId="{754E82FF-6BC5-4E1C-BB95-3A65E74076D9}"/>
    <dgm:cxn modelId="{57FA71F4-78F5-47E4-AFBF-91FA28B1D9A8}" type="presOf" srcId="{28BB2FB1-A64E-472D-A4D9-3D653653E34E}" destId="{22334C2C-A46A-4F4D-9008-B7805BB9A3F8}" srcOrd="0" destOrd="0" presId="urn:microsoft.com/office/officeart/2005/8/layout/vList2"/>
    <dgm:cxn modelId="{78500AF9-9469-4B7D-BFB7-979D52D91BC4}" type="presOf" srcId="{B242DF9D-01FA-4EEB-B1AA-8450C8AAAFA1}" destId="{49E636C7-AD42-4447-B21A-13FD10585969}" srcOrd="0" destOrd="0" presId="urn:microsoft.com/office/officeart/2005/8/layout/vList2"/>
    <dgm:cxn modelId="{49D46437-72A3-4FCA-B5DC-333B12ADD152}" type="presParOf" srcId="{2E10FECB-8671-41DF-AB0E-95433B246140}" destId="{22334C2C-A46A-4F4D-9008-B7805BB9A3F8}" srcOrd="0" destOrd="0" presId="urn:microsoft.com/office/officeart/2005/8/layout/vList2"/>
    <dgm:cxn modelId="{2CE70B16-6566-434D-9F02-2266D11A6141}" type="presParOf" srcId="{2E10FECB-8671-41DF-AB0E-95433B246140}" destId="{0BB96AF5-DFC5-4D1E-AA13-AA71270DE935}" srcOrd="1" destOrd="0" presId="urn:microsoft.com/office/officeart/2005/8/layout/vList2"/>
    <dgm:cxn modelId="{95F40FA5-6111-4346-942D-DE46ACB2EFC2}" type="presParOf" srcId="{2E10FECB-8671-41DF-AB0E-95433B246140}" destId="{B7FC4F2D-28E1-4090-87C9-6F09377EA5AF}" srcOrd="2" destOrd="0" presId="urn:microsoft.com/office/officeart/2005/8/layout/vList2"/>
    <dgm:cxn modelId="{EB61FFC9-8C9C-4613-916D-B50AC3779E61}" type="presParOf" srcId="{2E10FECB-8671-41DF-AB0E-95433B246140}" destId="{6C822439-B4B3-40C9-8D86-9F4DE33D692D}" srcOrd="3" destOrd="0" presId="urn:microsoft.com/office/officeart/2005/8/layout/vList2"/>
    <dgm:cxn modelId="{EEED2A16-C2AA-4F40-B54D-8AED78C7EC91}" type="presParOf" srcId="{2E10FECB-8671-41DF-AB0E-95433B246140}" destId="{49E636C7-AD42-4447-B21A-13FD10585969}" srcOrd="4" destOrd="0" presId="urn:microsoft.com/office/officeart/2005/8/layout/vList2"/>
    <dgm:cxn modelId="{97D5785D-7B8B-49D1-92FF-68230EFB7BC6}" type="presParOf" srcId="{2E10FECB-8671-41DF-AB0E-95433B246140}" destId="{A057FFD9-F85E-4E96-A3C2-14774F46FE55}" srcOrd="5" destOrd="0" presId="urn:microsoft.com/office/officeart/2005/8/layout/vList2"/>
    <dgm:cxn modelId="{6F193C1A-2215-471A-88D1-536F18F55657}" type="presParOf" srcId="{2E10FECB-8671-41DF-AB0E-95433B246140}" destId="{DB1E1DDF-8F1B-435C-8085-EF107DAECF2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34C2C-A46A-4F4D-9008-B7805BB9A3F8}">
      <dsp:nvSpPr>
        <dsp:cNvPr id="0" name=""/>
        <dsp:cNvSpPr/>
      </dsp:nvSpPr>
      <dsp:spPr>
        <a:xfrm>
          <a:off x="0" y="324936"/>
          <a:ext cx="5098256" cy="12132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Faz 2 : Faz 3'te değerlendirilecek mitapivat dozunu seçmek için plaseboya karşı 2 doz mitapivat seviyesini (50 mg BID ve 100 mg BID) değerlendiren çift kör, randomize, plasebo kontrollü, doz bulma çalışmasıdır. </a:t>
          </a:r>
          <a:endParaRPr lang="en-US" sz="1700" kern="1200"/>
        </a:p>
      </dsp:txBody>
      <dsp:txXfrm>
        <a:off x="59228" y="384164"/>
        <a:ext cx="4979800" cy="1094833"/>
      </dsp:txXfrm>
    </dsp:sp>
    <dsp:sp modelId="{B7FC4F2D-28E1-4090-87C9-6F09377EA5AF}">
      <dsp:nvSpPr>
        <dsp:cNvPr id="0" name=""/>
        <dsp:cNvSpPr/>
      </dsp:nvSpPr>
      <dsp:spPr>
        <a:xfrm>
          <a:off x="0" y="1587186"/>
          <a:ext cx="5098256" cy="1213289"/>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Faz 3: Mitapivatın seçilen Faz 3 dozunda plaseboya karşı etkinliğini ve güvenliğini değerlendiren çift kör, randomize, plasebo kontrollü bir çalışmadır. </a:t>
          </a:r>
          <a:endParaRPr lang="en-US" sz="1700" kern="1200"/>
        </a:p>
      </dsp:txBody>
      <dsp:txXfrm>
        <a:off x="59228" y="1646414"/>
        <a:ext cx="4979800" cy="1094833"/>
      </dsp:txXfrm>
    </dsp:sp>
    <dsp:sp modelId="{49E636C7-AD42-4447-B21A-13FD10585969}">
      <dsp:nvSpPr>
        <dsp:cNvPr id="0" name=""/>
        <dsp:cNvSpPr/>
      </dsp:nvSpPr>
      <dsp:spPr>
        <a:xfrm>
          <a:off x="0" y="2849436"/>
          <a:ext cx="5098256" cy="1213289"/>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Çift Kör Dönemi Faz 2 veya Faz 3 kısmında tamamlayan denekler, Açık etiketli Uzatma Döneminde mitapivat alma seçeneğine sahip olacaktır.</a:t>
          </a:r>
          <a:endParaRPr lang="en-US" sz="1700" kern="1200"/>
        </a:p>
      </dsp:txBody>
      <dsp:txXfrm>
        <a:off x="59228" y="2908664"/>
        <a:ext cx="4979800" cy="1094833"/>
      </dsp:txXfrm>
    </dsp:sp>
    <dsp:sp modelId="{DB1E1DDF-8F1B-435C-8085-EF107DAECF25}">
      <dsp:nvSpPr>
        <dsp:cNvPr id="0" name=""/>
        <dsp:cNvSpPr/>
      </dsp:nvSpPr>
      <dsp:spPr>
        <a:xfrm>
          <a:off x="0" y="4111686"/>
          <a:ext cx="5098256" cy="121328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Çalışmanın Faz:2 kısmına katılan denekler, çalışmanın Faz:3 kısmına katılmaya uygun değildir.</a:t>
          </a:r>
          <a:endParaRPr lang="en-US" sz="1700" kern="1200"/>
        </a:p>
      </dsp:txBody>
      <dsp:txXfrm>
        <a:off x="59228" y="4170914"/>
        <a:ext cx="4979800" cy="10948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0.13472</cdr:x>
      <cdr:y>0.90158</cdr:y>
    </cdr:from>
    <cdr:to>
      <cdr:x>0.33841</cdr:x>
      <cdr:y>1</cdr:y>
    </cdr:to>
    <cdr:grpSp>
      <cdr:nvGrpSpPr>
        <cdr:cNvPr id="2" name="Group 1">
          <a:extLst xmlns:a="http://schemas.openxmlformats.org/drawingml/2006/main">
            <a:ext uri="{FF2B5EF4-FFF2-40B4-BE49-F238E27FC236}">
              <a16:creationId xmlns:a16="http://schemas.microsoft.com/office/drawing/2014/main" id="{BEFB1DF7-8DBA-4D73-B92F-D4A399D577FF}"/>
            </a:ext>
          </a:extLst>
        </cdr:cNvPr>
        <cdr:cNvGrpSpPr/>
      </cdr:nvGrpSpPr>
      <cdr:grpSpPr>
        <a:xfrm xmlns:a="http://schemas.openxmlformats.org/drawingml/2006/main">
          <a:off x="840501" y="4228885"/>
          <a:ext cx="1270797" cy="461642"/>
          <a:chOff x="8270874" y="6123540"/>
          <a:chExt cx="1012894" cy="461627"/>
        </a:xfrm>
      </cdr:grpSpPr>
      <cdr:sp macro="" textlink="">
        <cdr:nvSpPr>
          <cdr:cNvPr id="3" name="Rectangle 2">
            <a:extLst xmlns:a="http://schemas.openxmlformats.org/drawingml/2006/main">
              <a:ext uri="{FF2B5EF4-FFF2-40B4-BE49-F238E27FC236}">
                <a16:creationId xmlns:a16="http://schemas.microsoft.com/office/drawing/2014/main" id="{98A11FB4-C3A5-41C0-868D-16ED110529E6}"/>
              </a:ext>
            </a:extLst>
          </cdr:cNvPr>
          <cdr:cNvSpPr/>
        </cdr:nvSpPr>
        <cdr:spPr>
          <a:xfrm xmlns:a="http://schemas.openxmlformats.org/drawingml/2006/main">
            <a:off x="8270874" y="6206042"/>
            <a:ext cx="73152" cy="73152"/>
          </a:xfrm>
          <a:prstGeom xmlns:a="http://schemas.openxmlformats.org/drawingml/2006/main" prst="rect">
            <a:avLst/>
          </a:prstGeom>
          <a:solidFill xmlns:a="http://schemas.openxmlformats.org/drawingml/2006/main">
            <a:srgbClr val="FFC000"/>
          </a:solidFill>
          <a:ln xmlns:a="http://schemas.openxmlformats.org/drawingml/2006/main" w="38100">
            <a:noFill/>
          </a:ln>
        </cdr:spPr>
        <cdr:txBody>
          <a:bodyPr xmlns:a="http://schemas.openxmlformats.org/drawingml/2006/main" wrap="square" rtlCol="0" anchor="ctr">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sz="1400" b="1" dirty="0">
              <a:solidFill>
                <a:schemeClr val="tx1"/>
              </a:solidFill>
            </a:endParaRPr>
          </a:p>
        </cdr:txBody>
      </cdr:sp>
      <cdr:sp macro="" textlink="">
        <cdr:nvSpPr>
          <cdr:cNvPr id="4" name="TextBox 2">
            <a:extLst xmlns:a="http://schemas.openxmlformats.org/drawingml/2006/main">
              <a:ext uri="{FF2B5EF4-FFF2-40B4-BE49-F238E27FC236}">
                <a16:creationId xmlns:a16="http://schemas.microsoft.com/office/drawing/2014/main" id="{44D4B731-ABE9-44AD-9A7C-482104582483}"/>
              </a:ext>
            </a:extLst>
          </cdr:cNvPr>
          <cdr:cNvSpPr txBox="1"/>
        </cdr:nvSpPr>
        <cdr:spPr>
          <a:xfrm xmlns:a="http://schemas.openxmlformats.org/drawingml/2006/main">
            <a:off x="8307455" y="6123540"/>
            <a:ext cx="976313" cy="46162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0" dirty="0" err="1">
                <a:solidFill>
                  <a:prstClr val="black">
                    <a:lumMod val="65000"/>
                    <a:lumOff val="35000"/>
                  </a:prstClr>
                </a:solidFill>
                <a:latin typeface="Calibri" panose="020F0502020204030204" pitchFamily="34" charset="0"/>
                <a:cs typeface="Calibri" panose="020F0502020204030204" pitchFamily="34" charset="0"/>
              </a:rPr>
              <a:t>Hidrokisüre</a:t>
            </a:r>
            <a:r>
              <a:rPr lang="en-US" sz="1200" b="0" dirty="0">
                <a:solidFill>
                  <a:prstClr val="black">
                    <a:lumMod val="65000"/>
                    <a:lumOff val="35000"/>
                  </a:prstClr>
                </a:solidFill>
                <a:latin typeface="Calibri" panose="020F0502020204030204" pitchFamily="34" charset="0"/>
                <a:cs typeface="Calibri" panose="020F0502020204030204" pitchFamily="34" charset="0"/>
              </a:rPr>
              <a:t>(HU)</a:t>
            </a:r>
          </a:p>
        </cdr:txBody>
      </cdr:sp>
    </cdr:grp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12:40:46.219"/>
    </inkml:context>
    <inkml:brush xml:id="br0">
      <inkml:brushProperty name="width" value="0.035" units="cm"/>
      <inkml:brushProperty name="height" value="0.03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CFFE5-ADF5-4EC4-AEE5-195850F97C0A}" type="datetimeFigureOut">
              <a:rPr lang="tr-TR" smtClean="0"/>
              <a:t>21.04.2024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D107E-1809-4BC6-884E-C680572F4D4A}" type="slidenum">
              <a:rPr lang="tr-TR" smtClean="0"/>
              <a:t>‹#›</a:t>
            </a:fld>
            <a:endParaRPr lang="tr-TR"/>
          </a:p>
        </p:txBody>
      </p:sp>
    </p:spTree>
    <p:extLst>
      <p:ext uri="{BB962C8B-B14F-4D97-AF65-F5344CB8AC3E}">
        <p14:creationId xmlns:p14="http://schemas.microsoft.com/office/powerpoint/2010/main" val="3766714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tr-TR" dirty="0"/>
              <a:t>Orak hücreli anemi tedavisinde </a:t>
            </a:r>
            <a:r>
              <a:rPr lang="tr-TR" dirty="0" err="1"/>
              <a:t>Hidroksiüre’nin</a:t>
            </a:r>
            <a:r>
              <a:rPr lang="tr-TR" dirty="0"/>
              <a:t> onayından 20 yıl sonra onaylanmış ilk tedavidir.</a:t>
            </a:r>
          </a:p>
          <a:p>
            <a:pPr marL="171450" indent="-171450">
              <a:buFont typeface="Arial" panose="020B0604020202020204" pitchFamily="34" charset="0"/>
              <a:buChar char="•"/>
            </a:pPr>
            <a:endParaRPr lang="tr-TR" dirty="0"/>
          </a:p>
        </p:txBody>
      </p:sp>
      <p:sp>
        <p:nvSpPr>
          <p:cNvPr id="4" name="Slayt Numarası Yer Tutucusu 3"/>
          <p:cNvSpPr>
            <a:spLocks noGrp="1"/>
          </p:cNvSpPr>
          <p:nvPr>
            <p:ph type="sldNum" sz="quarter" idx="5"/>
          </p:nvPr>
        </p:nvSpPr>
        <p:spPr/>
        <p:txBody>
          <a:bodyPr/>
          <a:lstStyle/>
          <a:p>
            <a:fld id="{BEF049E2-5C33-444D-94F1-E29A4325CE65}" type="slidenum">
              <a:rPr lang="en-US" smtClean="0"/>
              <a:t>13</a:t>
            </a:fld>
            <a:endParaRPr lang="en-US"/>
          </a:p>
        </p:txBody>
      </p:sp>
    </p:spTree>
    <p:extLst>
      <p:ext uri="{BB962C8B-B14F-4D97-AF65-F5344CB8AC3E}">
        <p14:creationId xmlns:p14="http://schemas.microsoft.com/office/powerpoint/2010/main" val="294588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EF049E2-5C33-444D-94F1-E29A4325CE65}" type="slidenum">
              <a:rPr lang="en-US" smtClean="0"/>
              <a:t>14</a:t>
            </a:fld>
            <a:endParaRPr lang="en-US"/>
          </a:p>
        </p:txBody>
      </p:sp>
    </p:spTree>
    <p:extLst>
      <p:ext uri="{BB962C8B-B14F-4D97-AF65-F5344CB8AC3E}">
        <p14:creationId xmlns:p14="http://schemas.microsoft.com/office/powerpoint/2010/main" val="295770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049E2-5C33-444D-94F1-E29A4325CE65}" type="slidenum">
              <a:rPr lang="en-US" smtClean="0"/>
              <a:t>15</a:t>
            </a:fld>
            <a:endParaRPr lang="en-US"/>
          </a:p>
        </p:txBody>
      </p:sp>
    </p:spTree>
    <p:extLst>
      <p:ext uri="{BB962C8B-B14F-4D97-AF65-F5344CB8AC3E}">
        <p14:creationId xmlns:p14="http://schemas.microsoft.com/office/powerpoint/2010/main" val="977355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Süt</a:t>
            </a:r>
            <a:r>
              <a:rPr lang="en-US" dirty="0"/>
              <a:t>, </a:t>
            </a:r>
            <a:r>
              <a:rPr lang="en-US" dirty="0" err="1"/>
              <a:t>su</a:t>
            </a:r>
            <a:r>
              <a:rPr lang="en-US" dirty="0"/>
              <a:t>, </a:t>
            </a:r>
            <a:r>
              <a:rPr lang="en-US" dirty="0" err="1"/>
              <a:t>yoğurt</a:t>
            </a:r>
            <a:r>
              <a:rPr lang="en-US" dirty="0"/>
              <a:t> </a:t>
            </a:r>
            <a:r>
              <a:rPr lang="en-US" dirty="0" err="1"/>
              <a:t>veya</a:t>
            </a:r>
            <a:r>
              <a:rPr lang="en-US" dirty="0"/>
              <a:t> </a:t>
            </a:r>
            <a:r>
              <a:rPr lang="en-US" dirty="0" err="1"/>
              <a:t>meyve</a:t>
            </a:r>
            <a:r>
              <a:rPr lang="en-US" dirty="0"/>
              <a:t> </a:t>
            </a:r>
            <a:r>
              <a:rPr lang="en-US" dirty="0" err="1"/>
              <a:t>suyu</a:t>
            </a:r>
            <a:r>
              <a:rPr lang="en-US" dirty="0"/>
              <a:t> </a:t>
            </a:r>
            <a:r>
              <a:rPr lang="en-US" dirty="0" err="1"/>
              <a:t>içerisinde</a:t>
            </a:r>
            <a:r>
              <a:rPr lang="en-US" dirty="0"/>
              <a:t> </a:t>
            </a:r>
            <a:r>
              <a:rPr lang="en-US" dirty="0" err="1"/>
              <a:t>çözündürülerek</a:t>
            </a:r>
            <a:r>
              <a:rPr lang="en-US" dirty="0"/>
              <a:t> </a:t>
            </a:r>
            <a:r>
              <a:rPr lang="en-US" dirty="0" err="1"/>
              <a:t>tüketilebilinir</a:t>
            </a:r>
            <a:r>
              <a:rPr lang="en-US" dirty="0"/>
              <a:t>.(240 ml </a:t>
            </a:r>
            <a:r>
              <a:rPr lang="en-US" dirty="0" err="1"/>
              <a:t>önerilir</a:t>
            </a:r>
            <a:r>
              <a:rPr lang="en-US"/>
              <a:t>.)</a:t>
            </a:r>
          </a:p>
          <a:p>
            <a:pPr marL="171450" indent="-171450">
              <a:buFont typeface="Arial" panose="020B0604020202020204" pitchFamily="34" charset="0"/>
              <a:buChar char="•"/>
            </a:pPr>
            <a:r>
              <a:rPr lang="en-US"/>
              <a:t>Sıcak</a:t>
            </a:r>
            <a:r>
              <a:rPr lang="en-US" dirty="0"/>
              <a:t> </a:t>
            </a:r>
            <a:r>
              <a:rPr lang="en-US" dirty="0" err="1"/>
              <a:t>besinlerle</a:t>
            </a:r>
            <a:r>
              <a:rPr lang="en-US" dirty="0"/>
              <a:t> </a:t>
            </a:r>
            <a:r>
              <a:rPr lang="en-US" dirty="0" err="1"/>
              <a:t>tüketilmesi</a:t>
            </a:r>
            <a:r>
              <a:rPr lang="en-US" dirty="0"/>
              <a:t> </a:t>
            </a:r>
            <a:r>
              <a:rPr lang="en-US" dirty="0" err="1"/>
              <a:t>önerilmez</a:t>
            </a:r>
            <a:r>
              <a:rPr lang="en-US" dirty="0"/>
              <a:t>.</a:t>
            </a:r>
          </a:p>
          <a:p>
            <a:pPr marL="171450" indent="-171450">
              <a:buFont typeface="Arial" panose="020B0604020202020204" pitchFamily="34" charset="0"/>
              <a:buChar char="•"/>
            </a:pPr>
            <a:r>
              <a:rPr lang="en-US" dirty="0"/>
              <a:t>Oda </a:t>
            </a:r>
            <a:r>
              <a:rPr lang="en-US" dirty="0" err="1"/>
              <a:t>sıcaklığında</a:t>
            </a:r>
            <a:r>
              <a:rPr lang="en-US" dirty="0"/>
              <a:t> </a:t>
            </a:r>
            <a:r>
              <a:rPr lang="en-US" dirty="0" err="1"/>
              <a:t>saklanır</a:t>
            </a:r>
            <a:r>
              <a:rPr lang="en-US" dirty="0"/>
              <a:t>. </a:t>
            </a:r>
          </a:p>
        </p:txBody>
      </p:sp>
      <p:sp>
        <p:nvSpPr>
          <p:cNvPr id="4" name="Slide Number Placeholder 3"/>
          <p:cNvSpPr>
            <a:spLocks noGrp="1"/>
          </p:cNvSpPr>
          <p:nvPr>
            <p:ph type="sldNum" sz="quarter" idx="5"/>
          </p:nvPr>
        </p:nvSpPr>
        <p:spPr/>
        <p:txBody>
          <a:bodyPr/>
          <a:lstStyle/>
          <a:p>
            <a:fld id="{BEF049E2-5C33-444D-94F1-E29A4325CE65}" type="slidenum">
              <a:rPr lang="en-US" smtClean="0"/>
              <a:t>16</a:t>
            </a:fld>
            <a:endParaRPr lang="en-US"/>
          </a:p>
        </p:txBody>
      </p:sp>
    </p:spTree>
    <p:extLst>
      <p:ext uri="{BB962C8B-B14F-4D97-AF65-F5344CB8AC3E}">
        <p14:creationId xmlns:p14="http://schemas.microsoft.com/office/powerpoint/2010/main" val="151651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Süt</a:t>
            </a:r>
            <a:r>
              <a:rPr lang="en-US" dirty="0"/>
              <a:t>, </a:t>
            </a:r>
            <a:r>
              <a:rPr lang="en-US" dirty="0" err="1"/>
              <a:t>su</a:t>
            </a:r>
            <a:r>
              <a:rPr lang="en-US" dirty="0"/>
              <a:t>, </a:t>
            </a:r>
            <a:r>
              <a:rPr lang="en-US" dirty="0" err="1"/>
              <a:t>yoğurt</a:t>
            </a:r>
            <a:r>
              <a:rPr lang="en-US" dirty="0"/>
              <a:t> </a:t>
            </a:r>
            <a:r>
              <a:rPr lang="en-US" dirty="0" err="1"/>
              <a:t>veya</a:t>
            </a:r>
            <a:r>
              <a:rPr lang="en-US" dirty="0"/>
              <a:t> </a:t>
            </a:r>
            <a:r>
              <a:rPr lang="en-US" dirty="0" err="1"/>
              <a:t>meyve</a:t>
            </a:r>
            <a:r>
              <a:rPr lang="en-US" dirty="0"/>
              <a:t> </a:t>
            </a:r>
            <a:r>
              <a:rPr lang="en-US" dirty="0" err="1"/>
              <a:t>suyu</a:t>
            </a:r>
            <a:r>
              <a:rPr lang="en-US" dirty="0"/>
              <a:t> </a:t>
            </a:r>
            <a:r>
              <a:rPr lang="en-US" dirty="0" err="1"/>
              <a:t>içerisinde</a:t>
            </a:r>
            <a:r>
              <a:rPr lang="en-US" dirty="0"/>
              <a:t> </a:t>
            </a:r>
            <a:r>
              <a:rPr lang="en-US" dirty="0" err="1"/>
              <a:t>çözündürülerek</a:t>
            </a:r>
            <a:r>
              <a:rPr lang="en-US" dirty="0"/>
              <a:t> </a:t>
            </a:r>
            <a:r>
              <a:rPr lang="en-US" dirty="0" err="1"/>
              <a:t>tüketilebilinir</a:t>
            </a:r>
            <a:r>
              <a:rPr lang="en-US" dirty="0"/>
              <a:t>.(240 ml </a:t>
            </a:r>
            <a:r>
              <a:rPr lang="en-US" dirty="0" err="1"/>
              <a:t>önerilir</a:t>
            </a:r>
            <a:r>
              <a:rPr lang="en-US"/>
              <a:t>.)</a:t>
            </a:r>
          </a:p>
          <a:p>
            <a:pPr marL="171450" indent="-171450">
              <a:buFont typeface="Arial" panose="020B0604020202020204" pitchFamily="34" charset="0"/>
              <a:buChar char="•"/>
            </a:pPr>
            <a:r>
              <a:rPr lang="en-US"/>
              <a:t>Sıcak</a:t>
            </a:r>
            <a:r>
              <a:rPr lang="en-US" dirty="0"/>
              <a:t> </a:t>
            </a:r>
            <a:r>
              <a:rPr lang="en-US" dirty="0" err="1"/>
              <a:t>besinlerle</a:t>
            </a:r>
            <a:r>
              <a:rPr lang="en-US" dirty="0"/>
              <a:t> </a:t>
            </a:r>
            <a:r>
              <a:rPr lang="en-US" dirty="0" err="1"/>
              <a:t>tüketilmesi</a:t>
            </a:r>
            <a:r>
              <a:rPr lang="en-US" dirty="0"/>
              <a:t> </a:t>
            </a:r>
            <a:r>
              <a:rPr lang="en-US" dirty="0" err="1"/>
              <a:t>önerilmez</a:t>
            </a:r>
            <a:r>
              <a:rPr lang="en-US" dirty="0"/>
              <a:t>.</a:t>
            </a:r>
          </a:p>
          <a:p>
            <a:pPr marL="171450" indent="-171450">
              <a:buFont typeface="Arial" panose="020B0604020202020204" pitchFamily="34" charset="0"/>
              <a:buChar char="•"/>
            </a:pPr>
            <a:r>
              <a:rPr lang="en-US" dirty="0"/>
              <a:t>Oda </a:t>
            </a:r>
            <a:r>
              <a:rPr lang="en-US" dirty="0" err="1"/>
              <a:t>sıcaklığında</a:t>
            </a:r>
            <a:r>
              <a:rPr lang="en-US" dirty="0"/>
              <a:t> </a:t>
            </a:r>
            <a:r>
              <a:rPr lang="en-US" dirty="0" err="1"/>
              <a:t>saklanır</a:t>
            </a:r>
            <a:r>
              <a:rPr lang="en-US" dirty="0"/>
              <a:t>. </a:t>
            </a:r>
          </a:p>
        </p:txBody>
      </p:sp>
      <p:sp>
        <p:nvSpPr>
          <p:cNvPr id="4" name="Slide Number Placeholder 3"/>
          <p:cNvSpPr>
            <a:spLocks noGrp="1"/>
          </p:cNvSpPr>
          <p:nvPr>
            <p:ph type="sldNum" sz="quarter" idx="5"/>
          </p:nvPr>
        </p:nvSpPr>
        <p:spPr/>
        <p:txBody>
          <a:bodyPr/>
          <a:lstStyle/>
          <a:p>
            <a:fld id="{BEF049E2-5C33-444D-94F1-E29A4325CE65}" type="slidenum">
              <a:rPr lang="en-US" smtClean="0"/>
              <a:t>20</a:t>
            </a:fld>
            <a:endParaRPr lang="en-US"/>
          </a:p>
        </p:txBody>
      </p:sp>
    </p:spTree>
    <p:extLst>
      <p:ext uri="{BB962C8B-B14F-4D97-AF65-F5344CB8AC3E}">
        <p14:creationId xmlns:p14="http://schemas.microsoft.com/office/powerpoint/2010/main" val="1516519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4 </a:t>
            </a:r>
            <a:r>
              <a:rPr lang="en-US" baseline="0" dirty="0" err="1"/>
              <a:t>onaylı</a:t>
            </a:r>
            <a:r>
              <a:rPr lang="en-US" baseline="0" dirty="0"/>
              <a:t> </a:t>
            </a:r>
            <a:r>
              <a:rPr lang="en-US" baseline="0" dirty="0" err="1"/>
              <a:t>tedavinin</a:t>
            </a:r>
            <a:r>
              <a:rPr lang="en-US" baseline="0" dirty="0"/>
              <a:t>(</a:t>
            </a:r>
            <a:r>
              <a:rPr lang="en-US" baseline="0" dirty="0" err="1"/>
              <a:t>Hidroksiüre</a:t>
            </a:r>
            <a:r>
              <a:rPr lang="en-US" baseline="0" dirty="0"/>
              <a:t>, L-</a:t>
            </a:r>
            <a:r>
              <a:rPr lang="en-US" baseline="0" dirty="0" err="1"/>
              <a:t>glutamin</a:t>
            </a:r>
            <a:r>
              <a:rPr lang="en-US" baseline="0" dirty="0"/>
              <a:t>, </a:t>
            </a:r>
            <a:r>
              <a:rPr lang="en-US" baseline="0" dirty="0" err="1"/>
              <a:t>Crizalinzumab</a:t>
            </a:r>
            <a:r>
              <a:rPr lang="en-US" baseline="0" dirty="0"/>
              <a:t> </a:t>
            </a:r>
            <a:r>
              <a:rPr lang="en-US" baseline="0" dirty="0" err="1"/>
              <a:t>ve</a:t>
            </a:r>
            <a:r>
              <a:rPr lang="en-US" baseline="0" dirty="0"/>
              <a:t> </a:t>
            </a:r>
            <a:r>
              <a:rPr lang="en-US" baseline="0" dirty="0" err="1"/>
              <a:t>Voxelotor</a:t>
            </a:r>
            <a:r>
              <a:rPr lang="en-US" baseline="0" dirty="0"/>
              <a:t>) ana </a:t>
            </a:r>
            <a:r>
              <a:rPr lang="en-US" baseline="0" dirty="0" err="1"/>
              <a:t>klinik</a:t>
            </a:r>
            <a:r>
              <a:rPr lang="en-US" baseline="0" dirty="0"/>
              <a:t> </a:t>
            </a:r>
            <a:r>
              <a:rPr lang="en-US" baseline="0" dirty="0" err="1"/>
              <a:t>çalışmalarındaki</a:t>
            </a:r>
            <a:r>
              <a:rPr lang="en-US" baseline="0" dirty="0"/>
              <a:t> </a:t>
            </a:r>
            <a:r>
              <a:rPr lang="en-US" baseline="0" dirty="0" err="1"/>
              <a:t>plaseboyla</a:t>
            </a:r>
            <a:r>
              <a:rPr lang="en-US" baseline="0" dirty="0"/>
              <a:t> </a:t>
            </a:r>
            <a:r>
              <a:rPr lang="en-US" baseline="0" dirty="0" err="1"/>
              <a:t>kıyasla</a:t>
            </a:r>
            <a:r>
              <a:rPr lang="en-US" baseline="0" dirty="0"/>
              <a:t> </a:t>
            </a:r>
            <a:r>
              <a:rPr lang="en-US" baseline="0" dirty="0" err="1"/>
              <a:t>yıllık</a:t>
            </a:r>
            <a:r>
              <a:rPr lang="en-US" baseline="0" dirty="0"/>
              <a:t> </a:t>
            </a:r>
            <a:r>
              <a:rPr lang="en-US" baseline="0" dirty="0" err="1"/>
              <a:t>ağrılı</a:t>
            </a:r>
            <a:r>
              <a:rPr lang="en-US" baseline="0" dirty="0"/>
              <a:t> </a:t>
            </a:r>
            <a:r>
              <a:rPr lang="en-US" baseline="0" dirty="0" err="1"/>
              <a:t>kriz</a:t>
            </a:r>
            <a:r>
              <a:rPr lang="en-US" baseline="0" dirty="0"/>
              <a:t> </a:t>
            </a:r>
            <a:r>
              <a:rPr lang="en-US" baseline="0" dirty="0" err="1"/>
              <a:t>oranları</a:t>
            </a:r>
            <a:r>
              <a:rPr lang="en-US" baseline="0" dirty="0"/>
              <a:t> </a:t>
            </a:r>
            <a:r>
              <a:rPr lang="en-US" baseline="0" dirty="0" err="1"/>
              <a:t>yukarıdaki</a:t>
            </a:r>
            <a:r>
              <a:rPr lang="en-US" baseline="0" dirty="0"/>
              <a:t> </a:t>
            </a:r>
            <a:r>
              <a:rPr lang="en-US" baseline="0" dirty="0" err="1"/>
              <a:t>gibidir</a:t>
            </a:r>
            <a:r>
              <a:rPr lang="en-US" baseline="0" dirty="0"/>
              <a:t>. </a:t>
            </a:r>
          </a:p>
          <a:p>
            <a:pPr marL="171450" indent="-171450">
              <a:buFont typeface="Arial" panose="020B0604020202020204" pitchFamily="34" charset="0"/>
              <a:buChar char="•"/>
            </a:pPr>
            <a:r>
              <a:rPr lang="en-US" baseline="0" dirty="0"/>
              <a:t>Bu indirect </a:t>
            </a:r>
            <a:r>
              <a:rPr lang="en-US" baseline="0" dirty="0" err="1"/>
              <a:t>karşılaştırmada</a:t>
            </a:r>
            <a:r>
              <a:rPr lang="en-US" baseline="0" dirty="0"/>
              <a:t> L-</a:t>
            </a:r>
            <a:r>
              <a:rPr lang="en-US" baseline="0" dirty="0" err="1"/>
              <a:t>glutamin’in</a:t>
            </a:r>
            <a:r>
              <a:rPr lang="en-US" baseline="0" dirty="0"/>
              <a:t> </a:t>
            </a:r>
            <a:r>
              <a:rPr lang="en-US" baseline="0" dirty="0" err="1"/>
              <a:t>diğer</a:t>
            </a:r>
            <a:r>
              <a:rPr lang="en-US" baseline="0" dirty="0"/>
              <a:t> </a:t>
            </a:r>
            <a:r>
              <a:rPr lang="en-US" baseline="0" dirty="0" err="1"/>
              <a:t>ajanlara</a:t>
            </a:r>
            <a:r>
              <a:rPr lang="en-US" baseline="0" dirty="0"/>
              <a:t> </a:t>
            </a:r>
            <a:r>
              <a:rPr lang="en-US" baseline="0" dirty="0" err="1"/>
              <a:t>kıyasla</a:t>
            </a:r>
            <a:r>
              <a:rPr lang="en-US" baseline="0" dirty="0"/>
              <a:t> </a:t>
            </a:r>
            <a:r>
              <a:rPr lang="en-US" baseline="0" dirty="0" err="1"/>
              <a:t>daha</a:t>
            </a:r>
            <a:r>
              <a:rPr lang="en-US" baseline="0" dirty="0"/>
              <a:t> </a:t>
            </a:r>
            <a:r>
              <a:rPr lang="en-US" baseline="0" dirty="0" err="1"/>
              <a:t>yüksek</a:t>
            </a:r>
            <a:r>
              <a:rPr lang="en-US" baseline="0" dirty="0"/>
              <a:t> </a:t>
            </a:r>
            <a:r>
              <a:rPr lang="en-US" baseline="0" dirty="0" err="1"/>
              <a:t>oranda</a:t>
            </a:r>
            <a:r>
              <a:rPr lang="en-US" baseline="0" dirty="0"/>
              <a:t> (%45) </a:t>
            </a:r>
            <a:r>
              <a:rPr lang="en-US" baseline="0" dirty="0" err="1"/>
              <a:t>düşürdüğü</a:t>
            </a:r>
            <a:r>
              <a:rPr lang="en-US" baseline="0" dirty="0"/>
              <a:t> </a:t>
            </a:r>
            <a:r>
              <a:rPr lang="en-US" baseline="0" dirty="0" err="1"/>
              <a:t>görülmektedir</a:t>
            </a:r>
            <a:r>
              <a:rPr lang="en-US" baseline="0" dirty="0"/>
              <a:t>.</a:t>
            </a:r>
          </a:p>
        </p:txBody>
      </p:sp>
      <p:sp>
        <p:nvSpPr>
          <p:cNvPr id="4" name="Slide Number Placeholder 3"/>
          <p:cNvSpPr>
            <a:spLocks noGrp="1"/>
          </p:cNvSpPr>
          <p:nvPr>
            <p:ph type="sldNum" sz="quarter" idx="10"/>
          </p:nvPr>
        </p:nvSpPr>
        <p:spPr/>
        <p:txBody>
          <a:bodyPr/>
          <a:lstStyle/>
          <a:p>
            <a:fld id="{DED994C8-9F27-449D-9E3F-5DEF3D0217EC}" type="slidenum">
              <a:rPr lang="en-US" smtClean="0"/>
              <a:pPr/>
              <a:t>24</a:t>
            </a:fld>
            <a:endParaRPr lang="en-US" dirty="0"/>
          </a:p>
        </p:txBody>
      </p:sp>
    </p:spTree>
    <p:extLst>
      <p:ext uri="{BB962C8B-B14F-4D97-AF65-F5344CB8AC3E}">
        <p14:creationId xmlns:p14="http://schemas.microsoft.com/office/powerpoint/2010/main" val="3052009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1A9DF9-F9FD-4426-8ACF-71F09DFE576A}" type="slidenum">
              <a:rPr lang="en-GB" smtClean="0"/>
              <a:t>37</a:t>
            </a:fld>
            <a:endParaRPr lang="en-GB"/>
          </a:p>
        </p:txBody>
      </p:sp>
    </p:spTree>
    <p:extLst>
      <p:ext uri="{BB962C8B-B14F-4D97-AF65-F5344CB8AC3E}">
        <p14:creationId xmlns:p14="http://schemas.microsoft.com/office/powerpoint/2010/main" val="379362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47071F4-5D57-4035-AB54-8837EF7823C1}" type="datetimeFigureOut">
              <a:rPr lang="tr-TR" smtClean="0"/>
              <a:t>21.04.2024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F4B64D-9265-4468-8FE0-22BA97152474}" type="slidenum">
              <a:rPr lang="tr-TR" smtClean="0"/>
              <a:t>‹#›</a:t>
            </a:fld>
            <a:endParaRPr lang="tr-TR"/>
          </a:p>
        </p:txBody>
      </p:sp>
    </p:spTree>
    <p:extLst>
      <p:ext uri="{BB962C8B-B14F-4D97-AF65-F5344CB8AC3E}">
        <p14:creationId xmlns:p14="http://schemas.microsoft.com/office/powerpoint/2010/main" val="5985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47071F4-5D57-4035-AB54-8837EF7823C1}" type="datetimeFigureOut">
              <a:rPr lang="tr-TR" smtClean="0"/>
              <a:t>21.04.2024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F4B64D-9265-4468-8FE0-22BA97152474}" type="slidenum">
              <a:rPr lang="tr-TR" smtClean="0"/>
              <a:t>‹#›</a:t>
            </a:fld>
            <a:endParaRPr lang="tr-TR"/>
          </a:p>
        </p:txBody>
      </p:sp>
    </p:spTree>
    <p:extLst>
      <p:ext uri="{BB962C8B-B14F-4D97-AF65-F5344CB8AC3E}">
        <p14:creationId xmlns:p14="http://schemas.microsoft.com/office/powerpoint/2010/main" val="360575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47071F4-5D57-4035-AB54-8837EF7823C1}" type="datetimeFigureOut">
              <a:rPr lang="tr-TR" smtClean="0"/>
              <a:t>21.04.2024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F4B64D-9265-4468-8FE0-22BA97152474}" type="slidenum">
              <a:rPr lang="tr-TR" smtClean="0"/>
              <a:t>‹#›</a:t>
            </a:fld>
            <a:endParaRPr lang="tr-TR"/>
          </a:p>
        </p:txBody>
      </p:sp>
    </p:spTree>
    <p:extLst>
      <p:ext uri="{BB962C8B-B14F-4D97-AF65-F5344CB8AC3E}">
        <p14:creationId xmlns:p14="http://schemas.microsoft.com/office/powerpoint/2010/main" val="2521664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smtClean="0"/>
              <a:pPr/>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9940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a:xfrm>
            <a:off x="486000" y="324001"/>
            <a:ext cx="1440000" cy="125851"/>
          </a:xfrm>
          <a:prstGeom prst="rect">
            <a:avLst/>
          </a:prstGeom>
        </p:spPr>
        <p:txBody>
          <a:bodyPr/>
          <a:lstStyle/>
          <a:p>
            <a:r>
              <a:rPr lang="en-US"/>
              <a:t>April 16th, 2021</a:t>
            </a:r>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a:xfrm>
            <a:off x="2169535" y="323851"/>
            <a:ext cx="3121604" cy="126000"/>
          </a:xfrm>
          <a:prstGeom prst="rect">
            <a:avLst/>
          </a:prstGeom>
        </p:spPr>
        <p:txBody>
          <a:bodyPr/>
          <a:lstStyle/>
          <a:p>
            <a:r>
              <a:rPr lang="en-GB"/>
              <a:t>NDec </a:t>
            </a:r>
            <a:r>
              <a:rPr lang="en-GB" err="1"/>
              <a:t>MoA</a:t>
            </a:r>
            <a:r>
              <a:rPr lang="en-GB"/>
              <a:t> SCD US Advisory Board</a:t>
            </a:r>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a:xfrm>
            <a:off x="243000" y="324001"/>
            <a:ext cx="243000" cy="125851"/>
          </a:xfrm>
          <a:prstGeom prst="rect">
            <a:avLst/>
          </a:prstGeom>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485999" y="6210000"/>
            <a:ext cx="6489000" cy="324000"/>
          </a:xfrm>
        </p:spPr>
        <p:txBody>
          <a:bodyPr anchor="b"/>
          <a:lstStyle>
            <a:lvl1pPr marL="0" indent="0">
              <a:buNone/>
              <a:defRPr sz="600" i="1">
                <a:solidFill>
                  <a:schemeClr val="accent6"/>
                </a:solidFill>
              </a:defRPr>
            </a:lvl1pPr>
          </a:lstStyle>
          <a:p>
            <a:pPr lvl="0"/>
            <a:r>
              <a:rPr lang="en-GB"/>
              <a:t>Insert notes</a:t>
            </a:r>
          </a:p>
        </p:txBody>
      </p:sp>
    </p:spTree>
    <p:extLst>
      <p:ext uri="{BB962C8B-B14F-4D97-AF65-F5344CB8AC3E}">
        <p14:creationId xmlns:p14="http://schemas.microsoft.com/office/powerpoint/2010/main" val="1700541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486000" y="1944002"/>
            <a:ext cx="4806000" cy="4266167"/>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5535000" y="1944002"/>
            <a:ext cx="3123000" cy="4266167"/>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a:xfrm>
            <a:off x="486000" y="324001"/>
            <a:ext cx="1440000" cy="125851"/>
          </a:xfrm>
          <a:prstGeom prst="rect">
            <a:avLst/>
          </a:prstGeom>
        </p:spPr>
        <p:txBody>
          <a:bodyPr/>
          <a:lstStyle/>
          <a:p>
            <a:r>
              <a:rPr lang="en-US"/>
              <a:t>April 16th, 2021</a:t>
            </a:r>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a:xfrm>
            <a:off x="2169535" y="323851"/>
            <a:ext cx="3121604" cy="126000"/>
          </a:xfrm>
          <a:prstGeom prst="rect">
            <a:avLst/>
          </a:prstGeom>
        </p:spPr>
        <p:txBody>
          <a:bodyPr/>
          <a:lstStyle/>
          <a:p>
            <a:r>
              <a:rPr lang="en-GB"/>
              <a:t>NDec </a:t>
            </a:r>
            <a:r>
              <a:rPr lang="en-GB" err="1"/>
              <a:t>MoA</a:t>
            </a:r>
            <a:r>
              <a:rPr lang="en-GB"/>
              <a:t> SCD US Advisory Board</a:t>
            </a: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243000" y="324001"/>
            <a:ext cx="243000" cy="125851"/>
          </a:xfrm>
          <a:prstGeom prst="rect">
            <a:avLst/>
          </a:prstGeom>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06BE7D1E-8977-4FBA-BE12-1091DAF345CB}"/>
              </a:ext>
            </a:extLst>
          </p:cNvPr>
          <p:cNvSpPr>
            <a:spLocks noGrp="1"/>
          </p:cNvSpPr>
          <p:nvPr>
            <p:ph type="body" sz="quarter" idx="13" hasCustomPrompt="1"/>
          </p:nvPr>
        </p:nvSpPr>
        <p:spPr>
          <a:xfrm>
            <a:off x="485999" y="6210000"/>
            <a:ext cx="6489000" cy="324000"/>
          </a:xfrm>
        </p:spPr>
        <p:txBody>
          <a:bodyPr anchor="b"/>
          <a:lstStyle>
            <a:lvl1pPr marL="0" indent="0">
              <a:buNone/>
              <a:defRPr sz="600" i="1">
                <a:solidFill>
                  <a:schemeClr val="accent6"/>
                </a:solidFill>
              </a:defRPr>
            </a:lvl1pPr>
          </a:lstStyle>
          <a:p>
            <a:pPr lvl="0"/>
            <a:r>
              <a:rPr lang="en-GB"/>
              <a:t>Insert notes</a:t>
            </a:r>
          </a:p>
        </p:txBody>
      </p:sp>
    </p:spTree>
    <p:extLst>
      <p:ext uri="{BB962C8B-B14F-4D97-AF65-F5344CB8AC3E}">
        <p14:creationId xmlns:p14="http://schemas.microsoft.com/office/powerpoint/2010/main" val="185131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47071F4-5D57-4035-AB54-8837EF7823C1}" type="datetimeFigureOut">
              <a:rPr lang="tr-TR" smtClean="0"/>
              <a:t>21.04.2024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F4B64D-9265-4468-8FE0-22BA97152474}" type="slidenum">
              <a:rPr lang="tr-TR" smtClean="0"/>
              <a:t>‹#›</a:t>
            </a:fld>
            <a:endParaRPr lang="tr-TR"/>
          </a:p>
        </p:txBody>
      </p:sp>
    </p:spTree>
    <p:extLst>
      <p:ext uri="{BB962C8B-B14F-4D97-AF65-F5344CB8AC3E}">
        <p14:creationId xmlns:p14="http://schemas.microsoft.com/office/powerpoint/2010/main" val="429458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47071F4-5D57-4035-AB54-8837EF7823C1}" type="datetimeFigureOut">
              <a:rPr lang="tr-TR" smtClean="0"/>
              <a:t>21.04.2024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F4B64D-9265-4468-8FE0-22BA97152474}" type="slidenum">
              <a:rPr lang="tr-TR" smtClean="0"/>
              <a:t>‹#›</a:t>
            </a:fld>
            <a:endParaRPr lang="tr-TR"/>
          </a:p>
        </p:txBody>
      </p:sp>
    </p:spTree>
    <p:extLst>
      <p:ext uri="{BB962C8B-B14F-4D97-AF65-F5344CB8AC3E}">
        <p14:creationId xmlns:p14="http://schemas.microsoft.com/office/powerpoint/2010/main" val="387386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47071F4-5D57-4035-AB54-8837EF7823C1}" type="datetimeFigureOut">
              <a:rPr lang="tr-TR" smtClean="0"/>
              <a:t>21.04.2024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CF4B64D-9265-4468-8FE0-22BA97152474}" type="slidenum">
              <a:rPr lang="tr-TR" smtClean="0"/>
              <a:t>‹#›</a:t>
            </a:fld>
            <a:endParaRPr lang="tr-TR"/>
          </a:p>
        </p:txBody>
      </p:sp>
    </p:spTree>
    <p:extLst>
      <p:ext uri="{BB962C8B-B14F-4D97-AF65-F5344CB8AC3E}">
        <p14:creationId xmlns:p14="http://schemas.microsoft.com/office/powerpoint/2010/main" val="384537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47071F4-5D57-4035-AB54-8837EF7823C1}" type="datetimeFigureOut">
              <a:rPr lang="tr-TR" smtClean="0"/>
              <a:t>21.04.2024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CF4B64D-9265-4468-8FE0-22BA97152474}" type="slidenum">
              <a:rPr lang="tr-TR" smtClean="0"/>
              <a:t>‹#›</a:t>
            </a:fld>
            <a:endParaRPr lang="tr-TR"/>
          </a:p>
        </p:txBody>
      </p:sp>
    </p:spTree>
    <p:extLst>
      <p:ext uri="{BB962C8B-B14F-4D97-AF65-F5344CB8AC3E}">
        <p14:creationId xmlns:p14="http://schemas.microsoft.com/office/powerpoint/2010/main" val="18838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47071F4-5D57-4035-AB54-8837EF7823C1}" type="datetimeFigureOut">
              <a:rPr lang="tr-TR" smtClean="0"/>
              <a:t>21.04.2024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CF4B64D-9265-4468-8FE0-22BA97152474}" type="slidenum">
              <a:rPr lang="tr-TR" smtClean="0"/>
              <a:t>‹#›</a:t>
            </a:fld>
            <a:endParaRPr lang="tr-TR"/>
          </a:p>
        </p:txBody>
      </p:sp>
    </p:spTree>
    <p:extLst>
      <p:ext uri="{BB962C8B-B14F-4D97-AF65-F5344CB8AC3E}">
        <p14:creationId xmlns:p14="http://schemas.microsoft.com/office/powerpoint/2010/main" val="366926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47071F4-5D57-4035-AB54-8837EF7823C1}" type="datetimeFigureOut">
              <a:rPr lang="tr-TR" smtClean="0"/>
              <a:t>21.04.2024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CF4B64D-9265-4468-8FE0-22BA97152474}" type="slidenum">
              <a:rPr lang="tr-TR" smtClean="0"/>
              <a:t>‹#›</a:t>
            </a:fld>
            <a:endParaRPr lang="tr-TR"/>
          </a:p>
        </p:txBody>
      </p:sp>
    </p:spTree>
    <p:extLst>
      <p:ext uri="{BB962C8B-B14F-4D97-AF65-F5344CB8AC3E}">
        <p14:creationId xmlns:p14="http://schemas.microsoft.com/office/powerpoint/2010/main" val="406128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47071F4-5D57-4035-AB54-8837EF7823C1}" type="datetimeFigureOut">
              <a:rPr lang="tr-TR" smtClean="0"/>
              <a:t>21.04.2024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CF4B64D-9265-4468-8FE0-22BA97152474}" type="slidenum">
              <a:rPr lang="tr-TR" smtClean="0"/>
              <a:t>‹#›</a:t>
            </a:fld>
            <a:endParaRPr lang="tr-TR"/>
          </a:p>
        </p:txBody>
      </p:sp>
    </p:spTree>
    <p:extLst>
      <p:ext uri="{BB962C8B-B14F-4D97-AF65-F5344CB8AC3E}">
        <p14:creationId xmlns:p14="http://schemas.microsoft.com/office/powerpoint/2010/main" val="129578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47071F4-5D57-4035-AB54-8837EF7823C1}" type="datetimeFigureOut">
              <a:rPr lang="tr-TR" smtClean="0"/>
              <a:t>21.04.2024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CF4B64D-9265-4468-8FE0-22BA97152474}" type="slidenum">
              <a:rPr lang="tr-TR" smtClean="0"/>
              <a:t>‹#›</a:t>
            </a:fld>
            <a:endParaRPr lang="tr-TR"/>
          </a:p>
        </p:txBody>
      </p:sp>
    </p:spTree>
    <p:extLst>
      <p:ext uri="{BB962C8B-B14F-4D97-AF65-F5344CB8AC3E}">
        <p14:creationId xmlns:p14="http://schemas.microsoft.com/office/powerpoint/2010/main" val="662054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071F4-5D57-4035-AB54-8837EF7823C1}" type="datetimeFigureOut">
              <a:rPr lang="tr-TR" smtClean="0"/>
              <a:t>21.04.2024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4B64D-9265-4468-8FE0-22BA97152474}" type="slidenum">
              <a:rPr lang="tr-TR" smtClean="0"/>
              <a:t>‹#›</a:t>
            </a:fld>
            <a:endParaRPr lang="tr-TR"/>
          </a:p>
        </p:txBody>
      </p:sp>
    </p:spTree>
    <p:extLst>
      <p:ext uri="{BB962C8B-B14F-4D97-AF65-F5344CB8AC3E}">
        <p14:creationId xmlns:p14="http://schemas.microsoft.com/office/powerpoint/2010/main" val="299105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xml"/><Relationship Id="rId16" Type="http://schemas.openxmlformats.org/officeDocument/2006/relationships/image" Target="../media/image22.svg"/><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1268760"/>
            <a:ext cx="7630616" cy="1512167"/>
          </a:xfrm>
        </p:spPr>
        <p:txBody>
          <a:bodyPr>
            <a:normAutofit/>
          </a:bodyPr>
          <a:lstStyle/>
          <a:p>
            <a:r>
              <a:rPr lang="tr-TR" dirty="0">
                <a:solidFill>
                  <a:srgbClr val="002060"/>
                </a:solidFill>
              </a:rPr>
              <a:t> Orak Hücreli Anemide </a:t>
            </a:r>
            <a:br>
              <a:rPr lang="tr-TR" dirty="0">
                <a:solidFill>
                  <a:srgbClr val="002060"/>
                </a:solidFill>
              </a:rPr>
            </a:br>
            <a:r>
              <a:rPr lang="tr-TR" dirty="0">
                <a:solidFill>
                  <a:srgbClr val="002060"/>
                </a:solidFill>
              </a:rPr>
              <a:t>Yeni Tedaviler</a:t>
            </a:r>
          </a:p>
        </p:txBody>
      </p:sp>
      <p:sp>
        <p:nvSpPr>
          <p:cNvPr id="3" name="Alt Başlık 2"/>
          <p:cNvSpPr>
            <a:spLocks noGrp="1"/>
          </p:cNvSpPr>
          <p:nvPr>
            <p:ph type="subTitle" idx="1"/>
          </p:nvPr>
        </p:nvSpPr>
        <p:spPr>
          <a:xfrm>
            <a:off x="1691680" y="3626204"/>
            <a:ext cx="6368752" cy="1392560"/>
          </a:xfrm>
        </p:spPr>
        <p:txBody>
          <a:bodyPr>
            <a:normAutofit fontScale="92500" lnSpcReduction="20000"/>
          </a:bodyPr>
          <a:lstStyle/>
          <a:p>
            <a:r>
              <a:rPr lang="tr-TR" dirty="0">
                <a:solidFill>
                  <a:srgbClr val="002060"/>
                </a:solidFill>
              </a:rPr>
              <a:t>Defne Ay TUNCEL</a:t>
            </a:r>
          </a:p>
          <a:p>
            <a:r>
              <a:rPr lang="tr-TR" dirty="0">
                <a:solidFill>
                  <a:srgbClr val="002060"/>
                </a:solidFill>
              </a:rPr>
              <a:t>SBÜ Adana Tıp Fakültesi</a:t>
            </a:r>
          </a:p>
          <a:p>
            <a:r>
              <a:rPr lang="tr-TR" dirty="0">
                <a:solidFill>
                  <a:srgbClr val="002060"/>
                </a:solidFill>
              </a:rPr>
              <a:t>Pediatrik Hematoloji Onkoloji Kliniği</a:t>
            </a:r>
          </a:p>
          <a:p>
            <a:endParaRPr lang="tr-TR" dirty="0">
              <a:solidFill>
                <a:srgbClr val="002060"/>
              </a:solidFill>
            </a:endParaRPr>
          </a:p>
        </p:txBody>
      </p:sp>
    </p:spTree>
    <p:extLst>
      <p:ext uri="{BB962C8B-B14F-4D97-AF65-F5344CB8AC3E}">
        <p14:creationId xmlns:p14="http://schemas.microsoft.com/office/powerpoint/2010/main" val="416978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tr-TR" sz="4000" dirty="0">
                <a:solidFill>
                  <a:srgbClr val="002060"/>
                </a:solidFill>
              </a:rPr>
              <a:t>Kronik basit transfüzyon</a:t>
            </a:r>
            <a:endParaRPr lang="en-US" sz="4000" dirty="0">
              <a:solidFill>
                <a:srgbClr val="002060"/>
              </a:solidFill>
            </a:endParaRPr>
          </a:p>
        </p:txBody>
      </p:sp>
      <p:sp>
        <p:nvSpPr>
          <p:cNvPr id="17411" name="Rectangle 3"/>
          <p:cNvSpPr>
            <a:spLocks noGrp="1" noChangeArrowheads="1"/>
          </p:cNvSpPr>
          <p:nvPr>
            <p:ph type="body" idx="1"/>
          </p:nvPr>
        </p:nvSpPr>
        <p:spPr/>
        <p:txBody>
          <a:bodyPr/>
          <a:lstStyle/>
          <a:p>
            <a:pPr eaLnBrk="1" hangingPunct="1">
              <a:defRPr/>
            </a:pPr>
            <a:r>
              <a:rPr lang="tr-TR" sz="2800" dirty="0" err="1">
                <a:solidFill>
                  <a:srgbClr val="002060"/>
                </a:solidFill>
              </a:rPr>
              <a:t>Serebrovasküler</a:t>
            </a:r>
            <a:r>
              <a:rPr lang="tr-TR" sz="2800" dirty="0">
                <a:solidFill>
                  <a:srgbClr val="002060"/>
                </a:solidFill>
              </a:rPr>
              <a:t> hastalık, ağır kalp hastalığı, ağır akciğer hastalığı, ciddi ağrılı krizler ve gebelikte önerilmektedir.</a:t>
            </a:r>
          </a:p>
          <a:p>
            <a:pPr eaLnBrk="1" hangingPunct="1">
              <a:defRPr/>
            </a:pPr>
            <a:endParaRPr lang="tr-TR" sz="2800" dirty="0">
              <a:solidFill>
                <a:srgbClr val="002060"/>
              </a:solidFill>
            </a:endParaRPr>
          </a:p>
          <a:p>
            <a:pPr eaLnBrk="1" hangingPunct="1">
              <a:defRPr/>
            </a:pPr>
            <a:r>
              <a:rPr lang="tr-TR" sz="2800" dirty="0">
                <a:solidFill>
                  <a:srgbClr val="002060"/>
                </a:solidFill>
              </a:rPr>
              <a:t>Kronik transfüzyonun </a:t>
            </a:r>
            <a:r>
              <a:rPr lang="tr-TR" sz="2800" dirty="0" err="1">
                <a:solidFill>
                  <a:srgbClr val="002060"/>
                </a:solidFill>
              </a:rPr>
              <a:t>hemokromatozis</a:t>
            </a:r>
            <a:r>
              <a:rPr lang="tr-TR" sz="2800" dirty="0">
                <a:solidFill>
                  <a:srgbClr val="002060"/>
                </a:solidFill>
              </a:rPr>
              <a:t>, </a:t>
            </a:r>
            <a:r>
              <a:rPr lang="tr-TR" sz="2800" dirty="0" err="1">
                <a:solidFill>
                  <a:srgbClr val="002060"/>
                </a:solidFill>
              </a:rPr>
              <a:t>alloimmünizasyon</a:t>
            </a:r>
            <a:r>
              <a:rPr lang="tr-TR" sz="2800" dirty="0">
                <a:solidFill>
                  <a:srgbClr val="002060"/>
                </a:solidFill>
              </a:rPr>
              <a:t> ve </a:t>
            </a:r>
            <a:r>
              <a:rPr lang="tr-TR" sz="2800" dirty="0" err="1">
                <a:solidFill>
                  <a:srgbClr val="002060"/>
                </a:solidFill>
              </a:rPr>
              <a:t>viral</a:t>
            </a:r>
            <a:r>
              <a:rPr lang="tr-TR" sz="2800" dirty="0">
                <a:solidFill>
                  <a:srgbClr val="002060"/>
                </a:solidFill>
              </a:rPr>
              <a:t> hepatit </a:t>
            </a:r>
            <a:r>
              <a:rPr lang="tr-TR" sz="2800" dirty="0" err="1">
                <a:solidFill>
                  <a:srgbClr val="002060"/>
                </a:solidFill>
              </a:rPr>
              <a:t>bulaşı</a:t>
            </a:r>
            <a:r>
              <a:rPr lang="tr-TR" sz="2800" dirty="0">
                <a:solidFill>
                  <a:srgbClr val="002060"/>
                </a:solidFill>
              </a:rPr>
              <a:t> gibi hayat süresi ve kalitesini etkileyen komplikasyonlara yol açması kullanımını kısıtlamaktadır. </a:t>
            </a:r>
            <a:endParaRPr lang="en-US" sz="2800" dirty="0">
              <a:solidFill>
                <a:srgbClr val="002060"/>
              </a:solidFill>
            </a:endParaRPr>
          </a:p>
        </p:txBody>
      </p:sp>
    </p:spTree>
    <p:extLst>
      <p:ext uri="{BB962C8B-B14F-4D97-AF65-F5344CB8AC3E}">
        <p14:creationId xmlns:p14="http://schemas.microsoft.com/office/powerpoint/2010/main" val="205835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251520" y="1600200"/>
            <a:ext cx="8892480" cy="4525963"/>
          </a:xfrm>
        </p:spPr>
        <p:txBody>
          <a:bodyPr>
            <a:normAutofit fontScale="55000" lnSpcReduction="20000"/>
          </a:bodyPr>
          <a:lstStyle/>
          <a:p>
            <a:pPr marL="0" indent="0">
              <a:buNone/>
            </a:pPr>
            <a:r>
              <a:rPr lang="tr-TR" b="1" dirty="0"/>
              <a:t> 	</a:t>
            </a:r>
            <a:endParaRPr lang="tr-TR" sz="2000" dirty="0"/>
          </a:p>
          <a:p>
            <a:pPr marL="0" indent="0">
              <a:buNone/>
            </a:pPr>
            <a:r>
              <a:rPr lang="tr-TR" b="1" dirty="0"/>
              <a:t>	</a:t>
            </a:r>
            <a:r>
              <a:rPr lang="tr-TR" b="1" dirty="0">
                <a:solidFill>
                  <a:srgbClr val="002060"/>
                </a:solidFill>
              </a:rPr>
              <a:t>	     Basit Transfüzyon	                Kan değişimi</a:t>
            </a:r>
            <a:endParaRPr lang="tr-TR" sz="2000" dirty="0">
              <a:solidFill>
                <a:srgbClr val="002060"/>
              </a:solidFill>
            </a:endParaRPr>
          </a:p>
          <a:p>
            <a:pPr marL="0" indent="0">
              <a:buNone/>
            </a:pPr>
            <a:endParaRPr lang="tr-TR" sz="2000" dirty="0">
              <a:solidFill>
                <a:srgbClr val="002060"/>
              </a:solidFill>
            </a:endParaRPr>
          </a:p>
          <a:p>
            <a:r>
              <a:rPr lang="tr-TR" dirty="0" err="1">
                <a:solidFill>
                  <a:srgbClr val="002060"/>
                </a:solidFill>
              </a:rPr>
              <a:t>Endikasyon</a:t>
            </a:r>
            <a:r>
              <a:rPr lang="tr-TR" dirty="0">
                <a:solidFill>
                  <a:srgbClr val="002060"/>
                </a:solidFill>
              </a:rPr>
              <a:t>	      • Akut anemi		• Basit transfüzyona yanıtsız ağır AGS</a:t>
            </a:r>
            <a:endParaRPr lang="tr-TR" sz="2000" dirty="0">
              <a:solidFill>
                <a:srgbClr val="002060"/>
              </a:solidFill>
            </a:endParaRPr>
          </a:p>
          <a:p>
            <a:pPr marL="0" indent="0">
              <a:buNone/>
            </a:pPr>
            <a:r>
              <a:rPr lang="tr-TR" dirty="0">
                <a:solidFill>
                  <a:srgbClr val="002060"/>
                </a:solidFill>
              </a:rPr>
              <a:t>      /öneri				                  • </a:t>
            </a:r>
            <a:r>
              <a:rPr lang="tr-TR" dirty="0" err="1">
                <a:solidFill>
                  <a:srgbClr val="002060"/>
                </a:solidFill>
              </a:rPr>
              <a:t>Hb</a:t>
            </a:r>
            <a:r>
              <a:rPr lang="tr-TR" dirty="0">
                <a:solidFill>
                  <a:srgbClr val="002060"/>
                </a:solidFill>
              </a:rPr>
              <a:t> değeri  ≥9 g/</a:t>
            </a:r>
            <a:r>
              <a:rPr lang="tr-TR" dirty="0" err="1">
                <a:solidFill>
                  <a:srgbClr val="002060"/>
                </a:solidFill>
              </a:rPr>
              <a:t>dlolan</a:t>
            </a:r>
            <a:r>
              <a:rPr lang="tr-TR" dirty="0">
                <a:solidFill>
                  <a:srgbClr val="002060"/>
                </a:solidFill>
              </a:rPr>
              <a:t>  akut</a:t>
            </a:r>
            <a:endParaRPr lang="tr-TR" sz="2000" dirty="0">
              <a:solidFill>
                <a:srgbClr val="002060"/>
              </a:solidFill>
            </a:endParaRPr>
          </a:p>
          <a:p>
            <a:pPr marL="0" indent="0">
              <a:buNone/>
            </a:pPr>
            <a:r>
              <a:rPr lang="tr-TR" dirty="0">
                <a:solidFill>
                  <a:srgbClr val="002060"/>
                </a:solidFill>
              </a:rPr>
              <a:t>        		      • Akut komplikasyonlar	   komplikasyonlar</a:t>
            </a:r>
            <a:endParaRPr lang="tr-TR" sz="2000" dirty="0">
              <a:solidFill>
                <a:srgbClr val="002060"/>
              </a:solidFill>
            </a:endParaRPr>
          </a:p>
          <a:p>
            <a:pPr marL="0" indent="0">
              <a:buNone/>
            </a:pPr>
            <a:r>
              <a:rPr lang="tr-TR" dirty="0">
                <a:solidFill>
                  <a:srgbClr val="002060"/>
                </a:solidFill>
              </a:rPr>
              <a:t>					 • </a:t>
            </a:r>
            <a:r>
              <a:rPr lang="tr-TR" dirty="0" err="1">
                <a:solidFill>
                  <a:srgbClr val="002060"/>
                </a:solidFill>
              </a:rPr>
              <a:t>HbS</a:t>
            </a:r>
            <a:r>
              <a:rPr lang="tr-TR" dirty="0">
                <a:solidFill>
                  <a:srgbClr val="002060"/>
                </a:solidFill>
              </a:rPr>
              <a:t> yüzdesinin azaltılmasını 					                     gerektiren  durumlar (inme ve önlenmesi)</a:t>
            </a:r>
            <a:endParaRPr lang="tr-TR" sz="2000" dirty="0">
              <a:solidFill>
                <a:srgbClr val="002060"/>
              </a:solidFill>
            </a:endParaRPr>
          </a:p>
          <a:p>
            <a:pPr marL="0" indent="0">
              <a:buNone/>
            </a:pPr>
            <a:r>
              <a:rPr lang="tr-TR" dirty="0">
                <a:solidFill>
                  <a:srgbClr val="002060"/>
                </a:solidFill>
              </a:rPr>
              <a:t>					   	</a:t>
            </a:r>
            <a:endParaRPr lang="tr-TR" sz="2000" dirty="0">
              <a:solidFill>
                <a:srgbClr val="002060"/>
              </a:solidFill>
            </a:endParaRPr>
          </a:p>
          <a:p>
            <a:r>
              <a:rPr lang="tr-TR" dirty="0">
                <a:solidFill>
                  <a:srgbClr val="002060"/>
                </a:solidFill>
              </a:rPr>
              <a:t>Potansiyel riskler     • </a:t>
            </a:r>
            <a:r>
              <a:rPr lang="tr-TR" dirty="0" err="1">
                <a:solidFill>
                  <a:srgbClr val="002060"/>
                </a:solidFill>
              </a:rPr>
              <a:t>Hipervizkozite</a:t>
            </a:r>
            <a:r>
              <a:rPr lang="tr-TR" dirty="0">
                <a:solidFill>
                  <a:srgbClr val="002060"/>
                </a:solidFill>
              </a:rPr>
              <a:t>                 • Demir yüklenmesi (daha az sıklıkta)</a:t>
            </a:r>
            <a:endParaRPr lang="tr-TR" sz="2000" dirty="0">
              <a:solidFill>
                <a:srgbClr val="002060"/>
              </a:solidFill>
            </a:endParaRPr>
          </a:p>
          <a:p>
            <a:pPr marL="0" indent="0">
              <a:buNone/>
            </a:pPr>
            <a:r>
              <a:rPr lang="tr-TR" dirty="0">
                <a:solidFill>
                  <a:srgbClr val="002060"/>
                </a:solidFill>
              </a:rPr>
              <a:t>ve/</a:t>
            </a:r>
            <a:r>
              <a:rPr lang="tr-TR" dirty="0" err="1">
                <a:solidFill>
                  <a:srgbClr val="002060"/>
                </a:solidFill>
              </a:rPr>
              <a:t>veyakısıtlamalar</a:t>
            </a:r>
            <a:r>
              <a:rPr lang="tr-TR" dirty="0">
                <a:solidFill>
                  <a:srgbClr val="002060"/>
                </a:solidFill>
              </a:rPr>
              <a:t>       • Demir yüklenmesi          • Özel ekipman ve eğitimli personel 					                 • Pahalı (basit transfüzyona göre)</a:t>
            </a:r>
            <a:endParaRPr lang="tr-TR" sz="2000" dirty="0">
              <a:solidFill>
                <a:srgbClr val="002060"/>
              </a:solidFill>
            </a:endParaRPr>
          </a:p>
          <a:p>
            <a:pPr marL="457200" lvl="1" indent="0">
              <a:buNone/>
            </a:pPr>
            <a:r>
              <a:rPr lang="tr-TR" b="1" dirty="0"/>
              <a:t> </a:t>
            </a:r>
            <a:endParaRPr lang="tr-TR" dirty="0"/>
          </a:p>
          <a:p>
            <a:pPr marL="0" indent="0">
              <a:buNone/>
            </a:pPr>
            <a:r>
              <a:rPr lang="tr-TR" dirty="0"/>
              <a:t>		</a:t>
            </a:r>
            <a:r>
              <a:rPr lang="tr-TR" sz="2000" dirty="0"/>
              <a:t>								</a:t>
            </a:r>
            <a:endParaRPr lang="tr-TR" dirty="0"/>
          </a:p>
        </p:txBody>
      </p:sp>
    </p:spTree>
    <p:extLst>
      <p:ext uri="{BB962C8B-B14F-4D97-AF65-F5344CB8AC3E}">
        <p14:creationId xmlns:p14="http://schemas.microsoft.com/office/powerpoint/2010/main" val="8052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55" y="3116158"/>
            <a:ext cx="4313421" cy="3697218"/>
          </a:xfrm>
        </p:spPr>
      </p:pic>
      <p:pic>
        <p:nvPicPr>
          <p:cNvPr id="6" name="Picture 2">
            <a:extLst>
              <a:ext uri="{FF2B5EF4-FFF2-40B4-BE49-F238E27FC236}">
                <a16:creationId xmlns:a16="http://schemas.microsoft.com/office/drawing/2014/main" id="{75B91821-3A5E-6340-28E9-50648569A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922" y="4096682"/>
            <a:ext cx="4034694" cy="27166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363" y="2249373"/>
            <a:ext cx="2907819" cy="290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131" y="44624"/>
            <a:ext cx="8727178"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635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4F9D15-518E-4D4A-81B8-67373DCC1364}"/>
              </a:ext>
            </a:extLst>
          </p:cNvPr>
          <p:cNvSpPr txBox="1">
            <a:spLocks/>
          </p:cNvSpPr>
          <p:nvPr/>
        </p:nvSpPr>
        <p:spPr>
          <a:xfrm>
            <a:off x="377429" y="332539"/>
            <a:ext cx="7886700" cy="480131"/>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2800" b="1" i="0" kern="1200" spc="-30" baseline="0">
                <a:gradFill>
                  <a:gsLst>
                    <a:gs pos="0">
                      <a:schemeClr val="accent1"/>
                    </a:gs>
                    <a:gs pos="100000">
                      <a:schemeClr val="accent1"/>
                    </a:gs>
                  </a:gsLst>
                  <a:lin ang="5400000" scaled="1"/>
                </a:gradFill>
                <a:latin typeface="Segoe UI Semibold" panose="020B0502040204020203" pitchFamily="34" charset="0"/>
                <a:ea typeface="+mj-ea"/>
                <a:cs typeface="Segoe UI Semibold" panose="020B0502040204020203" pitchFamily="34" charset="0"/>
              </a:defRPr>
            </a:lvl1pPr>
          </a:lstStyle>
          <a:p>
            <a:r>
              <a:rPr lang="en-US" u="sng" dirty="0">
                <a:solidFill>
                  <a:srgbClr val="002060"/>
                </a:solidFill>
              </a:rPr>
              <a:t>L-</a:t>
            </a:r>
            <a:r>
              <a:rPr lang="en-US" u="sng" dirty="0" err="1">
                <a:solidFill>
                  <a:srgbClr val="002060"/>
                </a:solidFill>
              </a:rPr>
              <a:t>Glutamin</a:t>
            </a:r>
            <a:endParaRPr lang="en-US" u="sng" dirty="0">
              <a:solidFill>
                <a:srgbClr val="002060"/>
              </a:solidFill>
            </a:endParaRPr>
          </a:p>
        </p:txBody>
      </p:sp>
      <p:sp>
        <p:nvSpPr>
          <p:cNvPr id="8" name="Content Placeholder 2">
            <a:extLst>
              <a:ext uri="{FF2B5EF4-FFF2-40B4-BE49-F238E27FC236}">
                <a16:creationId xmlns:a16="http://schemas.microsoft.com/office/drawing/2014/main" id="{8C098607-D9A8-9E4D-B880-728D06D217E5}"/>
              </a:ext>
            </a:extLst>
          </p:cNvPr>
          <p:cNvSpPr txBox="1">
            <a:spLocks/>
          </p:cNvSpPr>
          <p:nvPr/>
        </p:nvSpPr>
        <p:spPr>
          <a:xfrm>
            <a:off x="377429" y="980728"/>
            <a:ext cx="8766571" cy="504753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200" dirty="0">
                <a:solidFill>
                  <a:srgbClr val="002060"/>
                </a:solidFill>
                <a:latin typeface="+mn-lt"/>
                <a:cs typeface="Segoe UI Semilight" panose="020B0402040204020203" pitchFamily="34" charset="0"/>
              </a:rPr>
              <a:t>L-</a:t>
            </a:r>
            <a:r>
              <a:rPr lang="en-US" sz="2200" dirty="0" err="1">
                <a:solidFill>
                  <a:srgbClr val="002060"/>
                </a:solidFill>
                <a:latin typeface="+mn-lt"/>
                <a:cs typeface="Segoe UI Semilight" panose="020B0402040204020203" pitchFamily="34" charset="0"/>
              </a:rPr>
              <a:t>Glutamin</a:t>
            </a:r>
            <a:r>
              <a:rPr lang="en-US" sz="2200" dirty="0">
                <a:solidFill>
                  <a:srgbClr val="002060"/>
                </a:solidFill>
                <a:latin typeface="+mn-lt"/>
                <a:cs typeface="Segoe UI Semilight" panose="020B0402040204020203" pitchFamily="34" charset="0"/>
              </a:rPr>
              <a:t>; NAD(H), NADP(H) </a:t>
            </a:r>
            <a:r>
              <a:rPr lang="en-US" sz="2200" dirty="0" err="1">
                <a:solidFill>
                  <a:srgbClr val="002060"/>
                </a:solidFill>
                <a:latin typeface="+mn-lt"/>
                <a:cs typeface="Segoe UI Semilight" panose="020B0402040204020203" pitchFamily="34" charset="0"/>
              </a:rPr>
              <a:t>Glutatyon</a:t>
            </a:r>
            <a:r>
              <a:rPr lang="en-US" sz="2200" dirty="0">
                <a:solidFill>
                  <a:srgbClr val="002060"/>
                </a:solidFill>
                <a:latin typeface="+mn-lt"/>
                <a:cs typeface="Segoe UI Semilight" panose="020B0402040204020203" pitchFamily="34" charset="0"/>
              </a:rPr>
              <a:t>(GSH) </a:t>
            </a:r>
            <a:r>
              <a:rPr lang="en-US" sz="2200" dirty="0" err="1">
                <a:solidFill>
                  <a:srgbClr val="002060"/>
                </a:solidFill>
                <a:latin typeface="+mn-lt"/>
                <a:cs typeface="Segoe UI Semilight" panose="020B0402040204020203" pitchFamily="34" charset="0"/>
              </a:rPr>
              <a:t>ve</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Arjinin</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sentezinde</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prekürsör</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olarak</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görev</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yapan</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esansiyel</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bir</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aminoasittir</a:t>
            </a:r>
            <a:r>
              <a:rPr lang="en-US" sz="2200" dirty="0">
                <a:solidFill>
                  <a:srgbClr val="002060"/>
                </a:solidFill>
                <a:latin typeface="+mn-lt"/>
                <a:cs typeface="Segoe UI Semilight" panose="020B0402040204020203" pitchFamily="34" charset="0"/>
              </a:rPr>
              <a:t>.</a:t>
            </a:r>
          </a:p>
          <a:p>
            <a:pPr>
              <a:lnSpc>
                <a:spcPct val="150000"/>
              </a:lnSpc>
            </a:pPr>
            <a:r>
              <a:rPr lang="en-US" sz="2200" dirty="0" err="1">
                <a:solidFill>
                  <a:srgbClr val="002060"/>
                </a:solidFill>
                <a:latin typeface="+mn-lt"/>
                <a:cs typeface="Segoe UI Semilight" panose="020B0402040204020203" pitchFamily="34" charset="0"/>
              </a:rPr>
              <a:t>Orak</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Hücreli</a:t>
            </a:r>
            <a:r>
              <a:rPr lang="en-US" sz="2200" dirty="0">
                <a:solidFill>
                  <a:srgbClr val="002060"/>
                </a:solidFill>
                <a:latin typeface="+mn-lt"/>
                <a:cs typeface="Segoe UI Semilight" panose="020B0402040204020203" pitchFamily="34" charset="0"/>
              </a:rPr>
              <a:t> Anemi </a:t>
            </a:r>
            <a:r>
              <a:rPr lang="en-US" sz="2200" dirty="0" err="1">
                <a:solidFill>
                  <a:srgbClr val="002060"/>
                </a:solidFill>
                <a:latin typeface="+mn-lt"/>
                <a:cs typeface="Segoe UI Semilight" panose="020B0402040204020203" pitchFamily="34" charset="0"/>
              </a:rPr>
              <a:t>tedavisinde</a:t>
            </a:r>
            <a:r>
              <a:rPr lang="en-US" sz="2200" dirty="0">
                <a:solidFill>
                  <a:srgbClr val="002060"/>
                </a:solidFill>
                <a:latin typeface="+mn-lt"/>
                <a:cs typeface="Segoe UI Semilight" panose="020B0402040204020203" pitchFamily="34" charset="0"/>
              </a:rPr>
              <a:t> FDA </a:t>
            </a:r>
            <a:r>
              <a:rPr lang="en-US" sz="2200" dirty="0" err="1">
                <a:solidFill>
                  <a:srgbClr val="002060"/>
                </a:solidFill>
                <a:latin typeface="+mn-lt"/>
                <a:cs typeface="Segoe UI Semilight" panose="020B0402040204020203" pitchFamily="34" charset="0"/>
              </a:rPr>
              <a:t>tarafından</a:t>
            </a:r>
            <a:r>
              <a:rPr lang="en-US" sz="2200" dirty="0">
                <a:solidFill>
                  <a:srgbClr val="002060"/>
                </a:solidFill>
                <a:latin typeface="+mn-lt"/>
                <a:cs typeface="Segoe UI Semilight" panose="020B0402040204020203" pitchFamily="34" charset="0"/>
              </a:rPr>
              <a:t> 5 </a:t>
            </a:r>
            <a:r>
              <a:rPr lang="en-US" sz="2200" dirty="0" err="1">
                <a:solidFill>
                  <a:srgbClr val="002060"/>
                </a:solidFill>
                <a:latin typeface="+mn-lt"/>
                <a:cs typeface="Segoe UI Semilight" panose="020B0402040204020203" pitchFamily="34" charset="0"/>
              </a:rPr>
              <a:t>yaş</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ve</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üstü</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pediatrik</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ve</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erişkin</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hastalarda</a:t>
            </a:r>
            <a:r>
              <a:rPr lang="en-US" sz="2200" dirty="0">
                <a:solidFill>
                  <a:srgbClr val="002060"/>
                </a:solidFill>
                <a:latin typeface="+mn-lt"/>
                <a:cs typeface="Segoe UI Semilight" panose="020B0402040204020203" pitchFamily="34" charset="0"/>
              </a:rPr>
              <a:t>, 2017 </a:t>
            </a:r>
            <a:r>
              <a:rPr lang="en-US" sz="2200" dirty="0" err="1">
                <a:solidFill>
                  <a:srgbClr val="002060"/>
                </a:solidFill>
                <a:latin typeface="+mn-lt"/>
                <a:cs typeface="Segoe UI Semilight" panose="020B0402040204020203" pitchFamily="34" charset="0"/>
              </a:rPr>
              <a:t>yılında</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kullanımı</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onaylanmıştır</a:t>
            </a:r>
            <a:r>
              <a:rPr lang="en-US" sz="2200" dirty="0">
                <a:solidFill>
                  <a:srgbClr val="002060"/>
                </a:solidFill>
                <a:latin typeface="+mn-lt"/>
                <a:cs typeface="Segoe UI Semilight" panose="020B0402040204020203" pitchFamily="34" charset="0"/>
              </a:rPr>
              <a:t>.</a:t>
            </a:r>
          </a:p>
          <a:p>
            <a:pPr>
              <a:lnSpc>
                <a:spcPct val="150000"/>
              </a:lnSpc>
            </a:pPr>
            <a:r>
              <a:rPr lang="en-US" sz="2200" dirty="0">
                <a:solidFill>
                  <a:srgbClr val="002060"/>
                </a:solidFill>
                <a:latin typeface="+mn-lt"/>
                <a:cs typeface="Segoe UI Semilight" panose="020B0402040204020203" pitchFamily="34" charset="0"/>
              </a:rPr>
              <a:t>FDA </a:t>
            </a:r>
            <a:r>
              <a:rPr lang="en-US" sz="2200" dirty="0" err="1">
                <a:solidFill>
                  <a:srgbClr val="002060"/>
                </a:solidFill>
                <a:latin typeface="+mn-lt"/>
                <a:cs typeface="Segoe UI Semilight" panose="020B0402040204020203" pitchFamily="34" charset="0"/>
              </a:rPr>
              <a:t>onayını</a:t>
            </a:r>
            <a:r>
              <a:rPr lang="en-US" sz="2200" dirty="0">
                <a:solidFill>
                  <a:srgbClr val="002060"/>
                </a:solidFill>
                <a:latin typeface="+mn-lt"/>
                <a:cs typeface="Segoe UI Semilight" panose="020B0402040204020203" pitchFamily="34" charset="0"/>
              </a:rPr>
              <a:t> 230 </a:t>
            </a:r>
            <a:r>
              <a:rPr lang="en-US" sz="2200" dirty="0" err="1">
                <a:solidFill>
                  <a:srgbClr val="002060"/>
                </a:solidFill>
                <a:latin typeface="+mn-lt"/>
                <a:cs typeface="Segoe UI Semilight" panose="020B0402040204020203" pitchFamily="34" charset="0"/>
              </a:rPr>
              <a:t>hastanın</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dahil</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edildiği</a:t>
            </a:r>
            <a:r>
              <a:rPr lang="en-US" sz="2200" dirty="0">
                <a:solidFill>
                  <a:srgbClr val="002060"/>
                </a:solidFill>
                <a:latin typeface="+mn-lt"/>
                <a:cs typeface="Segoe UI Semilight" panose="020B0402040204020203" pitchFamily="34" charset="0"/>
              </a:rPr>
              <a:t> randomize, </a:t>
            </a:r>
            <a:r>
              <a:rPr lang="en-US" sz="2200" dirty="0" err="1">
                <a:solidFill>
                  <a:srgbClr val="002060"/>
                </a:solidFill>
                <a:latin typeface="+mn-lt"/>
                <a:cs typeface="Segoe UI Semilight" panose="020B0402040204020203" pitchFamily="34" charset="0"/>
              </a:rPr>
              <a:t>çift-kör</a:t>
            </a:r>
            <a:r>
              <a:rPr lang="en-US" sz="2200" dirty="0">
                <a:solidFill>
                  <a:srgbClr val="002060"/>
                </a:solidFill>
                <a:latin typeface="+mn-lt"/>
                <a:cs typeface="Segoe UI Semilight" panose="020B0402040204020203" pitchFamily="34" charset="0"/>
              </a:rPr>
              <a:t>, placebo </a:t>
            </a:r>
            <a:r>
              <a:rPr lang="en-US" sz="2200" dirty="0" err="1">
                <a:solidFill>
                  <a:srgbClr val="002060"/>
                </a:solidFill>
                <a:latin typeface="+mn-lt"/>
                <a:cs typeface="Segoe UI Semilight" panose="020B0402040204020203" pitchFamily="34" charset="0"/>
              </a:rPr>
              <a:t>kontrollü</a:t>
            </a:r>
            <a:r>
              <a:rPr lang="en-US" sz="2200" dirty="0">
                <a:solidFill>
                  <a:srgbClr val="002060"/>
                </a:solidFill>
                <a:latin typeface="+mn-lt"/>
                <a:cs typeface="Segoe UI Semilight" panose="020B0402040204020203" pitchFamily="34" charset="0"/>
              </a:rPr>
              <a:t> Faz-3 </a:t>
            </a:r>
            <a:r>
              <a:rPr lang="en-US" sz="2200" dirty="0" err="1">
                <a:solidFill>
                  <a:srgbClr val="002060"/>
                </a:solidFill>
                <a:latin typeface="+mn-lt"/>
                <a:cs typeface="Segoe UI Semilight" panose="020B0402040204020203" pitchFamily="34" charset="0"/>
              </a:rPr>
              <a:t>çalışma</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sonrasında</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almıştır</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Dünyada</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Orak</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Hücreli</a:t>
            </a:r>
            <a:r>
              <a:rPr lang="en-US" sz="2200" dirty="0">
                <a:solidFill>
                  <a:srgbClr val="002060"/>
                </a:solidFill>
                <a:latin typeface="+mn-lt"/>
                <a:cs typeface="Segoe UI Semilight" panose="020B0402040204020203" pitchFamily="34" charset="0"/>
              </a:rPr>
              <a:t> Anemi </a:t>
            </a:r>
            <a:r>
              <a:rPr lang="en-US" sz="2200" dirty="0" err="1">
                <a:solidFill>
                  <a:srgbClr val="002060"/>
                </a:solidFill>
                <a:latin typeface="+mn-lt"/>
                <a:cs typeface="Segoe UI Semilight" panose="020B0402040204020203" pitchFamily="34" charset="0"/>
              </a:rPr>
              <a:t>tedavisinde</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onaylanan</a:t>
            </a:r>
            <a:r>
              <a:rPr lang="en-US" sz="2200" dirty="0">
                <a:solidFill>
                  <a:srgbClr val="002060"/>
                </a:solidFill>
                <a:latin typeface="+mn-lt"/>
                <a:cs typeface="Segoe UI Semilight" panose="020B0402040204020203" pitchFamily="34" charset="0"/>
              </a:rPr>
              <a:t> 2. </a:t>
            </a:r>
            <a:r>
              <a:rPr lang="en-US" sz="2200" dirty="0" err="1">
                <a:solidFill>
                  <a:srgbClr val="002060"/>
                </a:solidFill>
                <a:latin typeface="+mn-lt"/>
                <a:cs typeface="Segoe UI Semilight" panose="020B0402040204020203" pitchFamily="34" charset="0"/>
              </a:rPr>
              <a:t>ajandır</a:t>
            </a:r>
            <a:r>
              <a:rPr lang="en-US" sz="2200" dirty="0">
                <a:solidFill>
                  <a:srgbClr val="002060"/>
                </a:solidFill>
                <a:latin typeface="+mn-lt"/>
                <a:cs typeface="Segoe UI Semilight" panose="020B0402040204020203" pitchFamily="34" charset="0"/>
              </a:rPr>
              <a:t>.</a:t>
            </a:r>
          </a:p>
          <a:p>
            <a:pPr>
              <a:lnSpc>
                <a:spcPct val="150000"/>
              </a:lnSpc>
            </a:pPr>
            <a:r>
              <a:rPr lang="en-US" sz="2200" dirty="0" err="1">
                <a:solidFill>
                  <a:srgbClr val="002060"/>
                </a:solidFill>
                <a:latin typeface="+mn-lt"/>
                <a:cs typeface="Segoe UI Semilight" panose="020B0402040204020203" pitchFamily="34" charset="0"/>
              </a:rPr>
              <a:t>Orak</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Hücreli</a:t>
            </a:r>
            <a:r>
              <a:rPr lang="en-US" sz="2200" dirty="0">
                <a:solidFill>
                  <a:srgbClr val="002060"/>
                </a:solidFill>
                <a:latin typeface="+mn-lt"/>
                <a:cs typeface="Segoe UI Semilight" panose="020B0402040204020203" pitchFamily="34" charset="0"/>
              </a:rPr>
              <a:t> Anemi </a:t>
            </a:r>
            <a:r>
              <a:rPr lang="en-US" sz="2200" dirty="0" err="1">
                <a:solidFill>
                  <a:srgbClr val="002060"/>
                </a:solidFill>
                <a:latin typeface="+mn-lt"/>
                <a:cs typeface="Segoe UI Semilight" panose="020B0402040204020203" pitchFamily="34" charset="0"/>
              </a:rPr>
              <a:t>tedavisinde</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mevcut</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kullanımı</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onaylanmış</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farmasötik</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formu</a:t>
            </a:r>
            <a:r>
              <a:rPr lang="en-US" sz="2200" dirty="0">
                <a:solidFill>
                  <a:srgbClr val="002060"/>
                </a:solidFill>
                <a:latin typeface="+mn-lt"/>
                <a:cs typeface="Segoe UI Semilight" panose="020B0402040204020203" pitchFamily="34" charset="0"/>
              </a:rPr>
              <a:t> </a:t>
            </a:r>
            <a:r>
              <a:rPr lang="en-US" sz="2200" dirty="0" err="1">
                <a:solidFill>
                  <a:srgbClr val="002060"/>
                </a:solidFill>
                <a:latin typeface="+mn-lt"/>
                <a:cs typeface="Segoe UI Semilight" panose="020B0402040204020203" pitchFamily="34" charset="0"/>
              </a:rPr>
              <a:t>şaşedir</a:t>
            </a:r>
            <a:r>
              <a:rPr lang="en-US" sz="2200" dirty="0">
                <a:solidFill>
                  <a:srgbClr val="002060"/>
                </a:solidFill>
                <a:latin typeface="+mn-lt"/>
                <a:cs typeface="Segoe UI Semilight" panose="020B0402040204020203" pitchFamily="34" charset="0"/>
              </a:rPr>
              <a:t>.</a:t>
            </a:r>
          </a:p>
        </p:txBody>
      </p:sp>
      <p:sp>
        <p:nvSpPr>
          <p:cNvPr id="5" name="Footer Placeholder 2">
            <a:extLst>
              <a:ext uri="{FF2B5EF4-FFF2-40B4-BE49-F238E27FC236}">
                <a16:creationId xmlns:a16="http://schemas.microsoft.com/office/drawing/2014/main" id="{E031A201-B505-3E5A-7A6F-C198B4F26FBC}"/>
              </a:ext>
            </a:extLst>
          </p:cNvPr>
          <p:cNvSpPr>
            <a:spLocks noGrp="1"/>
          </p:cNvSpPr>
          <p:nvPr>
            <p:ph type="ftr" sz="quarter" idx="11"/>
          </p:nvPr>
        </p:nvSpPr>
        <p:spPr>
          <a:xfrm>
            <a:off x="377429" y="5976663"/>
            <a:ext cx="7861880" cy="692697"/>
          </a:xfrm>
        </p:spPr>
        <p:txBody>
          <a:bodyPr anchor="b"/>
          <a:lstStyle/>
          <a:p>
            <a:pPr algn="just"/>
            <a:r>
              <a:rPr lang="en-US" dirty="0" err="1"/>
              <a:t>Minniti</a:t>
            </a:r>
            <a:r>
              <a:rPr lang="en-US" dirty="0"/>
              <a:t>, C. P. (2018). </a:t>
            </a:r>
            <a:r>
              <a:rPr lang="tr-TR" dirty="0"/>
              <a:t> </a:t>
            </a:r>
            <a:r>
              <a:rPr lang="en-US" dirty="0"/>
              <a:t>New England Journal of Medicine, 379(3), 292–294.</a:t>
            </a:r>
          </a:p>
          <a:p>
            <a:pPr algn="just"/>
            <a:r>
              <a:rPr lang="en-US" dirty="0"/>
              <a:t>Hutcherson, T. C., </a:t>
            </a:r>
            <a:r>
              <a:rPr lang="tr-TR" dirty="0"/>
              <a:t>et al</a:t>
            </a:r>
            <a:r>
              <a:rPr lang="en-US" dirty="0"/>
              <a:t>. (2019).</a:t>
            </a:r>
            <a:r>
              <a:rPr lang="tr-TR" dirty="0" err="1"/>
              <a:t>The</a:t>
            </a:r>
            <a:r>
              <a:rPr lang="tr-TR" dirty="0"/>
              <a:t> Jurnal of </a:t>
            </a:r>
            <a:r>
              <a:rPr lang="tr-TR" dirty="0" err="1"/>
              <a:t>Pharmacology</a:t>
            </a:r>
            <a:r>
              <a:rPr lang="tr-TR" dirty="0"/>
              <a:t> an</a:t>
            </a:r>
            <a:r>
              <a:rPr lang="en-US" dirty="0"/>
              <a:t>d Drug Therapy. doi:10.1002/phar.2329 </a:t>
            </a:r>
            <a:endParaRPr lang="en-US" sz="900" dirty="0"/>
          </a:p>
        </p:txBody>
      </p:sp>
    </p:spTree>
    <p:extLst>
      <p:ext uri="{BB962C8B-B14F-4D97-AF65-F5344CB8AC3E}">
        <p14:creationId xmlns:p14="http://schemas.microsoft.com/office/powerpoint/2010/main" val="206387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141AFEB-F193-664D-B6A2-29C54A8F2559}"/>
              </a:ext>
            </a:extLst>
          </p:cNvPr>
          <p:cNvPicPr>
            <a:picLocks noChangeAspect="1"/>
          </p:cNvPicPr>
          <p:nvPr/>
        </p:nvPicPr>
        <p:blipFill rotWithShape="1">
          <a:blip r:embed="rId3">
            <a:alphaModFix amt="80000"/>
            <a:extLst>
              <a:ext uri="{96DAC541-7B7A-43D3-8B79-37D633B846F1}">
                <asvg:svgBlip xmlns:asvg="http://schemas.microsoft.com/office/drawing/2016/SVG/main" r:embed="rId4"/>
              </a:ext>
            </a:extLst>
          </a:blip>
          <a:srcRect r="11113"/>
          <a:stretch/>
        </p:blipFill>
        <p:spPr>
          <a:xfrm>
            <a:off x="-11974" y="2483771"/>
            <a:ext cx="9158591" cy="2381807"/>
          </a:xfrm>
          <a:prstGeom prst="rect">
            <a:avLst/>
          </a:prstGeom>
        </p:spPr>
      </p:pic>
      <p:sp>
        <p:nvSpPr>
          <p:cNvPr id="2" name="Title 1">
            <a:extLst>
              <a:ext uri="{FF2B5EF4-FFF2-40B4-BE49-F238E27FC236}">
                <a16:creationId xmlns:a16="http://schemas.microsoft.com/office/drawing/2014/main" id="{08682535-9862-D840-94E5-A7331323176D}"/>
              </a:ext>
            </a:extLst>
          </p:cNvPr>
          <p:cNvSpPr>
            <a:spLocks noGrp="1"/>
          </p:cNvSpPr>
          <p:nvPr>
            <p:ph type="title"/>
          </p:nvPr>
        </p:nvSpPr>
        <p:spPr>
          <a:xfrm>
            <a:off x="432273" y="99741"/>
            <a:ext cx="8229600" cy="1143000"/>
          </a:xfrm>
        </p:spPr>
        <p:txBody>
          <a:bodyPr/>
          <a:lstStyle/>
          <a:p>
            <a:r>
              <a:rPr lang="en-US" sz="2500" u="sng" dirty="0" err="1">
                <a:solidFill>
                  <a:srgbClr val="002060"/>
                </a:solidFill>
              </a:rPr>
              <a:t>Orak</a:t>
            </a:r>
            <a:r>
              <a:rPr lang="en-US" sz="2500" u="sng" dirty="0">
                <a:solidFill>
                  <a:srgbClr val="002060"/>
                </a:solidFill>
              </a:rPr>
              <a:t> </a:t>
            </a:r>
            <a:r>
              <a:rPr lang="en-US" sz="2500" u="sng" dirty="0" err="1">
                <a:solidFill>
                  <a:srgbClr val="002060"/>
                </a:solidFill>
              </a:rPr>
              <a:t>Hücreli</a:t>
            </a:r>
            <a:r>
              <a:rPr lang="en-US" sz="2500" u="sng" dirty="0">
                <a:solidFill>
                  <a:srgbClr val="002060"/>
                </a:solidFill>
              </a:rPr>
              <a:t> </a:t>
            </a:r>
            <a:r>
              <a:rPr lang="en-US" sz="2500" u="sng" dirty="0" err="1">
                <a:solidFill>
                  <a:srgbClr val="002060"/>
                </a:solidFill>
              </a:rPr>
              <a:t>Anemide</a:t>
            </a:r>
            <a:r>
              <a:rPr lang="en-US" sz="2500" u="sng" dirty="0">
                <a:solidFill>
                  <a:srgbClr val="002060"/>
                </a:solidFill>
              </a:rPr>
              <a:t> </a:t>
            </a:r>
            <a:r>
              <a:rPr lang="en-US" sz="2500" u="sng" dirty="0" err="1">
                <a:solidFill>
                  <a:srgbClr val="002060"/>
                </a:solidFill>
              </a:rPr>
              <a:t>Oksidatif</a:t>
            </a:r>
            <a:r>
              <a:rPr lang="en-US" sz="2500" u="sng" dirty="0">
                <a:solidFill>
                  <a:srgbClr val="002060"/>
                </a:solidFill>
              </a:rPr>
              <a:t> </a:t>
            </a:r>
            <a:r>
              <a:rPr lang="en-US" sz="2500" u="sng" dirty="0" err="1">
                <a:solidFill>
                  <a:srgbClr val="002060"/>
                </a:solidFill>
              </a:rPr>
              <a:t>Stres</a:t>
            </a:r>
            <a:endParaRPr lang="en-US" sz="2500" u="sng" dirty="0">
              <a:solidFill>
                <a:srgbClr val="002060"/>
              </a:solidFill>
            </a:endParaRPr>
          </a:p>
        </p:txBody>
      </p:sp>
      <p:sp>
        <p:nvSpPr>
          <p:cNvPr id="283" name="Footer Placeholder 2">
            <a:extLst>
              <a:ext uri="{FF2B5EF4-FFF2-40B4-BE49-F238E27FC236}">
                <a16:creationId xmlns:a16="http://schemas.microsoft.com/office/drawing/2014/main" id="{AF17517A-635B-45D4-B58A-6C669C875936}"/>
              </a:ext>
            </a:extLst>
          </p:cNvPr>
          <p:cNvSpPr>
            <a:spLocks noGrp="1"/>
          </p:cNvSpPr>
          <p:nvPr>
            <p:ph type="ftr" sz="quarter" idx="11"/>
          </p:nvPr>
        </p:nvSpPr>
        <p:spPr>
          <a:xfrm>
            <a:off x="-108520" y="6356350"/>
            <a:ext cx="2895600" cy="365125"/>
          </a:xfrm>
        </p:spPr>
        <p:txBody>
          <a:bodyPr/>
          <a:lstStyle/>
          <a:p>
            <a:pPr algn="just"/>
            <a:r>
              <a:rPr lang="en-US" sz="900" dirty="0">
                <a:cs typeface="Segoe UI Semibold" panose="020B0702040204020203" pitchFamily="34" charset="0"/>
              </a:rPr>
              <a:t>Kaul DK et al. Microcirculation. 2009;16(1):97-111.</a:t>
            </a:r>
          </a:p>
          <a:p>
            <a:pPr algn="just"/>
            <a:r>
              <a:rPr lang="en-US" sz="900" dirty="0" err="1">
                <a:cs typeface="Segoe UI Semibold" panose="020B0702040204020203" pitchFamily="34" charset="0"/>
              </a:rPr>
              <a:t>Jagadeeswaran</a:t>
            </a:r>
            <a:r>
              <a:rPr lang="en-US" sz="900" dirty="0">
                <a:cs typeface="Segoe UI Semibold" panose="020B0702040204020203" pitchFamily="34" charset="0"/>
              </a:rPr>
              <a:t> R, </a:t>
            </a:r>
            <a:r>
              <a:rPr lang="tr-TR" sz="900" dirty="0">
                <a:cs typeface="Segoe UI Semibold" panose="020B0702040204020203" pitchFamily="34" charset="0"/>
              </a:rPr>
              <a:t> </a:t>
            </a:r>
            <a:r>
              <a:rPr lang="en-US" sz="900" dirty="0">
                <a:cs typeface="Segoe UI Semibold" panose="020B0702040204020203" pitchFamily="34" charset="0"/>
              </a:rPr>
              <a:t>Am Soc </a:t>
            </a:r>
            <a:r>
              <a:rPr lang="en-US" sz="900" dirty="0" err="1">
                <a:cs typeface="Segoe UI Semibold" panose="020B0702040204020203" pitchFamily="34" charset="0"/>
              </a:rPr>
              <a:t>Hematol</a:t>
            </a:r>
            <a:r>
              <a:rPr lang="en-US" sz="900" dirty="0">
                <a:cs typeface="Segoe UI Semibold" panose="020B0702040204020203" pitchFamily="34" charset="0"/>
              </a:rPr>
              <a:t> </a:t>
            </a:r>
            <a:r>
              <a:rPr lang="en-US" sz="900" dirty="0" err="1">
                <a:cs typeface="Segoe UI Semibold" panose="020B0702040204020203" pitchFamily="34" charset="0"/>
              </a:rPr>
              <a:t>Educ</a:t>
            </a:r>
            <a:endParaRPr lang="tr-TR" sz="900" dirty="0">
              <a:cs typeface="Segoe UI Semibold" panose="020B0702040204020203" pitchFamily="34" charset="0"/>
            </a:endParaRPr>
          </a:p>
          <a:p>
            <a:pPr algn="just"/>
            <a:r>
              <a:rPr lang="en-US" sz="900" dirty="0">
                <a:cs typeface="Segoe UI Semibold" panose="020B0702040204020203" pitchFamily="34" charset="0"/>
              </a:rPr>
              <a:t> Program. 2017(1):440-446</a:t>
            </a:r>
            <a:endParaRPr lang="en-US" dirty="0"/>
          </a:p>
        </p:txBody>
      </p:sp>
      <p:sp>
        <p:nvSpPr>
          <p:cNvPr id="10" name="Freeform 9">
            <a:extLst>
              <a:ext uri="{FF2B5EF4-FFF2-40B4-BE49-F238E27FC236}">
                <a16:creationId xmlns:a16="http://schemas.microsoft.com/office/drawing/2014/main" id="{8CFBE8C4-5387-3F4E-A1F0-7AF74CB9D098}"/>
              </a:ext>
            </a:extLst>
          </p:cNvPr>
          <p:cNvSpPr/>
          <p:nvPr/>
        </p:nvSpPr>
        <p:spPr>
          <a:xfrm>
            <a:off x="1800" y="2631896"/>
            <a:ext cx="9142200" cy="2122114"/>
          </a:xfrm>
          <a:custGeom>
            <a:avLst/>
            <a:gdLst>
              <a:gd name="connsiteX0" fmla="*/ 9785125 w 12189600"/>
              <a:gd name="connsiteY0" fmla="*/ 1461970 h 2122114"/>
              <a:gd name="connsiteX1" fmla="*/ 9653710 w 12189600"/>
              <a:gd name="connsiteY1" fmla="*/ 1463506 h 2122114"/>
              <a:gd name="connsiteX2" fmla="*/ 9564922 w 12189600"/>
              <a:gd name="connsiteY2" fmla="*/ 1466426 h 2122114"/>
              <a:gd name="connsiteX3" fmla="*/ 9476132 w 12189600"/>
              <a:gd name="connsiteY3" fmla="*/ 1470574 h 2122114"/>
              <a:gd name="connsiteX4" fmla="*/ 9387497 w 12189600"/>
              <a:gd name="connsiteY4" fmla="*/ 1476261 h 2122114"/>
              <a:gd name="connsiteX5" fmla="*/ 9079735 w 12189600"/>
              <a:gd name="connsiteY5" fmla="*/ 1506993 h 2122114"/>
              <a:gd name="connsiteX6" fmla="*/ 9077735 w 12189600"/>
              <a:gd name="connsiteY6" fmla="*/ 1506993 h 2122114"/>
              <a:gd name="connsiteX7" fmla="*/ 8397428 w 12189600"/>
              <a:gd name="connsiteY7" fmla="*/ 1651899 h 2122114"/>
              <a:gd name="connsiteX8" fmla="*/ 7887467 w 12189600"/>
              <a:gd name="connsiteY8" fmla="*/ 1718590 h 2122114"/>
              <a:gd name="connsiteX9" fmla="*/ 8003648 w 12189600"/>
              <a:gd name="connsiteY9" fmla="*/ 1733957 h 2122114"/>
              <a:gd name="connsiteX10" fmla="*/ 8119981 w 12189600"/>
              <a:gd name="connsiteY10" fmla="*/ 1746557 h 2122114"/>
              <a:gd name="connsiteX11" fmla="*/ 8236315 w 12189600"/>
              <a:gd name="connsiteY11" fmla="*/ 1756392 h 2122114"/>
              <a:gd name="connsiteX12" fmla="*/ 8586547 w 12189600"/>
              <a:gd name="connsiteY12" fmla="*/ 1770222 h 2122114"/>
              <a:gd name="connsiteX13" fmla="*/ 8829372 w 12189600"/>
              <a:gd name="connsiteY13" fmla="*/ 1762846 h 2122114"/>
              <a:gd name="connsiteX14" fmla="*/ 9812515 w 12189600"/>
              <a:gd name="connsiteY14" fmla="*/ 1583365 h 2122114"/>
              <a:gd name="connsiteX15" fmla="*/ 10058724 w 12189600"/>
              <a:gd name="connsiteY15" fmla="*/ 1523897 h 2122114"/>
              <a:gd name="connsiteX16" fmla="*/ 10059494 w 12189600"/>
              <a:gd name="connsiteY16" fmla="*/ 1523897 h 2122114"/>
              <a:gd name="connsiteX17" fmla="*/ 10076113 w 12189600"/>
              <a:gd name="connsiteY17" fmla="*/ 1506839 h 2122114"/>
              <a:gd name="connsiteX18" fmla="*/ 10059033 w 12189600"/>
              <a:gd name="connsiteY18" fmla="*/ 1490243 h 2122114"/>
              <a:gd name="connsiteX19" fmla="*/ 9875761 w 12189600"/>
              <a:gd name="connsiteY19" fmla="*/ 1462738 h 2122114"/>
              <a:gd name="connsiteX20" fmla="*/ 9873298 w 12189600"/>
              <a:gd name="connsiteY20" fmla="*/ 1462738 h 2122114"/>
              <a:gd name="connsiteX21" fmla="*/ 9785125 w 12189600"/>
              <a:gd name="connsiteY21" fmla="*/ 1461970 h 2122114"/>
              <a:gd name="connsiteX22" fmla="*/ 6891397 w 12189600"/>
              <a:gd name="connsiteY22" fmla="*/ 1223020 h 2122114"/>
              <a:gd name="connsiteX23" fmla="*/ 5564176 w 12189600"/>
              <a:gd name="connsiteY23" fmla="*/ 1238387 h 2122114"/>
              <a:gd name="connsiteX24" fmla="*/ 5547664 w 12189600"/>
              <a:gd name="connsiteY24" fmla="*/ 1252875 h 2122114"/>
              <a:gd name="connsiteX25" fmla="*/ 5562021 w 12189600"/>
              <a:gd name="connsiteY25" fmla="*/ 1271733 h 2122114"/>
              <a:gd name="connsiteX26" fmla="*/ 5820079 w 12189600"/>
              <a:gd name="connsiteY26" fmla="*/ 1311686 h 2122114"/>
              <a:gd name="connsiteX27" fmla="*/ 5821310 w 12189600"/>
              <a:gd name="connsiteY27" fmla="*/ 1311686 h 2122114"/>
              <a:gd name="connsiteX28" fmla="*/ 7067744 w 12189600"/>
              <a:gd name="connsiteY28" fmla="*/ 1388518 h 2122114"/>
              <a:gd name="connsiteX29" fmla="*/ 7221164 w 12189600"/>
              <a:gd name="connsiteY29" fmla="*/ 1388978 h 2122114"/>
              <a:gd name="connsiteX30" fmla="*/ 7459064 w 12189600"/>
              <a:gd name="connsiteY30" fmla="*/ 1385752 h 2122114"/>
              <a:gd name="connsiteX31" fmla="*/ 7617099 w 12189600"/>
              <a:gd name="connsiteY31" fmla="*/ 1379605 h 2122114"/>
              <a:gd name="connsiteX32" fmla="*/ 8481447 w 12189600"/>
              <a:gd name="connsiteY32" fmla="*/ 1281413 h 2122114"/>
              <a:gd name="connsiteX33" fmla="*/ 8567159 w 12189600"/>
              <a:gd name="connsiteY33" fmla="*/ 1264356 h 2122114"/>
              <a:gd name="connsiteX34" fmla="*/ 8006263 w 12189600"/>
              <a:gd name="connsiteY34" fmla="*/ 1236389 h 2122114"/>
              <a:gd name="connsiteX35" fmla="*/ 6891397 w 12189600"/>
              <a:gd name="connsiteY35" fmla="*/ 1223020 h 2122114"/>
              <a:gd name="connsiteX36" fmla="*/ 9988400 w 12189600"/>
              <a:gd name="connsiteY36" fmla="*/ 913386 h 2122114"/>
              <a:gd name="connsiteX37" fmla="*/ 9372879 w 12189600"/>
              <a:gd name="connsiteY37" fmla="*/ 928751 h 2122114"/>
              <a:gd name="connsiteX38" fmla="*/ 9089429 w 12189600"/>
              <a:gd name="connsiteY38" fmla="*/ 944118 h 2122114"/>
              <a:gd name="connsiteX39" fmla="*/ 9073549 w 12189600"/>
              <a:gd name="connsiteY39" fmla="*/ 958715 h 2122114"/>
              <a:gd name="connsiteX40" fmla="*/ 9088045 w 12189600"/>
              <a:gd name="connsiteY40" fmla="*/ 977464 h 2122114"/>
              <a:gd name="connsiteX41" fmla="*/ 9461513 w 12189600"/>
              <a:gd name="connsiteY41" fmla="*/ 1038469 h 2122114"/>
              <a:gd name="connsiteX42" fmla="*/ 10071034 w 12189600"/>
              <a:gd name="connsiteY42" fmla="*/ 1140502 h 2122114"/>
              <a:gd name="connsiteX43" fmla="*/ 11314700 w 12189600"/>
              <a:gd name="connsiteY43" fmla="*/ 1249297 h 2122114"/>
              <a:gd name="connsiteX44" fmla="*/ 11331134 w 12189600"/>
              <a:gd name="connsiteY44" fmla="*/ 1237038 h 2122114"/>
              <a:gd name="connsiteX45" fmla="*/ 11319469 w 12189600"/>
              <a:gd name="connsiteY45" fmla="*/ 1216413 h 2122114"/>
              <a:gd name="connsiteX46" fmla="*/ 10674710 w 12189600"/>
              <a:gd name="connsiteY46" fmla="*/ 1026943 h 2122114"/>
              <a:gd name="connsiteX47" fmla="*/ 10530523 w 12189600"/>
              <a:gd name="connsiteY47" fmla="*/ 982381 h 2122114"/>
              <a:gd name="connsiteX48" fmla="*/ 10201218 w 12189600"/>
              <a:gd name="connsiteY48" fmla="*/ 920915 h 2122114"/>
              <a:gd name="connsiteX49" fmla="*/ 10139666 w 12189600"/>
              <a:gd name="connsiteY49" fmla="*/ 916766 h 2122114"/>
              <a:gd name="connsiteX50" fmla="*/ 9999019 w 12189600"/>
              <a:gd name="connsiteY50" fmla="*/ 913386 h 2122114"/>
              <a:gd name="connsiteX51" fmla="*/ 8468213 w 12189600"/>
              <a:gd name="connsiteY51" fmla="*/ 352508 h 2122114"/>
              <a:gd name="connsiteX52" fmla="*/ 8157529 w 12189600"/>
              <a:gd name="connsiteY52" fmla="*/ 362343 h 2122114"/>
              <a:gd name="connsiteX53" fmla="*/ 8034424 w 12189600"/>
              <a:gd name="connsiteY53" fmla="*/ 371409 h 2122114"/>
              <a:gd name="connsiteX54" fmla="*/ 7972871 w 12189600"/>
              <a:gd name="connsiteY54" fmla="*/ 377248 h 2122114"/>
              <a:gd name="connsiteX55" fmla="*/ 7849767 w 12189600"/>
              <a:gd name="connsiteY55" fmla="*/ 391078 h 2122114"/>
              <a:gd name="connsiteX56" fmla="*/ 7726662 w 12189600"/>
              <a:gd name="connsiteY56" fmla="*/ 407674 h 2122114"/>
              <a:gd name="connsiteX57" fmla="*/ 7604327 w 12189600"/>
              <a:gd name="connsiteY57" fmla="*/ 427343 h 2122114"/>
              <a:gd name="connsiteX58" fmla="*/ 7482146 w 12189600"/>
              <a:gd name="connsiteY58" fmla="*/ 449624 h 2122114"/>
              <a:gd name="connsiteX59" fmla="*/ 6535009 w 12189600"/>
              <a:gd name="connsiteY59" fmla="*/ 683810 h 2122114"/>
              <a:gd name="connsiteX60" fmla="*/ 6267257 w 12189600"/>
              <a:gd name="connsiteY60" fmla="*/ 756647 h 2122114"/>
              <a:gd name="connsiteX61" fmla="*/ 6237712 w 12189600"/>
              <a:gd name="connsiteY61" fmla="*/ 764484 h 2122114"/>
              <a:gd name="connsiteX62" fmla="*/ 6225955 w 12189600"/>
              <a:gd name="connsiteY62" fmla="*/ 780680 h 2122114"/>
              <a:gd name="connsiteX63" fmla="*/ 6242945 w 12189600"/>
              <a:gd name="connsiteY63" fmla="*/ 797214 h 2122114"/>
              <a:gd name="connsiteX64" fmla="*/ 6687352 w 12189600"/>
              <a:gd name="connsiteY64" fmla="*/ 755418 h 2122114"/>
              <a:gd name="connsiteX65" fmla="*/ 7493533 w 12189600"/>
              <a:gd name="connsiteY65" fmla="*/ 679969 h 2122114"/>
              <a:gd name="connsiteX66" fmla="*/ 7718045 w 12189600"/>
              <a:gd name="connsiteY66" fmla="*/ 659684 h 2122114"/>
              <a:gd name="connsiteX67" fmla="*/ 8542384 w 12189600"/>
              <a:gd name="connsiteY67" fmla="*/ 593455 h 2122114"/>
              <a:gd name="connsiteX68" fmla="*/ 8692418 w 12189600"/>
              <a:gd name="connsiteY68" fmla="*/ 583466 h 2122114"/>
              <a:gd name="connsiteX69" fmla="*/ 8917699 w 12189600"/>
              <a:gd name="connsiteY69" fmla="*/ 570252 h 2122114"/>
              <a:gd name="connsiteX70" fmla="*/ 9142980 w 12189600"/>
              <a:gd name="connsiteY70" fmla="*/ 559187 h 2122114"/>
              <a:gd name="connsiteX71" fmla="*/ 9443664 w 12189600"/>
              <a:gd name="connsiteY71" fmla="*/ 548431 h 2122114"/>
              <a:gd name="connsiteX72" fmla="*/ 9594004 w 12189600"/>
              <a:gd name="connsiteY72" fmla="*/ 544896 h 2122114"/>
              <a:gd name="connsiteX73" fmla="*/ 9637092 w 12189600"/>
              <a:gd name="connsiteY73" fmla="*/ 544128 h 2122114"/>
              <a:gd name="connsiteX74" fmla="*/ 9652571 w 12189600"/>
              <a:gd name="connsiteY74" fmla="*/ 532232 h 2122114"/>
              <a:gd name="connsiteX75" fmla="*/ 9641400 w 12189600"/>
              <a:gd name="connsiteY75" fmla="*/ 511090 h 2122114"/>
              <a:gd name="connsiteX76" fmla="*/ 8736581 w 12189600"/>
              <a:gd name="connsiteY76" fmla="*/ 360038 h 2122114"/>
              <a:gd name="connsiteX77" fmla="*/ 8468213 w 12189600"/>
              <a:gd name="connsiteY77" fmla="*/ 352508 h 2122114"/>
              <a:gd name="connsiteX78" fmla="*/ 8467752 w 12189600"/>
              <a:gd name="connsiteY78" fmla="*/ 0 h 2122114"/>
              <a:gd name="connsiteX79" fmla="*/ 9059268 w 12189600"/>
              <a:gd name="connsiteY79" fmla="*/ 36265 h 2122114"/>
              <a:gd name="connsiteX80" fmla="*/ 10303242 w 12189600"/>
              <a:gd name="connsiteY80" fmla="*/ 356810 h 2122114"/>
              <a:gd name="connsiteX81" fmla="*/ 10357408 w 12189600"/>
              <a:gd name="connsiteY81" fmla="*/ 376480 h 2122114"/>
              <a:gd name="connsiteX82" fmla="*/ 10910147 w 12189600"/>
              <a:gd name="connsiteY82" fmla="*/ 569022 h 2122114"/>
              <a:gd name="connsiteX83" fmla="*/ 10913686 w 12189600"/>
              <a:gd name="connsiteY83" fmla="*/ 569022 h 2122114"/>
              <a:gd name="connsiteX84" fmla="*/ 11784035 w 12189600"/>
              <a:gd name="connsiteY84" fmla="*/ 667061 h 2122114"/>
              <a:gd name="connsiteX85" fmla="*/ 11932685 w 12189600"/>
              <a:gd name="connsiteY85" fmla="*/ 687498 h 2122114"/>
              <a:gd name="connsiteX86" fmla="*/ 12134827 w 12189600"/>
              <a:gd name="connsiteY86" fmla="*/ 709311 h 2122114"/>
              <a:gd name="connsiteX87" fmla="*/ 12189600 w 12189600"/>
              <a:gd name="connsiteY87" fmla="*/ 711301 h 2122114"/>
              <a:gd name="connsiteX88" fmla="*/ 12189600 w 12189600"/>
              <a:gd name="connsiteY88" fmla="*/ 1635690 h 2122114"/>
              <a:gd name="connsiteX89" fmla="*/ 11997182 w 12189600"/>
              <a:gd name="connsiteY89" fmla="*/ 1638082 h 2122114"/>
              <a:gd name="connsiteX90" fmla="*/ 11032943 w 12189600"/>
              <a:gd name="connsiteY90" fmla="*/ 1707219 h 2122114"/>
              <a:gd name="connsiteX91" fmla="*/ 9782662 w 12189600"/>
              <a:gd name="connsiteY91" fmla="*/ 1953083 h 2122114"/>
              <a:gd name="connsiteX92" fmla="*/ 8573621 w 12189600"/>
              <a:gd name="connsiteY92" fmla="*/ 2122114 h 2122114"/>
              <a:gd name="connsiteX93" fmla="*/ 8526533 w 12189600"/>
              <a:gd name="connsiteY93" fmla="*/ 2122114 h 2122114"/>
              <a:gd name="connsiteX94" fmla="*/ 7298719 w 12189600"/>
              <a:gd name="connsiteY94" fmla="*/ 1975364 h 2122114"/>
              <a:gd name="connsiteX95" fmla="*/ 6672425 w 12189600"/>
              <a:gd name="connsiteY95" fmla="*/ 1842752 h 2122114"/>
              <a:gd name="connsiteX96" fmla="*/ 6430525 w 12189600"/>
              <a:gd name="connsiteY96" fmla="*/ 1789891 h 2122114"/>
              <a:gd name="connsiteX97" fmla="*/ 6428062 w 12189600"/>
              <a:gd name="connsiteY97" fmla="*/ 1789891 h 2122114"/>
              <a:gd name="connsiteX98" fmla="*/ 5504777 w 12189600"/>
              <a:gd name="connsiteY98" fmla="*/ 1735340 h 2122114"/>
              <a:gd name="connsiteX99" fmla="*/ 121566 w 12189600"/>
              <a:gd name="connsiteY99" fmla="*/ 1665115 h 2122114"/>
              <a:gd name="connsiteX100" fmla="*/ 0 w 12189600"/>
              <a:gd name="connsiteY100" fmla="*/ 1665115 h 2122114"/>
              <a:gd name="connsiteX101" fmla="*/ 0 w 12189600"/>
              <a:gd name="connsiteY101" fmla="*/ 674590 h 2122114"/>
              <a:gd name="connsiteX102" fmla="*/ 3218109 w 12189600"/>
              <a:gd name="connsiteY102" fmla="*/ 686114 h 2122114"/>
              <a:gd name="connsiteX103" fmla="*/ 3414153 w 12189600"/>
              <a:gd name="connsiteY103" fmla="*/ 686114 h 2122114"/>
              <a:gd name="connsiteX104" fmla="*/ 5202863 w 12189600"/>
              <a:gd name="connsiteY104" fmla="*/ 632179 h 2122114"/>
              <a:gd name="connsiteX105" fmla="*/ 5207942 w 12189600"/>
              <a:gd name="connsiteY105" fmla="*/ 631256 h 2122114"/>
              <a:gd name="connsiteX106" fmla="*/ 5271802 w 12189600"/>
              <a:gd name="connsiteY106" fmla="*/ 620193 h 2122114"/>
              <a:gd name="connsiteX107" fmla="*/ 6399748 w 12189600"/>
              <a:gd name="connsiteY107" fmla="*/ 353430 h 2122114"/>
              <a:gd name="connsiteX108" fmla="*/ 7778520 w 12189600"/>
              <a:gd name="connsiteY108" fmla="*/ 46100 h 2122114"/>
              <a:gd name="connsiteX109" fmla="*/ 8467752 w 12189600"/>
              <a:gd name="connsiteY109" fmla="*/ 0 h 212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2189600" h="2122114">
                <a:moveTo>
                  <a:pt x="9785125" y="1461970"/>
                </a:moveTo>
                <a:cubicBezTo>
                  <a:pt x="9742038" y="1461970"/>
                  <a:pt x="9697721" y="1462430"/>
                  <a:pt x="9653710" y="1463506"/>
                </a:cubicBezTo>
                <a:cubicBezTo>
                  <a:pt x="9624319" y="1464275"/>
                  <a:pt x="9594621" y="1465350"/>
                  <a:pt x="9564922" y="1466426"/>
                </a:cubicBezTo>
                <a:cubicBezTo>
                  <a:pt x="9535223" y="1467501"/>
                  <a:pt x="9505677" y="1469038"/>
                  <a:pt x="9476132" y="1470574"/>
                </a:cubicBezTo>
                <a:cubicBezTo>
                  <a:pt x="9446587" y="1472219"/>
                  <a:pt x="9417041" y="1474109"/>
                  <a:pt x="9387497" y="1476261"/>
                </a:cubicBezTo>
                <a:cubicBezTo>
                  <a:pt x="9283935" y="1483636"/>
                  <a:pt x="9180528" y="1493931"/>
                  <a:pt x="9079735" y="1506993"/>
                </a:cubicBezTo>
                <a:lnTo>
                  <a:pt x="9077735" y="1506993"/>
                </a:lnTo>
                <a:cubicBezTo>
                  <a:pt x="8830295" y="1570303"/>
                  <a:pt x="8607783" y="1617632"/>
                  <a:pt x="8397428" y="1651899"/>
                </a:cubicBezTo>
                <a:cubicBezTo>
                  <a:pt x="8224774" y="1680020"/>
                  <a:pt x="7851152" y="1703224"/>
                  <a:pt x="7887467" y="1718590"/>
                </a:cubicBezTo>
                <a:cubicBezTo>
                  <a:pt x="7923784" y="1733957"/>
                  <a:pt x="7966869" y="1729653"/>
                  <a:pt x="8003648" y="1733957"/>
                </a:cubicBezTo>
                <a:cubicBezTo>
                  <a:pt x="8040425" y="1738259"/>
                  <a:pt x="8078433" y="1742715"/>
                  <a:pt x="8119981" y="1746557"/>
                </a:cubicBezTo>
                <a:cubicBezTo>
                  <a:pt x="8161529" y="1750399"/>
                  <a:pt x="8199537" y="1753780"/>
                  <a:pt x="8236315" y="1756392"/>
                </a:cubicBezTo>
                <a:cubicBezTo>
                  <a:pt x="8355727" y="1765612"/>
                  <a:pt x="8473906" y="1770222"/>
                  <a:pt x="8586547" y="1770222"/>
                </a:cubicBezTo>
                <a:cubicBezTo>
                  <a:pt x="8668721" y="1770222"/>
                  <a:pt x="8750431" y="1767763"/>
                  <a:pt x="8829372" y="1762846"/>
                </a:cubicBezTo>
                <a:cubicBezTo>
                  <a:pt x="9163446" y="1742561"/>
                  <a:pt x="9493367" y="1661581"/>
                  <a:pt x="9812515" y="1583365"/>
                </a:cubicBezTo>
                <a:cubicBezTo>
                  <a:pt x="9892842" y="1563542"/>
                  <a:pt x="9976399" y="1543104"/>
                  <a:pt x="10058724" y="1523897"/>
                </a:cubicBezTo>
                <a:lnTo>
                  <a:pt x="10059494" y="1523897"/>
                </a:lnTo>
                <a:cubicBezTo>
                  <a:pt x="10068804" y="1523773"/>
                  <a:pt x="10076237" y="1516137"/>
                  <a:pt x="10076113" y="1506839"/>
                </a:cubicBezTo>
                <a:cubicBezTo>
                  <a:pt x="10075991" y="1497543"/>
                  <a:pt x="10068342" y="1490121"/>
                  <a:pt x="10059033" y="1490243"/>
                </a:cubicBezTo>
                <a:cubicBezTo>
                  <a:pt x="9998865" y="1481639"/>
                  <a:pt x="9937313" y="1472419"/>
                  <a:pt x="9875761" y="1462738"/>
                </a:cubicBezTo>
                <a:lnTo>
                  <a:pt x="9873298" y="1462738"/>
                </a:lnTo>
                <a:cubicBezTo>
                  <a:pt x="9843908" y="1461970"/>
                  <a:pt x="9814516" y="1461970"/>
                  <a:pt x="9785125" y="1461970"/>
                </a:cubicBezTo>
                <a:close/>
                <a:moveTo>
                  <a:pt x="6891397" y="1223020"/>
                </a:moveTo>
                <a:cubicBezTo>
                  <a:pt x="6485461" y="1223020"/>
                  <a:pt x="6048284" y="1228553"/>
                  <a:pt x="5564176" y="1238387"/>
                </a:cubicBezTo>
                <a:cubicBezTo>
                  <a:pt x="5555835" y="1238442"/>
                  <a:pt x="5548787" y="1244616"/>
                  <a:pt x="5547664" y="1252875"/>
                </a:cubicBezTo>
                <a:cubicBezTo>
                  <a:pt x="5546418" y="1262041"/>
                  <a:pt x="5552850" y="1270483"/>
                  <a:pt x="5562021" y="1271733"/>
                </a:cubicBezTo>
                <a:cubicBezTo>
                  <a:pt x="5644963" y="1283103"/>
                  <a:pt x="5730675" y="1296319"/>
                  <a:pt x="5820079" y="1311686"/>
                </a:cubicBezTo>
                <a:lnTo>
                  <a:pt x="5821310" y="1311686"/>
                </a:lnTo>
                <a:cubicBezTo>
                  <a:pt x="6191547" y="1345184"/>
                  <a:pt x="6629492" y="1381295"/>
                  <a:pt x="7067744" y="1388518"/>
                </a:cubicBezTo>
                <a:cubicBezTo>
                  <a:pt x="7119603" y="1388518"/>
                  <a:pt x="7170845" y="1388518"/>
                  <a:pt x="7221164" y="1388978"/>
                </a:cubicBezTo>
                <a:cubicBezTo>
                  <a:pt x="7301797" y="1388978"/>
                  <a:pt x="7382123" y="1387903"/>
                  <a:pt x="7459064" y="1385752"/>
                </a:cubicBezTo>
                <a:cubicBezTo>
                  <a:pt x="7514460" y="1384215"/>
                  <a:pt x="7566165" y="1382217"/>
                  <a:pt x="7617099" y="1379605"/>
                </a:cubicBezTo>
                <a:cubicBezTo>
                  <a:pt x="7907180" y="1367271"/>
                  <a:pt x="8196013" y="1334460"/>
                  <a:pt x="8481447" y="1281413"/>
                </a:cubicBezTo>
                <a:cubicBezTo>
                  <a:pt x="8509453" y="1276035"/>
                  <a:pt x="8537921" y="1270349"/>
                  <a:pt x="8567159" y="1264356"/>
                </a:cubicBezTo>
                <a:cubicBezTo>
                  <a:pt x="8399583" y="1250834"/>
                  <a:pt x="8217542" y="1241767"/>
                  <a:pt x="8006263" y="1236389"/>
                </a:cubicBezTo>
                <a:cubicBezTo>
                  <a:pt x="7649260" y="1227477"/>
                  <a:pt x="7284563" y="1223020"/>
                  <a:pt x="6891397" y="1223020"/>
                </a:cubicBezTo>
                <a:close/>
                <a:moveTo>
                  <a:pt x="9988400" y="913386"/>
                </a:moveTo>
                <a:cubicBezTo>
                  <a:pt x="9788356" y="913386"/>
                  <a:pt x="9581848" y="919071"/>
                  <a:pt x="9372879" y="928751"/>
                </a:cubicBezTo>
                <a:cubicBezTo>
                  <a:pt x="9279519" y="932543"/>
                  <a:pt x="9185036" y="937665"/>
                  <a:pt x="9089429" y="944118"/>
                </a:cubicBezTo>
                <a:cubicBezTo>
                  <a:pt x="9081290" y="944485"/>
                  <a:pt x="9074596" y="950643"/>
                  <a:pt x="9073549" y="958715"/>
                </a:cubicBezTo>
                <a:cubicBezTo>
                  <a:pt x="9072364" y="967890"/>
                  <a:pt x="9078858" y="976283"/>
                  <a:pt x="9088045" y="977464"/>
                </a:cubicBezTo>
                <a:cubicBezTo>
                  <a:pt x="9220536" y="997133"/>
                  <a:pt x="9346872" y="1017877"/>
                  <a:pt x="9461513" y="1038469"/>
                </a:cubicBezTo>
                <a:lnTo>
                  <a:pt x="10071034" y="1140502"/>
                </a:lnTo>
                <a:cubicBezTo>
                  <a:pt x="10483265" y="1199602"/>
                  <a:pt x="10898452" y="1235922"/>
                  <a:pt x="11314700" y="1249297"/>
                </a:cubicBezTo>
                <a:cubicBezTo>
                  <a:pt x="11322333" y="1249423"/>
                  <a:pt x="11329087" y="1244382"/>
                  <a:pt x="11331134" y="1237038"/>
                </a:cubicBezTo>
                <a:cubicBezTo>
                  <a:pt x="11333612" y="1228125"/>
                  <a:pt x="11328395" y="1218891"/>
                  <a:pt x="11319469" y="1216413"/>
                </a:cubicBezTo>
                <a:cubicBezTo>
                  <a:pt x="11100652" y="1158789"/>
                  <a:pt x="10885218" y="1092098"/>
                  <a:pt x="10674710" y="1026943"/>
                </a:cubicBezTo>
                <a:lnTo>
                  <a:pt x="10530523" y="982381"/>
                </a:lnTo>
                <a:cubicBezTo>
                  <a:pt x="10423345" y="949865"/>
                  <a:pt x="10312921" y="929252"/>
                  <a:pt x="10201218" y="920915"/>
                </a:cubicBezTo>
                <a:cubicBezTo>
                  <a:pt x="10181368" y="919071"/>
                  <a:pt x="10160594" y="917688"/>
                  <a:pt x="10139666" y="916766"/>
                </a:cubicBezTo>
                <a:cubicBezTo>
                  <a:pt x="10096272" y="914461"/>
                  <a:pt x="10050415" y="913386"/>
                  <a:pt x="9999019" y="913386"/>
                </a:cubicBezTo>
                <a:close/>
                <a:moveTo>
                  <a:pt x="8468213" y="352508"/>
                </a:moveTo>
                <a:cubicBezTo>
                  <a:pt x="8365882" y="352508"/>
                  <a:pt x="8261244" y="355735"/>
                  <a:pt x="8157529" y="362343"/>
                </a:cubicBezTo>
                <a:cubicBezTo>
                  <a:pt x="8117212" y="364802"/>
                  <a:pt x="8075663" y="368028"/>
                  <a:pt x="8034424" y="371409"/>
                </a:cubicBezTo>
                <a:lnTo>
                  <a:pt x="7972871" y="377248"/>
                </a:lnTo>
                <a:cubicBezTo>
                  <a:pt x="7925015" y="382166"/>
                  <a:pt x="7885775" y="386468"/>
                  <a:pt x="7849767" y="391078"/>
                </a:cubicBezTo>
                <a:cubicBezTo>
                  <a:pt x="7806988" y="396303"/>
                  <a:pt x="7765901" y="401835"/>
                  <a:pt x="7726662" y="407674"/>
                </a:cubicBezTo>
                <a:cubicBezTo>
                  <a:pt x="7687423" y="413513"/>
                  <a:pt x="7647414" y="419814"/>
                  <a:pt x="7604327" y="427343"/>
                </a:cubicBezTo>
                <a:cubicBezTo>
                  <a:pt x="7565241" y="434258"/>
                  <a:pt x="7524155" y="441480"/>
                  <a:pt x="7482146" y="449624"/>
                </a:cubicBezTo>
                <a:cubicBezTo>
                  <a:pt x="7162997" y="512013"/>
                  <a:pt x="6843694" y="599294"/>
                  <a:pt x="6535009" y="683810"/>
                </a:cubicBezTo>
                <a:cubicBezTo>
                  <a:pt x="6445759" y="708396"/>
                  <a:pt x="6356508" y="732676"/>
                  <a:pt x="6267257" y="756647"/>
                </a:cubicBezTo>
                <a:lnTo>
                  <a:pt x="6237712" y="764484"/>
                </a:lnTo>
                <a:cubicBezTo>
                  <a:pt x="6230649" y="766697"/>
                  <a:pt x="6225864" y="773281"/>
                  <a:pt x="6225955" y="780680"/>
                </a:cubicBezTo>
                <a:cubicBezTo>
                  <a:pt x="6226078" y="789931"/>
                  <a:pt x="6233680" y="797333"/>
                  <a:pt x="6242945" y="797214"/>
                </a:cubicBezTo>
                <a:lnTo>
                  <a:pt x="6687352" y="755418"/>
                </a:lnTo>
                <a:cubicBezTo>
                  <a:pt x="6951565" y="730371"/>
                  <a:pt x="7224703" y="704555"/>
                  <a:pt x="7493533" y="679969"/>
                </a:cubicBezTo>
                <a:cubicBezTo>
                  <a:pt x="7568427" y="673104"/>
                  <a:pt x="7643259" y="666343"/>
                  <a:pt x="7718045" y="659684"/>
                </a:cubicBezTo>
                <a:cubicBezTo>
                  <a:pt x="8034578" y="631410"/>
                  <a:pt x="8296175" y="610358"/>
                  <a:pt x="8542384" y="593455"/>
                </a:cubicBezTo>
                <a:cubicBezTo>
                  <a:pt x="8592395" y="589921"/>
                  <a:pt x="8642406" y="586694"/>
                  <a:pt x="8692418" y="583466"/>
                </a:cubicBezTo>
                <a:cubicBezTo>
                  <a:pt x="8767511" y="578652"/>
                  <a:pt x="8842606" y="574246"/>
                  <a:pt x="8917699" y="570252"/>
                </a:cubicBezTo>
                <a:cubicBezTo>
                  <a:pt x="8992793" y="566256"/>
                  <a:pt x="9067888" y="562568"/>
                  <a:pt x="9142980" y="559187"/>
                </a:cubicBezTo>
                <a:cubicBezTo>
                  <a:pt x="9251467" y="554578"/>
                  <a:pt x="9349796" y="551043"/>
                  <a:pt x="9443664" y="548431"/>
                </a:cubicBezTo>
                <a:cubicBezTo>
                  <a:pt x="9493721" y="546997"/>
                  <a:pt x="9543839" y="545819"/>
                  <a:pt x="9594004" y="544896"/>
                </a:cubicBezTo>
                <a:lnTo>
                  <a:pt x="9637092" y="544128"/>
                </a:lnTo>
                <a:cubicBezTo>
                  <a:pt x="9644247" y="543836"/>
                  <a:pt x="9650448" y="539071"/>
                  <a:pt x="9652571" y="532232"/>
                </a:cubicBezTo>
                <a:cubicBezTo>
                  <a:pt x="9655327" y="523313"/>
                  <a:pt x="9650325" y="513847"/>
                  <a:pt x="9641400" y="511090"/>
                </a:cubicBezTo>
                <a:cubicBezTo>
                  <a:pt x="9346026" y="428796"/>
                  <a:pt x="9042696" y="378158"/>
                  <a:pt x="8736581" y="360038"/>
                </a:cubicBezTo>
                <a:cubicBezTo>
                  <a:pt x="8648100" y="354967"/>
                  <a:pt x="8557771" y="352508"/>
                  <a:pt x="8468213" y="352508"/>
                </a:cubicBezTo>
                <a:close/>
                <a:moveTo>
                  <a:pt x="8467752" y="0"/>
                </a:moveTo>
                <a:cubicBezTo>
                  <a:pt x="8665489" y="-87"/>
                  <a:pt x="8863025" y="12025"/>
                  <a:pt x="9059268" y="36265"/>
                </a:cubicBezTo>
                <a:cubicBezTo>
                  <a:pt x="9439047" y="82365"/>
                  <a:pt x="9822672" y="181786"/>
                  <a:pt x="10303242" y="356810"/>
                </a:cubicBezTo>
                <a:lnTo>
                  <a:pt x="10357408" y="376480"/>
                </a:lnTo>
                <a:cubicBezTo>
                  <a:pt x="10537910" y="442094"/>
                  <a:pt x="10724567" y="510015"/>
                  <a:pt x="10910147" y="569022"/>
                </a:cubicBezTo>
                <a:cubicBezTo>
                  <a:pt x="10911316" y="569168"/>
                  <a:pt x="10912517" y="569168"/>
                  <a:pt x="10913686" y="569022"/>
                </a:cubicBezTo>
                <a:cubicBezTo>
                  <a:pt x="11154664" y="592686"/>
                  <a:pt x="11470426" y="625110"/>
                  <a:pt x="11784035" y="667061"/>
                </a:cubicBezTo>
                <a:cubicBezTo>
                  <a:pt x="11833586" y="673668"/>
                  <a:pt x="11883135" y="680583"/>
                  <a:pt x="11932685" y="687498"/>
                </a:cubicBezTo>
                <a:cubicBezTo>
                  <a:pt x="11999808" y="697168"/>
                  <a:pt x="12067231" y="704442"/>
                  <a:pt x="12134827" y="709311"/>
                </a:cubicBezTo>
                <a:lnTo>
                  <a:pt x="12189600" y="711301"/>
                </a:lnTo>
                <a:lnTo>
                  <a:pt x="12189600" y="1635690"/>
                </a:lnTo>
                <a:lnTo>
                  <a:pt x="11997182" y="1638082"/>
                </a:lnTo>
                <a:cubicBezTo>
                  <a:pt x="11674956" y="1646857"/>
                  <a:pt x="11353231" y="1669924"/>
                  <a:pt x="11032943" y="1707219"/>
                </a:cubicBezTo>
                <a:cubicBezTo>
                  <a:pt x="10592230" y="1759925"/>
                  <a:pt x="10156440" y="1861806"/>
                  <a:pt x="9782662" y="1953083"/>
                </a:cubicBezTo>
                <a:cubicBezTo>
                  <a:pt x="9304863" y="2070176"/>
                  <a:pt x="8932010" y="2122114"/>
                  <a:pt x="8573621" y="2122114"/>
                </a:cubicBezTo>
                <a:lnTo>
                  <a:pt x="8526533" y="2122114"/>
                </a:lnTo>
                <a:cubicBezTo>
                  <a:pt x="8170761" y="2117350"/>
                  <a:pt x="7792061" y="2072019"/>
                  <a:pt x="7298719" y="1975364"/>
                </a:cubicBezTo>
                <a:cubicBezTo>
                  <a:pt x="7089441" y="1934951"/>
                  <a:pt x="6877394" y="1887775"/>
                  <a:pt x="6672425" y="1842752"/>
                </a:cubicBezTo>
                <a:cubicBezTo>
                  <a:pt x="6591791" y="1824819"/>
                  <a:pt x="6511159" y="1807209"/>
                  <a:pt x="6430525" y="1789891"/>
                </a:cubicBezTo>
                <a:cubicBezTo>
                  <a:pt x="6429710" y="1789813"/>
                  <a:pt x="6428878" y="1789813"/>
                  <a:pt x="6428062" y="1789891"/>
                </a:cubicBezTo>
                <a:cubicBezTo>
                  <a:pt x="6112299" y="1768685"/>
                  <a:pt x="5801768" y="1750706"/>
                  <a:pt x="5504777" y="1735340"/>
                </a:cubicBezTo>
                <a:cubicBezTo>
                  <a:pt x="4766919" y="1697692"/>
                  <a:pt x="1392005" y="1674027"/>
                  <a:pt x="121566" y="1665115"/>
                </a:cubicBezTo>
                <a:lnTo>
                  <a:pt x="0" y="1665115"/>
                </a:lnTo>
                <a:lnTo>
                  <a:pt x="0" y="674590"/>
                </a:lnTo>
                <a:cubicBezTo>
                  <a:pt x="364389" y="681658"/>
                  <a:pt x="2488252" y="685962"/>
                  <a:pt x="3218109" y="686114"/>
                </a:cubicBezTo>
                <a:cubicBezTo>
                  <a:pt x="3377530" y="686114"/>
                  <a:pt x="3409383" y="686114"/>
                  <a:pt x="3414153" y="686114"/>
                </a:cubicBezTo>
                <a:cubicBezTo>
                  <a:pt x="4012441" y="671055"/>
                  <a:pt x="4614116" y="652770"/>
                  <a:pt x="5202863" y="632179"/>
                </a:cubicBezTo>
                <a:lnTo>
                  <a:pt x="5207942" y="631256"/>
                </a:lnTo>
                <a:cubicBezTo>
                  <a:pt x="5229178" y="627569"/>
                  <a:pt x="5250567" y="624035"/>
                  <a:pt x="5271802" y="620193"/>
                </a:cubicBezTo>
                <a:cubicBezTo>
                  <a:pt x="5652503" y="553041"/>
                  <a:pt x="6032127" y="451161"/>
                  <a:pt x="6399748" y="353430"/>
                </a:cubicBezTo>
                <a:cubicBezTo>
                  <a:pt x="6847079" y="232342"/>
                  <a:pt x="7309645" y="107566"/>
                  <a:pt x="7778520" y="46100"/>
                </a:cubicBezTo>
                <a:cubicBezTo>
                  <a:pt x="8007018" y="15733"/>
                  <a:pt x="8237239" y="333"/>
                  <a:pt x="8467752" y="0"/>
                </a:cubicBezTo>
                <a:close/>
              </a:path>
            </a:pathLst>
          </a:custGeom>
          <a:gradFill flip="none" rotWithShape="1">
            <a:gsLst>
              <a:gs pos="52000">
                <a:schemeClr val="tx2">
                  <a:alpha val="0"/>
                </a:schemeClr>
              </a:gs>
              <a:gs pos="100000">
                <a:schemeClr val="accent3"/>
              </a:gs>
            </a:gsLst>
            <a:lin ang="0" scaled="1"/>
            <a:tileRect/>
          </a:gradFill>
          <a:ln w="13699" cap="flat">
            <a:noFill/>
            <a:prstDash val="solid"/>
            <a:miter/>
          </a:ln>
        </p:spPr>
        <p:txBody>
          <a:bodyPr rtlCol="0" anchor="ctr"/>
          <a:lstStyle/>
          <a:p>
            <a:endParaRPr lang="en-US"/>
          </a:p>
        </p:txBody>
      </p:sp>
      <p:sp>
        <p:nvSpPr>
          <p:cNvPr id="11" name="Title 1">
            <a:extLst>
              <a:ext uri="{FF2B5EF4-FFF2-40B4-BE49-F238E27FC236}">
                <a16:creationId xmlns:a16="http://schemas.microsoft.com/office/drawing/2014/main" id="{F9C5A334-20D7-784B-9100-DC8ED5E3129D}"/>
              </a:ext>
            </a:extLst>
          </p:cNvPr>
          <p:cNvSpPr txBox="1">
            <a:spLocks/>
          </p:cNvSpPr>
          <p:nvPr/>
        </p:nvSpPr>
        <p:spPr>
          <a:xfrm>
            <a:off x="384048" y="899047"/>
            <a:ext cx="4321579" cy="6873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i="0" kern="1200" spc="-30" baseline="0">
                <a:gradFill>
                  <a:gsLst>
                    <a:gs pos="0">
                      <a:schemeClr val="accent1"/>
                    </a:gs>
                    <a:gs pos="100000">
                      <a:schemeClr val="accent1"/>
                    </a:gs>
                  </a:gsLst>
                  <a:lin ang="5400000" scaled="1"/>
                </a:gradFill>
                <a:latin typeface="Segoe UI Semibold" panose="020B0502040204020203" pitchFamily="34" charset="0"/>
                <a:ea typeface="+mj-ea"/>
                <a:cs typeface="Segoe UI Semibold" panose="020B0502040204020203" pitchFamily="34" charset="0"/>
              </a:defRPr>
            </a:lvl1pPr>
          </a:lstStyle>
          <a:p>
            <a:endParaRPr lang="en-US" sz="2000" spc="600" dirty="0">
              <a:solidFill>
                <a:schemeClr val="tx2"/>
              </a:solidFill>
            </a:endParaRPr>
          </a:p>
        </p:txBody>
      </p:sp>
      <p:pic>
        <p:nvPicPr>
          <p:cNvPr id="20" name="Graphic 19">
            <a:extLst>
              <a:ext uri="{FF2B5EF4-FFF2-40B4-BE49-F238E27FC236}">
                <a16:creationId xmlns:a16="http://schemas.microsoft.com/office/drawing/2014/main" id="{6FC2CEA7-35DE-E844-8428-0982B65BB36C}"/>
              </a:ext>
            </a:extLst>
          </p:cNvPr>
          <p:cNvPicPr>
            <a:picLocks noChangeAspect="1"/>
          </p:cNvPicPr>
          <p:nvPr/>
        </p:nvPicPr>
        <p:blipFill>
          <a:blip r:embed="rId5">
            <a:alphaModFix amt="90000"/>
            <a:extLst>
              <a:ext uri="{96DAC541-7B7A-43D3-8B79-37D633B846F1}">
                <asvg:svgBlip xmlns:asvg="http://schemas.microsoft.com/office/drawing/2016/SVG/main" r:embed="rId6"/>
              </a:ext>
            </a:extLst>
          </a:blip>
          <a:stretch>
            <a:fillRect/>
          </a:stretch>
        </p:blipFill>
        <p:spPr>
          <a:xfrm>
            <a:off x="1709612" y="3458614"/>
            <a:ext cx="237474" cy="290678"/>
          </a:xfrm>
          <a:prstGeom prst="rect">
            <a:avLst/>
          </a:prstGeom>
        </p:spPr>
      </p:pic>
      <p:pic>
        <p:nvPicPr>
          <p:cNvPr id="21" name="Graphic 20">
            <a:extLst>
              <a:ext uri="{FF2B5EF4-FFF2-40B4-BE49-F238E27FC236}">
                <a16:creationId xmlns:a16="http://schemas.microsoft.com/office/drawing/2014/main" id="{C9D94AF9-3DD0-5740-8BC8-DC92525939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93059" y="3751654"/>
            <a:ext cx="195582" cy="304238"/>
          </a:xfrm>
          <a:prstGeom prst="rect">
            <a:avLst/>
          </a:prstGeom>
        </p:spPr>
      </p:pic>
      <p:pic>
        <p:nvPicPr>
          <p:cNvPr id="23" name="Graphic 22">
            <a:extLst>
              <a:ext uri="{FF2B5EF4-FFF2-40B4-BE49-F238E27FC236}">
                <a16:creationId xmlns:a16="http://schemas.microsoft.com/office/drawing/2014/main" id="{4A6D30E3-AE74-584E-9373-1FA02705D8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9797" y="3581387"/>
            <a:ext cx="237474" cy="290678"/>
          </a:xfrm>
          <a:prstGeom prst="rect">
            <a:avLst/>
          </a:prstGeom>
        </p:spPr>
      </p:pic>
      <p:pic>
        <p:nvPicPr>
          <p:cNvPr id="24" name="Graphic 23">
            <a:extLst>
              <a:ext uri="{FF2B5EF4-FFF2-40B4-BE49-F238E27FC236}">
                <a16:creationId xmlns:a16="http://schemas.microsoft.com/office/drawing/2014/main" id="{FA66BAE5-7B13-5A42-A96E-868D9CF1A1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a:off x="1982383" y="3813148"/>
            <a:ext cx="260778" cy="228180"/>
          </a:xfrm>
          <a:prstGeom prst="rect">
            <a:avLst/>
          </a:prstGeom>
        </p:spPr>
      </p:pic>
      <p:pic>
        <p:nvPicPr>
          <p:cNvPr id="25" name="Graphic 24">
            <a:extLst>
              <a:ext uri="{FF2B5EF4-FFF2-40B4-BE49-F238E27FC236}">
                <a16:creationId xmlns:a16="http://schemas.microsoft.com/office/drawing/2014/main" id="{29827182-1F8E-7449-84BB-9DA7BF26F8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2245009" y="3545106"/>
            <a:ext cx="316632" cy="218009"/>
          </a:xfrm>
          <a:prstGeom prst="rect">
            <a:avLst/>
          </a:prstGeom>
        </p:spPr>
      </p:pic>
      <p:pic>
        <p:nvPicPr>
          <p:cNvPr id="26" name="Graphic 25">
            <a:extLst>
              <a:ext uri="{FF2B5EF4-FFF2-40B4-BE49-F238E27FC236}">
                <a16:creationId xmlns:a16="http://schemas.microsoft.com/office/drawing/2014/main" id="{B688429B-D4F8-7243-8297-6062958F0070}"/>
              </a:ext>
            </a:extLst>
          </p:cNvPr>
          <p:cNvPicPr>
            <a:picLocks noChangeAspect="1"/>
          </p:cNvPicPr>
          <p:nvPr/>
        </p:nvPicPr>
        <p:blipFill>
          <a:blip r:embed="rId5">
            <a:alphaModFix amt="70000"/>
            <a:extLst>
              <a:ext uri="{96DAC541-7B7A-43D3-8B79-37D633B846F1}">
                <asvg:svgBlip xmlns:asvg="http://schemas.microsoft.com/office/drawing/2016/SVG/main" r:embed="rId6"/>
              </a:ext>
            </a:extLst>
          </a:blip>
          <a:stretch>
            <a:fillRect/>
          </a:stretch>
        </p:blipFill>
        <p:spPr>
          <a:xfrm>
            <a:off x="1481012" y="3891234"/>
            <a:ext cx="237474" cy="290678"/>
          </a:xfrm>
          <a:prstGeom prst="rect">
            <a:avLst/>
          </a:prstGeom>
        </p:spPr>
      </p:pic>
      <p:pic>
        <p:nvPicPr>
          <p:cNvPr id="28" name="Graphic 27">
            <a:extLst>
              <a:ext uri="{FF2B5EF4-FFF2-40B4-BE49-F238E27FC236}">
                <a16:creationId xmlns:a16="http://schemas.microsoft.com/office/drawing/2014/main" id="{7E9E1CFB-0620-174B-8811-6D35963462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000000">
            <a:off x="2727176" y="3921303"/>
            <a:ext cx="260778" cy="228180"/>
          </a:xfrm>
          <a:prstGeom prst="rect">
            <a:avLst/>
          </a:prstGeom>
        </p:spPr>
      </p:pic>
      <p:pic>
        <p:nvPicPr>
          <p:cNvPr id="29" name="Graphic 28">
            <a:extLst>
              <a:ext uri="{FF2B5EF4-FFF2-40B4-BE49-F238E27FC236}">
                <a16:creationId xmlns:a16="http://schemas.microsoft.com/office/drawing/2014/main" id="{EDB6B71B-31E9-664C-83F6-86745BF821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44390" y="3817361"/>
            <a:ext cx="237474" cy="290678"/>
          </a:xfrm>
          <a:prstGeom prst="rect">
            <a:avLst/>
          </a:prstGeom>
        </p:spPr>
      </p:pic>
      <p:pic>
        <p:nvPicPr>
          <p:cNvPr id="30" name="Graphic 29">
            <a:extLst>
              <a:ext uri="{FF2B5EF4-FFF2-40B4-BE49-F238E27FC236}">
                <a16:creationId xmlns:a16="http://schemas.microsoft.com/office/drawing/2014/main" id="{DD3294CE-5C5A-9E4F-96BD-C4F3E1894B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949865">
            <a:off x="3275967" y="3893104"/>
            <a:ext cx="195584" cy="304240"/>
          </a:xfrm>
          <a:prstGeom prst="rect">
            <a:avLst/>
          </a:prstGeom>
        </p:spPr>
      </p:pic>
      <p:grpSp>
        <p:nvGrpSpPr>
          <p:cNvPr id="45" name="Group 44">
            <a:extLst>
              <a:ext uri="{FF2B5EF4-FFF2-40B4-BE49-F238E27FC236}">
                <a16:creationId xmlns:a16="http://schemas.microsoft.com/office/drawing/2014/main" id="{EFD343C7-BC6C-7440-B565-3A12CE5E49F3}"/>
              </a:ext>
            </a:extLst>
          </p:cNvPr>
          <p:cNvGrpSpPr/>
          <p:nvPr/>
        </p:nvGrpSpPr>
        <p:grpSpPr>
          <a:xfrm rot="7663737">
            <a:off x="4504481" y="4123280"/>
            <a:ext cx="413889" cy="95375"/>
            <a:chOff x="3016794" y="-1040860"/>
            <a:chExt cx="845087" cy="259650"/>
          </a:xfrm>
        </p:grpSpPr>
        <p:sp>
          <p:nvSpPr>
            <p:cNvPr id="43" name="Rounded Rectangle 42">
              <a:extLst>
                <a:ext uri="{FF2B5EF4-FFF2-40B4-BE49-F238E27FC236}">
                  <a16:creationId xmlns:a16="http://schemas.microsoft.com/office/drawing/2014/main" id="{45166757-66D0-5A43-88F3-8324BB96D164}"/>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EE6BA731-200F-CF4D-A049-5C04ADF1E311}"/>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E74AF7B1-4DEF-A542-97A7-D2176B91BCB9}"/>
              </a:ext>
            </a:extLst>
          </p:cNvPr>
          <p:cNvGrpSpPr/>
          <p:nvPr/>
        </p:nvGrpSpPr>
        <p:grpSpPr>
          <a:xfrm rot="20317640">
            <a:off x="4248947" y="3212110"/>
            <a:ext cx="310417" cy="127166"/>
            <a:chOff x="3016794" y="-1040860"/>
            <a:chExt cx="845087" cy="259650"/>
          </a:xfrm>
        </p:grpSpPr>
        <p:sp>
          <p:nvSpPr>
            <p:cNvPr id="47" name="Rounded Rectangle 46">
              <a:extLst>
                <a:ext uri="{FF2B5EF4-FFF2-40B4-BE49-F238E27FC236}">
                  <a16:creationId xmlns:a16="http://schemas.microsoft.com/office/drawing/2014/main" id="{6B3FDD56-E44D-6741-901B-325A09E1D1C9}"/>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DB0926CA-0772-8442-941E-943F089E7D8F}"/>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Graphic 48">
            <a:extLst>
              <a:ext uri="{FF2B5EF4-FFF2-40B4-BE49-F238E27FC236}">
                <a16:creationId xmlns:a16="http://schemas.microsoft.com/office/drawing/2014/main" id="{1381FC1E-2C2C-4040-BDEE-AFEB371570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99314" y="3493839"/>
            <a:ext cx="237474" cy="290678"/>
          </a:xfrm>
          <a:prstGeom prst="rect">
            <a:avLst/>
          </a:prstGeom>
        </p:spPr>
      </p:pic>
      <p:grpSp>
        <p:nvGrpSpPr>
          <p:cNvPr id="50" name="Group 49">
            <a:extLst>
              <a:ext uri="{FF2B5EF4-FFF2-40B4-BE49-F238E27FC236}">
                <a16:creationId xmlns:a16="http://schemas.microsoft.com/office/drawing/2014/main" id="{DBB7B639-C4ED-0041-9E21-5D5C4FB835DF}"/>
              </a:ext>
            </a:extLst>
          </p:cNvPr>
          <p:cNvGrpSpPr/>
          <p:nvPr/>
        </p:nvGrpSpPr>
        <p:grpSpPr>
          <a:xfrm rot="2666477">
            <a:off x="2544485" y="3478528"/>
            <a:ext cx="237245" cy="97190"/>
            <a:chOff x="3016794" y="-1040860"/>
            <a:chExt cx="845087" cy="259650"/>
          </a:xfrm>
        </p:grpSpPr>
        <p:sp>
          <p:nvSpPr>
            <p:cNvPr id="51" name="Rounded Rectangle 50">
              <a:extLst>
                <a:ext uri="{FF2B5EF4-FFF2-40B4-BE49-F238E27FC236}">
                  <a16:creationId xmlns:a16="http://schemas.microsoft.com/office/drawing/2014/main" id="{57048590-EB87-B248-B3C0-59DA459C8F1B}"/>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0D6D59BE-E54E-0645-B6D4-11C81C4B5B32}"/>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Graphic 52">
            <a:extLst>
              <a:ext uri="{FF2B5EF4-FFF2-40B4-BE49-F238E27FC236}">
                <a16:creationId xmlns:a16="http://schemas.microsoft.com/office/drawing/2014/main" id="{D93A9752-9A52-464B-8FAB-F97EB91DE4B3}"/>
              </a:ext>
            </a:extLst>
          </p:cNvPr>
          <p:cNvPicPr>
            <a:picLocks noChangeAspect="1"/>
          </p:cNvPicPr>
          <p:nvPr/>
        </p:nvPicPr>
        <p:blipFill>
          <a:blip r:embed="rId5">
            <a:alphaModFix amt="90000"/>
            <a:extLst>
              <a:ext uri="{96DAC541-7B7A-43D3-8B79-37D633B846F1}">
                <asvg:svgBlip xmlns:asvg="http://schemas.microsoft.com/office/drawing/2016/SVG/main" r:embed="rId6"/>
              </a:ext>
            </a:extLst>
          </a:blip>
          <a:stretch>
            <a:fillRect/>
          </a:stretch>
        </p:blipFill>
        <p:spPr>
          <a:xfrm>
            <a:off x="3737828" y="3837992"/>
            <a:ext cx="237474" cy="290678"/>
          </a:xfrm>
          <a:prstGeom prst="rect">
            <a:avLst/>
          </a:prstGeom>
        </p:spPr>
      </p:pic>
      <p:grpSp>
        <p:nvGrpSpPr>
          <p:cNvPr id="54" name="Group 53">
            <a:extLst>
              <a:ext uri="{FF2B5EF4-FFF2-40B4-BE49-F238E27FC236}">
                <a16:creationId xmlns:a16="http://schemas.microsoft.com/office/drawing/2014/main" id="{C86B8EA7-8D48-B242-84D9-23DCD6E6A878}"/>
              </a:ext>
            </a:extLst>
          </p:cNvPr>
          <p:cNvGrpSpPr/>
          <p:nvPr/>
        </p:nvGrpSpPr>
        <p:grpSpPr>
          <a:xfrm rot="18000000">
            <a:off x="4576920" y="3551871"/>
            <a:ext cx="410260" cy="94539"/>
            <a:chOff x="3016794" y="-1040860"/>
            <a:chExt cx="845087" cy="259650"/>
          </a:xfrm>
        </p:grpSpPr>
        <p:sp>
          <p:nvSpPr>
            <p:cNvPr id="55" name="Rounded Rectangle 54">
              <a:extLst>
                <a:ext uri="{FF2B5EF4-FFF2-40B4-BE49-F238E27FC236}">
                  <a16:creationId xmlns:a16="http://schemas.microsoft.com/office/drawing/2014/main" id="{156CED07-92D0-994C-B8D4-E9CAB4F7166E}"/>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14B318DD-40FF-5548-890A-4214617D3B60}"/>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7" name="Graphic 56">
            <a:extLst>
              <a:ext uri="{FF2B5EF4-FFF2-40B4-BE49-F238E27FC236}">
                <a16:creationId xmlns:a16="http://schemas.microsoft.com/office/drawing/2014/main" id="{FCB8E880-3736-1746-A740-DD9CD196BD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5878" y="3362338"/>
            <a:ext cx="305261" cy="373652"/>
          </a:xfrm>
          <a:prstGeom prst="rect">
            <a:avLst/>
          </a:prstGeom>
        </p:spPr>
      </p:pic>
      <p:pic>
        <p:nvPicPr>
          <p:cNvPr id="58" name="Graphic 57">
            <a:extLst>
              <a:ext uri="{FF2B5EF4-FFF2-40B4-BE49-F238E27FC236}">
                <a16:creationId xmlns:a16="http://schemas.microsoft.com/office/drawing/2014/main" id="{343EE404-F9B5-2D43-8C80-799AD2C06C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091021">
            <a:off x="4943251" y="3435883"/>
            <a:ext cx="292320" cy="357812"/>
          </a:xfrm>
          <a:prstGeom prst="rect">
            <a:avLst/>
          </a:prstGeom>
        </p:spPr>
      </p:pic>
      <p:pic>
        <p:nvPicPr>
          <p:cNvPr id="65" name="Graphic 64">
            <a:extLst>
              <a:ext uri="{FF2B5EF4-FFF2-40B4-BE49-F238E27FC236}">
                <a16:creationId xmlns:a16="http://schemas.microsoft.com/office/drawing/2014/main" id="{177F2C65-EB99-6D41-A494-1AD3F3140D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366737">
            <a:off x="4206408" y="4047865"/>
            <a:ext cx="260778" cy="228180"/>
          </a:xfrm>
          <a:prstGeom prst="rect">
            <a:avLst/>
          </a:prstGeom>
        </p:spPr>
      </p:pic>
      <p:pic>
        <p:nvPicPr>
          <p:cNvPr id="66" name="Graphic 65">
            <a:extLst>
              <a:ext uri="{FF2B5EF4-FFF2-40B4-BE49-F238E27FC236}">
                <a16:creationId xmlns:a16="http://schemas.microsoft.com/office/drawing/2014/main" id="{E1E188DF-F2B8-8D4E-82E1-E905E73FB5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000000">
            <a:off x="5286077" y="3437156"/>
            <a:ext cx="375184" cy="328286"/>
          </a:xfrm>
          <a:prstGeom prst="rect">
            <a:avLst/>
          </a:prstGeom>
        </p:spPr>
      </p:pic>
      <p:grpSp>
        <p:nvGrpSpPr>
          <p:cNvPr id="67" name="Group 66">
            <a:extLst>
              <a:ext uri="{FF2B5EF4-FFF2-40B4-BE49-F238E27FC236}">
                <a16:creationId xmlns:a16="http://schemas.microsoft.com/office/drawing/2014/main" id="{63EEDD58-FBAD-DE40-AD31-C430ADA0D4A3}"/>
              </a:ext>
            </a:extLst>
          </p:cNvPr>
          <p:cNvGrpSpPr/>
          <p:nvPr/>
        </p:nvGrpSpPr>
        <p:grpSpPr>
          <a:xfrm rot="2666477">
            <a:off x="5506766" y="2855957"/>
            <a:ext cx="237245" cy="97190"/>
            <a:chOff x="3016794" y="-1040860"/>
            <a:chExt cx="845087" cy="259650"/>
          </a:xfrm>
        </p:grpSpPr>
        <p:sp>
          <p:nvSpPr>
            <p:cNvPr id="68" name="Rounded Rectangle 67">
              <a:extLst>
                <a:ext uri="{FF2B5EF4-FFF2-40B4-BE49-F238E27FC236}">
                  <a16:creationId xmlns:a16="http://schemas.microsoft.com/office/drawing/2014/main" id="{B7D194E5-C305-2049-8D02-6B4B0C18CD9B}"/>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527E5543-7B0E-314F-A1B3-3BC2479A898F}"/>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Graphic 59">
            <a:extLst>
              <a:ext uri="{FF2B5EF4-FFF2-40B4-BE49-F238E27FC236}">
                <a16:creationId xmlns:a16="http://schemas.microsoft.com/office/drawing/2014/main" id="{5328483B-7C37-0542-B6A6-76D662EA9F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116537">
            <a:off x="5611864" y="3372282"/>
            <a:ext cx="472218" cy="325133"/>
          </a:xfrm>
          <a:prstGeom prst="rect">
            <a:avLst/>
          </a:prstGeom>
        </p:spPr>
      </p:pic>
      <p:grpSp>
        <p:nvGrpSpPr>
          <p:cNvPr id="61" name="Group 60">
            <a:extLst>
              <a:ext uri="{FF2B5EF4-FFF2-40B4-BE49-F238E27FC236}">
                <a16:creationId xmlns:a16="http://schemas.microsoft.com/office/drawing/2014/main" id="{39758CE1-4409-344C-96FC-2DA629B5678E}"/>
              </a:ext>
            </a:extLst>
          </p:cNvPr>
          <p:cNvGrpSpPr/>
          <p:nvPr/>
        </p:nvGrpSpPr>
        <p:grpSpPr>
          <a:xfrm rot="568081">
            <a:off x="4964626" y="4192940"/>
            <a:ext cx="211025" cy="86449"/>
            <a:chOff x="3016794" y="-1040860"/>
            <a:chExt cx="845087" cy="259650"/>
          </a:xfrm>
        </p:grpSpPr>
        <p:sp>
          <p:nvSpPr>
            <p:cNvPr id="64" name="Rounded Rectangle 63">
              <a:extLst>
                <a:ext uri="{FF2B5EF4-FFF2-40B4-BE49-F238E27FC236}">
                  <a16:creationId xmlns:a16="http://schemas.microsoft.com/office/drawing/2014/main" id="{EED67070-B317-7A46-86D5-305D2845640C}"/>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5C35C2A8-6C1B-9B43-BB42-61D256C4F2AD}"/>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Graphic 70">
            <a:extLst>
              <a:ext uri="{FF2B5EF4-FFF2-40B4-BE49-F238E27FC236}">
                <a16:creationId xmlns:a16="http://schemas.microsoft.com/office/drawing/2014/main" id="{7DE05E52-64C0-A242-B7DA-10B46F7D19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734534">
            <a:off x="6109325" y="3344928"/>
            <a:ext cx="362322" cy="415907"/>
          </a:xfrm>
          <a:prstGeom prst="rect">
            <a:avLst/>
          </a:prstGeom>
        </p:spPr>
      </p:pic>
      <p:pic>
        <p:nvPicPr>
          <p:cNvPr id="72" name="Graphic 71">
            <a:extLst>
              <a:ext uri="{FF2B5EF4-FFF2-40B4-BE49-F238E27FC236}">
                <a16:creationId xmlns:a16="http://schemas.microsoft.com/office/drawing/2014/main" id="{F872E2C0-18E1-4C4B-A9E9-DACDF6F75D91}"/>
              </a:ext>
            </a:extLst>
          </p:cNvPr>
          <p:cNvPicPr>
            <a:picLocks noChangeAspect="1"/>
          </p:cNvPicPr>
          <p:nvPr/>
        </p:nvPicPr>
        <p:blipFill>
          <a:blip r:embed="rId5">
            <a:alphaModFix amt="90000"/>
            <a:extLst>
              <a:ext uri="{96DAC541-7B7A-43D3-8B79-37D633B846F1}">
                <asvg:svgBlip xmlns:asvg="http://schemas.microsoft.com/office/drawing/2016/SVG/main" r:embed="rId6"/>
              </a:ext>
            </a:extLst>
          </a:blip>
          <a:stretch>
            <a:fillRect/>
          </a:stretch>
        </p:blipFill>
        <p:spPr>
          <a:xfrm>
            <a:off x="5261869" y="4083137"/>
            <a:ext cx="320528" cy="392340"/>
          </a:xfrm>
          <a:prstGeom prst="rect">
            <a:avLst/>
          </a:prstGeom>
        </p:spPr>
      </p:pic>
      <p:pic>
        <p:nvPicPr>
          <p:cNvPr id="73" name="Graphic 72">
            <a:extLst>
              <a:ext uri="{FF2B5EF4-FFF2-40B4-BE49-F238E27FC236}">
                <a16:creationId xmlns:a16="http://schemas.microsoft.com/office/drawing/2014/main" id="{50D740DE-8DEB-7E44-939E-2C62A46A6C85}"/>
              </a:ext>
            </a:extLst>
          </p:cNvPr>
          <p:cNvPicPr>
            <a:picLocks noChangeAspect="1"/>
          </p:cNvPicPr>
          <p:nvPr/>
        </p:nvPicPr>
        <p:blipFill>
          <a:blip r:embed="rId5">
            <a:alphaModFix amt="90000"/>
            <a:extLst>
              <a:ext uri="{96DAC541-7B7A-43D3-8B79-37D633B846F1}">
                <asvg:svgBlip xmlns:asvg="http://schemas.microsoft.com/office/drawing/2016/SVG/main" r:embed="rId6"/>
              </a:ext>
            </a:extLst>
          </a:blip>
          <a:stretch>
            <a:fillRect/>
          </a:stretch>
        </p:blipFill>
        <p:spPr>
          <a:xfrm>
            <a:off x="5646388" y="4007918"/>
            <a:ext cx="282689" cy="346022"/>
          </a:xfrm>
          <a:prstGeom prst="rect">
            <a:avLst/>
          </a:prstGeom>
        </p:spPr>
      </p:pic>
      <p:pic>
        <p:nvPicPr>
          <p:cNvPr id="74" name="Graphic 73">
            <a:extLst>
              <a:ext uri="{FF2B5EF4-FFF2-40B4-BE49-F238E27FC236}">
                <a16:creationId xmlns:a16="http://schemas.microsoft.com/office/drawing/2014/main" id="{8881B6F8-E192-4449-8EDB-85CD51E97A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979130">
            <a:off x="6210614" y="2635056"/>
            <a:ext cx="260778" cy="299345"/>
          </a:xfrm>
          <a:prstGeom prst="rect">
            <a:avLst/>
          </a:prstGeom>
        </p:spPr>
      </p:pic>
      <p:pic>
        <p:nvPicPr>
          <p:cNvPr id="76" name="Graphic 75">
            <a:extLst>
              <a:ext uri="{FF2B5EF4-FFF2-40B4-BE49-F238E27FC236}">
                <a16:creationId xmlns:a16="http://schemas.microsoft.com/office/drawing/2014/main" id="{278C5E57-6DFF-6F42-ADF0-CD50FB2890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000000">
            <a:off x="6031381" y="4008712"/>
            <a:ext cx="235096" cy="205710"/>
          </a:xfrm>
          <a:prstGeom prst="rect">
            <a:avLst/>
          </a:prstGeom>
        </p:spPr>
      </p:pic>
      <p:pic>
        <p:nvPicPr>
          <p:cNvPr id="77" name="Graphic 76">
            <a:extLst>
              <a:ext uri="{FF2B5EF4-FFF2-40B4-BE49-F238E27FC236}">
                <a16:creationId xmlns:a16="http://schemas.microsoft.com/office/drawing/2014/main" id="{6B84FBB3-3AA8-3F41-8A3B-51E63F9361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3181477">
            <a:off x="6403281" y="3887463"/>
            <a:ext cx="291394" cy="254970"/>
          </a:xfrm>
          <a:prstGeom prst="rect">
            <a:avLst/>
          </a:prstGeom>
        </p:spPr>
      </p:pic>
      <p:pic>
        <p:nvPicPr>
          <p:cNvPr id="81" name="Graphic 80">
            <a:extLst>
              <a:ext uri="{FF2B5EF4-FFF2-40B4-BE49-F238E27FC236}">
                <a16:creationId xmlns:a16="http://schemas.microsoft.com/office/drawing/2014/main" id="{834AF88D-8D31-5748-8797-EA872575D3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3443687" y="3593548"/>
            <a:ext cx="316632" cy="218009"/>
          </a:xfrm>
          <a:prstGeom prst="rect">
            <a:avLst/>
          </a:prstGeom>
        </p:spPr>
      </p:pic>
      <p:pic>
        <p:nvPicPr>
          <p:cNvPr id="82" name="Graphic 81">
            <a:extLst>
              <a:ext uri="{FF2B5EF4-FFF2-40B4-BE49-F238E27FC236}">
                <a16:creationId xmlns:a16="http://schemas.microsoft.com/office/drawing/2014/main" id="{E7EE3ACF-8A39-D949-8BF6-41C5DA439B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898229">
            <a:off x="3140165" y="3358950"/>
            <a:ext cx="195584" cy="304240"/>
          </a:xfrm>
          <a:prstGeom prst="rect">
            <a:avLst/>
          </a:prstGeom>
        </p:spPr>
      </p:pic>
      <p:pic>
        <p:nvPicPr>
          <p:cNvPr id="83" name="Graphic 82">
            <a:extLst>
              <a:ext uri="{FF2B5EF4-FFF2-40B4-BE49-F238E27FC236}">
                <a16:creationId xmlns:a16="http://schemas.microsoft.com/office/drawing/2014/main" id="{2FBD1293-8057-E346-9335-109F02E899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949865">
            <a:off x="5915021" y="4383343"/>
            <a:ext cx="196925" cy="306325"/>
          </a:xfrm>
          <a:prstGeom prst="rect">
            <a:avLst/>
          </a:prstGeom>
        </p:spPr>
      </p:pic>
      <p:grpSp>
        <p:nvGrpSpPr>
          <p:cNvPr id="84" name="Group 83">
            <a:extLst>
              <a:ext uri="{FF2B5EF4-FFF2-40B4-BE49-F238E27FC236}">
                <a16:creationId xmlns:a16="http://schemas.microsoft.com/office/drawing/2014/main" id="{3DAEF90C-6336-5248-8477-3B10EBE8967D}"/>
              </a:ext>
            </a:extLst>
          </p:cNvPr>
          <p:cNvGrpSpPr/>
          <p:nvPr/>
        </p:nvGrpSpPr>
        <p:grpSpPr>
          <a:xfrm rot="568081">
            <a:off x="6166473" y="4532648"/>
            <a:ext cx="211025" cy="95094"/>
            <a:chOff x="3016794" y="-1040860"/>
            <a:chExt cx="845087" cy="259650"/>
          </a:xfrm>
        </p:grpSpPr>
        <p:sp>
          <p:nvSpPr>
            <p:cNvPr id="85" name="Rounded Rectangle 84">
              <a:extLst>
                <a:ext uri="{FF2B5EF4-FFF2-40B4-BE49-F238E27FC236}">
                  <a16:creationId xmlns:a16="http://schemas.microsoft.com/office/drawing/2014/main" id="{80C2FF8A-2AC0-2B46-828A-8F93F698B583}"/>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a:extLst>
                <a:ext uri="{FF2B5EF4-FFF2-40B4-BE49-F238E27FC236}">
                  <a16:creationId xmlns:a16="http://schemas.microsoft.com/office/drawing/2014/main" id="{BFD3CCEB-2544-5849-8B29-C5A2A5BB3D44}"/>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8" name="Graphic 97">
            <a:extLst>
              <a:ext uri="{FF2B5EF4-FFF2-40B4-BE49-F238E27FC236}">
                <a16:creationId xmlns:a16="http://schemas.microsoft.com/office/drawing/2014/main" id="{0CDB9A1F-4C21-F440-912C-DD379D1128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3181477">
            <a:off x="6527773" y="3291920"/>
            <a:ext cx="286854" cy="250997"/>
          </a:xfrm>
          <a:prstGeom prst="rect">
            <a:avLst/>
          </a:prstGeom>
        </p:spPr>
      </p:pic>
      <p:grpSp>
        <p:nvGrpSpPr>
          <p:cNvPr id="257" name="Graphic 255">
            <a:extLst>
              <a:ext uri="{FF2B5EF4-FFF2-40B4-BE49-F238E27FC236}">
                <a16:creationId xmlns:a16="http://schemas.microsoft.com/office/drawing/2014/main" id="{16293AFA-D7F2-8543-8545-43CD8380986E}"/>
              </a:ext>
            </a:extLst>
          </p:cNvPr>
          <p:cNvGrpSpPr/>
          <p:nvPr/>
        </p:nvGrpSpPr>
        <p:grpSpPr>
          <a:xfrm rot="900000">
            <a:off x="2425357" y="3586878"/>
            <a:ext cx="169280" cy="225752"/>
            <a:chOff x="1803207" y="3093803"/>
            <a:chExt cx="493264" cy="493368"/>
          </a:xfrm>
          <a:effectLst>
            <a:outerShdw blurRad="66388" algn="ctr" rotWithShape="0">
              <a:schemeClr val="accent6">
                <a:alpha val="40000"/>
              </a:schemeClr>
            </a:outerShdw>
          </a:effectLst>
        </p:grpSpPr>
        <p:sp>
          <p:nvSpPr>
            <p:cNvPr id="258" name="Freeform 257">
              <a:extLst>
                <a:ext uri="{FF2B5EF4-FFF2-40B4-BE49-F238E27FC236}">
                  <a16:creationId xmlns:a16="http://schemas.microsoft.com/office/drawing/2014/main" id="{BA54F874-DF22-D947-BE96-B16FA5D45959}"/>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46E294E0-0F5A-934D-8930-0BC69A46B2FA}"/>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49" name="Graphic 255">
            <a:extLst>
              <a:ext uri="{FF2B5EF4-FFF2-40B4-BE49-F238E27FC236}">
                <a16:creationId xmlns:a16="http://schemas.microsoft.com/office/drawing/2014/main" id="{170DD3BA-E3A4-AA4D-911A-E0136D11DD72}"/>
              </a:ext>
            </a:extLst>
          </p:cNvPr>
          <p:cNvGrpSpPr/>
          <p:nvPr/>
        </p:nvGrpSpPr>
        <p:grpSpPr>
          <a:xfrm rot="900000">
            <a:off x="2534894" y="3885328"/>
            <a:ext cx="169280" cy="225752"/>
            <a:chOff x="1803207" y="3093803"/>
            <a:chExt cx="493264" cy="493368"/>
          </a:xfrm>
          <a:effectLst>
            <a:outerShdw blurRad="66388" algn="ctr" rotWithShape="0">
              <a:schemeClr val="accent6">
                <a:alpha val="40000"/>
              </a:schemeClr>
            </a:outerShdw>
          </a:effectLst>
        </p:grpSpPr>
        <p:sp>
          <p:nvSpPr>
            <p:cNvPr id="250" name="Freeform 249">
              <a:extLst>
                <a:ext uri="{FF2B5EF4-FFF2-40B4-BE49-F238E27FC236}">
                  <a16:creationId xmlns:a16="http://schemas.microsoft.com/office/drawing/2014/main" id="{E92F2F15-55D6-6544-9B24-F033375C366B}"/>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B32BD59-D20C-6740-9F25-6202632BA502}"/>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52" name="Graphic 255">
            <a:extLst>
              <a:ext uri="{FF2B5EF4-FFF2-40B4-BE49-F238E27FC236}">
                <a16:creationId xmlns:a16="http://schemas.microsoft.com/office/drawing/2014/main" id="{17D0F708-A1DE-CD42-A8EF-6FDC253DF4B4}"/>
              </a:ext>
            </a:extLst>
          </p:cNvPr>
          <p:cNvGrpSpPr/>
          <p:nvPr/>
        </p:nvGrpSpPr>
        <p:grpSpPr>
          <a:xfrm rot="900000">
            <a:off x="2977806" y="3555128"/>
            <a:ext cx="169280" cy="225752"/>
            <a:chOff x="1803207" y="3093803"/>
            <a:chExt cx="493264" cy="493368"/>
          </a:xfrm>
          <a:effectLst>
            <a:outerShdw blurRad="66388" algn="ctr" rotWithShape="0">
              <a:schemeClr val="accent6">
                <a:alpha val="40000"/>
              </a:schemeClr>
            </a:outerShdw>
          </a:effectLst>
        </p:grpSpPr>
        <p:sp>
          <p:nvSpPr>
            <p:cNvPr id="253" name="Freeform 252">
              <a:extLst>
                <a:ext uri="{FF2B5EF4-FFF2-40B4-BE49-F238E27FC236}">
                  <a16:creationId xmlns:a16="http://schemas.microsoft.com/office/drawing/2014/main" id="{CC6EC00A-C4CC-E84F-9806-B2034EC81F0D}"/>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6BC557E-CE56-7949-B8D5-23A4B2EEE3FC}"/>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56" name="Graphic 255">
            <a:extLst>
              <a:ext uri="{FF2B5EF4-FFF2-40B4-BE49-F238E27FC236}">
                <a16:creationId xmlns:a16="http://schemas.microsoft.com/office/drawing/2014/main" id="{FF381005-4876-B44C-8504-37CA66D9D7E1}"/>
              </a:ext>
            </a:extLst>
          </p:cNvPr>
          <p:cNvGrpSpPr/>
          <p:nvPr/>
        </p:nvGrpSpPr>
        <p:grpSpPr>
          <a:xfrm rot="900000">
            <a:off x="3806481" y="3377329"/>
            <a:ext cx="169280" cy="225752"/>
            <a:chOff x="1803207" y="3093803"/>
            <a:chExt cx="493264" cy="493368"/>
          </a:xfrm>
          <a:effectLst>
            <a:outerShdw blurRad="66388" algn="ctr" rotWithShape="0">
              <a:schemeClr val="accent6">
                <a:alpha val="40000"/>
              </a:schemeClr>
            </a:outerShdw>
          </a:effectLst>
        </p:grpSpPr>
        <p:sp>
          <p:nvSpPr>
            <p:cNvPr id="260" name="Freeform 259">
              <a:extLst>
                <a:ext uri="{FF2B5EF4-FFF2-40B4-BE49-F238E27FC236}">
                  <a16:creationId xmlns:a16="http://schemas.microsoft.com/office/drawing/2014/main" id="{2FD89A44-D869-9D4C-82AD-9E9E76E353D4}"/>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1DA73E6F-B95C-FF45-9503-067B21522ABF}"/>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62" name="Graphic 255">
            <a:extLst>
              <a:ext uri="{FF2B5EF4-FFF2-40B4-BE49-F238E27FC236}">
                <a16:creationId xmlns:a16="http://schemas.microsoft.com/office/drawing/2014/main" id="{C610FD1A-2C23-F042-861C-66CBC62A93EA}"/>
              </a:ext>
            </a:extLst>
          </p:cNvPr>
          <p:cNvGrpSpPr/>
          <p:nvPr/>
        </p:nvGrpSpPr>
        <p:grpSpPr>
          <a:xfrm rot="900000">
            <a:off x="4087468" y="3580529"/>
            <a:ext cx="169280" cy="225752"/>
            <a:chOff x="1803207" y="3093803"/>
            <a:chExt cx="493264" cy="493368"/>
          </a:xfrm>
          <a:effectLst>
            <a:outerShdw blurRad="66388" algn="ctr" rotWithShape="0">
              <a:schemeClr val="accent6">
                <a:alpha val="40000"/>
              </a:schemeClr>
            </a:outerShdw>
          </a:effectLst>
        </p:grpSpPr>
        <p:sp>
          <p:nvSpPr>
            <p:cNvPr id="263" name="Freeform 262">
              <a:extLst>
                <a:ext uri="{FF2B5EF4-FFF2-40B4-BE49-F238E27FC236}">
                  <a16:creationId xmlns:a16="http://schemas.microsoft.com/office/drawing/2014/main" id="{0D97BBF7-E63A-4E4F-82E2-7C2DCC08D281}"/>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CBAF4E65-58B3-4646-82E7-904F935E5A24}"/>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pic>
        <p:nvPicPr>
          <p:cNvPr id="27" name="Graphic 26">
            <a:extLst>
              <a:ext uri="{FF2B5EF4-FFF2-40B4-BE49-F238E27FC236}">
                <a16:creationId xmlns:a16="http://schemas.microsoft.com/office/drawing/2014/main" id="{FD85DBBB-C907-FE48-969F-C4E546B418BC}"/>
              </a:ext>
            </a:extLst>
          </p:cNvPr>
          <p:cNvPicPr>
            <a:picLocks noChangeAspect="1"/>
          </p:cNvPicPr>
          <p:nvPr/>
        </p:nvPicPr>
        <p:blipFill>
          <a:blip r:embed="rId7">
            <a:alphaModFix amt="50000"/>
            <a:extLst>
              <a:ext uri="{96DAC541-7B7A-43D3-8B79-37D633B846F1}">
                <asvg:svgBlip xmlns:asvg="http://schemas.microsoft.com/office/drawing/2016/SVG/main" r:embed="rId8"/>
              </a:ext>
            </a:extLst>
          </a:blip>
          <a:stretch>
            <a:fillRect/>
          </a:stretch>
        </p:blipFill>
        <p:spPr>
          <a:xfrm rot="2700000">
            <a:off x="401118" y="3575683"/>
            <a:ext cx="470108" cy="303594"/>
          </a:xfrm>
          <a:prstGeom prst="rect">
            <a:avLst/>
          </a:prstGeom>
        </p:spPr>
      </p:pic>
      <p:grpSp>
        <p:nvGrpSpPr>
          <p:cNvPr id="4" name="Graphic 255">
            <a:extLst>
              <a:ext uri="{FF2B5EF4-FFF2-40B4-BE49-F238E27FC236}">
                <a16:creationId xmlns:a16="http://schemas.microsoft.com/office/drawing/2014/main" id="{E765A344-AABF-5543-920E-D3DE5C899F04}"/>
              </a:ext>
            </a:extLst>
          </p:cNvPr>
          <p:cNvGrpSpPr/>
          <p:nvPr/>
        </p:nvGrpSpPr>
        <p:grpSpPr>
          <a:xfrm rot="900000">
            <a:off x="675715" y="3672704"/>
            <a:ext cx="134391" cy="179226"/>
            <a:chOff x="1803207" y="3093803"/>
            <a:chExt cx="493264" cy="493368"/>
          </a:xfrm>
          <a:effectLst>
            <a:outerShdw blurRad="66388" algn="ctr" rotWithShape="0">
              <a:schemeClr val="accent6">
                <a:alpha val="40000"/>
              </a:schemeClr>
            </a:outerShdw>
          </a:effectLst>
        </p:grpSpPr>
        <p:sp>
          <p:nvSpPr>
            <p:cNvPr id="22" name="Freeform 21">
              <a:extLst>
                <a:ext uri="{FF2B5EF4-FFF2-40B4-BE49-F238E27FC236}">
                  <a16:creationId xmlns:a16="http://schemas.microsoft.com/office/drawing/2014/main" id="{07CEFB3B-9FA6-5842-8BEA-97858E2ED47C}"/>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1E8F0519-2DE6-9644-9697-83A41CBE8ABD}"/>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46" name="Graphic 255">
            <a:extLst>
              <a:ext uri="{FF2B5EF4-FFF2-40B4-BE49-F238E27FC236}">
                <a16:creationId xmlns:a16="http://schemas.microsoft.com/office/drawing/2014/main" id="{5CFCFCA3-83BD-9649-98F3-5BE3797B71C0}"/>
              </a:ext>
            </a:extLst>
          </p:cNvPr>
          <p:cNvGrpSpPr/>
          <p:nvPr/>
        </p:nvGrpSpPr>
        <p:grpSpPr>
          <a:xfrm rot="900000">
            <a:off x="496999" y="3628607"/>
            <a:ext cx="134391" cy="179226"/>
            <a:chOff x="1803207" y="3093803"/>
            <a:chExt cx="493264" cy="493368"/>
          </a:xfrm>
          <a:effectLst>
            <a:outerShdw blurRad="66388" algn="ctr" rotWithShape="0">
              <a:schemeClr val="accent6">
                <a:alpha val="40000"/>
              </a:schemeClr>
            </a:outerShdw>
          </a:effectLst>
        </p:grpSpPr>
        <p:sp>
          <p:nvSpPr>
            <p:cNvPr id="247" name="Freeform 246">
              <a:extLst>
                <a:ext uri="{FF2B5EF4-FFF2-40B4-BE49-F238E27FC236}">
                  <a16:creationId xmlns:a16="http://schemas.microsoft.com/office/drawing/2014/main" id="{9E7EC598-D481-9C43-9FDB-6204C1014AC5}"/>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220A5399-F1C2-5641-811B-46086057B80E}"/>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pic>
        <p:nvPicPr>
          <p:cNvPr id="62" name="Graphic 61">
            <a:extLst>
              <a:ext uri="{FF2B5EF4-FFF2-40B4-BE49-F238E27FC236}">
                <a16:creationId xmlns:a16="http://schemas.microsoft.com/office/drawing/2014/main" id="{6F5ECC48-80AB-C141-B979-8B8793BB8C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949865">
            <a:off x="4815369" y="2949521"/>
            <a:ext cx="195584" cy="304240"/>
          </a:xfrm>
          <a:prstGeom prst="rect">
            <a:avLst/>
          </a:prstGeom>
        </p:spPr>
      </p:pic>
      <p:pic>
        <p:nvPicPr>
          <p:cNvPr id="307" name="Graphic 306">
            <a:extLst>
              <a:ext uri="{FF2B5EF4-FFF2-40B4-BE49-F238E27FC236}">
                <a16:creationId xmlns:a16="http://schemas.microsoft.com/office/drawing/2014/main" id="{9081C46D-95B7-234C-9AE7-8A7AF6EA5C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3103486">
            <a:off x="7816760" y="4036745"/>
            <a:ext cx="241302" cy="353125"/>
          </a:xfrm>
          <a:prstGeom prst="rect">
            <a:avLst/>
          </a:prstGeom>
        </p:spPr>
      </p:pic>
      <p:pic>
        <p:nvPicPr>
          <p:cNvPr id="308" name="Graphic 307">
            <a:extLst>
              <a:ext uri="{FF2B5EF4-FFF2-40B4-BE49-F238E27FC236}">
                <a16:creationId xmlns:a16="http://schemas.microsoft.com/office/drawing/2014/main" id="{B812F4EB-EB90-294C-B38F-28F8389173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039007">
            <a:off x="6531726" y="3563686"/>
            <a:ext cx="307707" cy="247125"/>
          </a:xfrm>
          <a:prstGeom prst="rect">
            <a:avLst/>
          </a:prstGeom>
        </p:spPr>
      </p:pic>
      <p:pic>
        <p:nvPicPr>
          <p:cNvPr id="309" name="Graphic 308">
            <a:extLst>
              <a:ext uri="{FF2B5EF4-FFF2-40B4-BE49-F238E27FC236}">
                <a16:creationId xmlns:a16="http://schemas.microsoft.com/office/drawing/2014/main" id="{0137AC1B-F707-7647-B424-CDE0240E9CB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119276">
            <a:off x="6867719" y="3757955"/>
            <a:ext cx="323233" cy="271838"/>
          </a:xfrm>
          <a:prstGeom prst="rect">
            <a:avLst/>
          </a:prstGeom>
        </p:spPr>
      </p:pic>
      <p:grpSp>
        <p:nvGrpSpPr>
          <p:cNvPr id="310" name="Graphic 34">
            <a:extLst>
              <a:ext uri="{FF2B5EF4-FFF2-40B4-BE49-F238E27FC236}">
                <a16:creationId xmlns:a16="http://schemas.microsoft.com/office/drawing/2014/main" id="{D124DCCA-BA9A-F14C-8622-18BFC1B8EB6C}"/>
              </a:ext>
            </a:extLst>
          </p:cNvPr>
          <p:cNvGrpSpPr/>
          <p:nvPr/>
        </p:nvGrpSpPr>
        <p:grpSpPr>
          <a:xfrm rot="12600000">
            <a:off x="7287940" y="3823202"/>
            <a:ext cx="279211" cy="194657"/>
            <a:chOff x="4509385" y="3615311"/>
            <a:chExt cx="545057" cy="176961"/>
          </a:xfrm>
          <a:solidFill>
            <a:schemeClr val="accent3">
              <a:lumMod val="75000"/>
            </a:schemeClr>
          </a:solidFill>
        </p:grpSpPr>
        <p:sp>
          <p:nvSpPr>
            <p:cNvPr id="311" name="Freeform 310">
              <a:extLst>
                <a:ext uri="{FF2B5EF4-FFF2-40B4-BE49-F238E27FC236}">
                  <a16:creationId xmlns:a16="http://schemas.microsoft.com/office/drawing/2014/main" id="{3E628113-1B62-B54D-80E1-09B78723982F}"/>
                </a:ext>
              </a:extLst>
            </p:cNvPr>
            <p:cNvSpPr/>
            <p:nvPr/>
          </p:nvSpPr>
          <p:spPr>
            <a:xfrm>
              <a:off x="4509385" y="3615311"/>
              <a:ext cx="545057" cy="176961"/>
            </a:xfrm>
            <a:custGeom>
              <a:avLst/>
              <a:gdLst>
                <a:gd name="connsiteX0" fmla="*/ 542735 w 545057"/>
                <a:gd name="connsiteY0" fmla="*/ 71848 h 176961"/>
                <a:gd name="connsiteX1" fmla="*/ 518109 w 545057"/>
                <a:gd name="connsiteY1" fmla="*/ 34266 h 176961"/>
                <a:gd name="connsiteX2" fmla="*/ 485103 w 545057"/>
                <a:gd name="connsiteY2" fmla="*/ 21547 h 176961"/>
                <a:gd name="connsiteX3" fmla="*/ 415776 w 545057"/>
                <a:gd name="connsiteY3" fmla="*/ 4429 h 176961"/>
                <a:gd name="connsiteX4" fmla="*/ 328364 w 545057"/>
                <a:gd name="connsiteY4" fmla="*/ 3766 h 176961"/>
                <a:gd name="connsiteX5" fmla="*/ 301538 w 545057"/>
                <a:gd name="connsiteY5" fmla="*/ 3042 h 176961"/>
                <a:gd name="connsiteX6" fmla="*/ 99827 w 545057"/>
                <a:gd name="connsiteY6" fmla="*/ 30679 h 176961"/>
                <a:gd name="connsiteX7" fmla="*/ 11691 w 545057"/>
                <a:gd name="connsiteY7" fmla="*/ 93156 h 176961"/>
                <a:gd name="connsiteX8" fmla="*/ 9069 w 545057"/>
                <a:gd name="connsiteY8" fmla="*/ 165759 h 176961"/>
                <a:gd name="connsiteX9" fmla="*/ 86323 w 545057"/>
                <a:gd name="connsiteY9" fmla="*/ 175313 h 176961"/>
                <a:gd name="connsiteX10" fmla="*/ 187540 w 545057"/>
                <a:gd name="connsiteY10" fmla="*/ 149906 h 176961"/>
                <a:gd name="connsiteX11" fmla="*/ 284899 w 545057"/>
                <a:gd name="connsiteY11" fmla="*/ 115247 h 176961"/>
                <a:gd name="connsiteX12" fmla="*/ 349644 w 545057"/>
                <a:gd name="connsiteY12" fmla="*/ 86526 h 176961"/>
                <a:gd name="connsiteX13" fmla="*/ 513045 w 545057"/>
                <a:gd name="connsiteY13" fmla="*/ 117538 h 176961"/>
                <a:gd name="connsiteX14" fmla="*/ 542735 w 545057"/>
                <a:gd name="connsiteY14" fmla="*/ 71848 h 1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5057" h="176961">
                  <a:moveTo>
                    <a:pt x="542735" y="71848"/>
                  </a:moveTo>
                  <a:cubicBezTo>
                    <a:pt x="542946" y="61240"/>
                    <a:pt x="532306" y="44302"/>
                    <a:pt x="518109" y="34266"/>
                  </a:cubicBezTo>
                  <a:cubicBezTo>
                    <a:pt x="507728" y="28567"/>
                    <a:pt x="496626" y="24289"/>
                    <a:pt x="485103" y="21547"/>
                  </a:cubicBezTo>
                  <a:cubicBezTo>
                    <a:pt x="462542" y="13814"/>
                    <a:pt x="439344" y="8085"/>
                    <a:pt x="415776" y="4429"/>
                  </a:cubicBezTo>
                  <a:cubicBezTo>
                    <a:pt x="386478" y="-1"/>
                    <a:pt x="357180" y="-2503"/>
                    <a:pt x="328364" y="3766"/>
                  </a:cubicBezTo>
                  <a:cubicBezTo>
                    <a:pt x="319321" y="3404"/>
                    <a:pt x="310490" y="3163"/>
                    <a:pt x="301538" y="3042"/>
                  </a:cubicBezTo>
                  <a:cubicBezTo>
                    <a:pt x="235225" y="2319"/>
                    <a:pt x="161889" y="5333"/>
                    <a:pt x="99827" y="30679"/>
                  </a:cubicBezTo>
                  <a:cubicBezTo>
                    <a:pt x="71342" y="42192"/>
                    <a:pt x="28571" y="66604"/>
                    <a:pt x="11691" y="93156"/>
                  </a:cubicBezTo>
                  <a:cubicBezTo>
                    <a:pt x="328" y="110998"/>
                    <a:pt x="-6454" y="150057"/>
                    <a:pt x="9069" y="165759"/>
                  </a:cubicBezTo>
                  <a:cubicBezTo>
                    <a:pt x="21879" y="178538"/>
                    <a:pt x="69353" y="178206"/>
                    <a:pt x="86323" y="175313"/>
                  </a:cubicBezTo>
                  <a:cubicBezTo>
                    <a:pt x="130511" y="167778"/>
                    <a:pt x="153811" y="157682"/>
                    <a:pt x="187540" y="149906"/>
                  </a:cubicBezTo>
                  <a:cubicBezTo>
                    <a:pt x="221181" y="142009"/>
                    <a:pt x="253836" y="130384"/>
                    <a:pt x="284899" y="115247"/>
                  </a:cubicBezTo>
                  <a:cubicBezTo>
                    <a:pt x="305667" y="105422"/>
                    <a:pt x="327098" y="93970"/>
                    <a:pt x="349644" y="86526"/>
                  </a:cubicBezTo>
                  <a:cubicBezTo>
                    <a:pt x="404322" y="96019"/>
                    <a:pt x="456800" y="116935"/>
                    <a:pt x="513045" y="117538"/>
                  </a:cubicBezTo>
                  <a:cubicBezTo>
                    <a:pt x="540142" y="118020"/>
                    <a:pt x="550029" y="91468"/>
                    <a:pt x="542735" y="71848"/>
                  </a:cubicBezTo>
                  <a:close/>
                </a:path>
              </a:pathLst>
            </a:custGeom>
            <a:grpFill/>
            <a:ln w="3000"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94F4FE4C-F15C-2942-A582-0F1B26F62107}"/>
                </a:ext>
              </a:extLst>
            </p:cNvPr>
            <p:cNvSpPr/>
            <p:nvPr/>
          </p:nvSpPr>
          <p:spPr>
            <a:xfrm>
              <a:off x="4859060" y="3681350"/>
              <a:ext cx="151524" cy="23677"/>
            </a:xfrm>
            <a:custGeom>
              <a:avLst/>
              <a:gdLst>
                <a:gd name="connsiteX0" fmla="*/ 0 w 151524"/>
                <a:gd name="connsiteY0" fmla="*/ 20487 h 23677"/>
                <a:gd name="connsiteX1" fmla="*/ 106311 w 151524"/>
                <a:gd name="connsiteY1" fmla="*/ 23 h 23677"/>
                <a:gd name="connsiteX2" fmla="*/ 151524 w 151524"/>
                <a:gd name="connsiteY2" fmla="*/ 10240 h 23677"/>
                <a:gd name="connsiteX3" fmla="*/ 72703 w 151524"/>
                <a:gd name="connsiteY3" fmla="*/ 21572 h 23677"/>
                <a:gd name="connsiteX4" fmla="*/ 0 w 151524"/>
                <a:gd name="connsiteY4" fmla="*/ 20487 h 2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24" h="23677">
                  <a:moveTo>
                    <a:pt x="0" y="20487"/>
                  </a:moveTo>
                  <a:cubicBezTo>
                    <a:pt x="0" y="20487"/>
                    <a:pt x="88226" y="-791"/>
                    <a:pt x="106311" y="23"/>
                  </a:cubicBezTo>
                  <a:cubicBezTo>
                    <a:pt x="124396" y="836"/>
                    <a:pt x="151524" y="10240"/>
                    <a:pt x="151524" y="10240"/>
                  </a:cubicBezTo>
                  <a:cubicBezTo>
                    <a:pt x="151524" y="10240"/>
                    <a:pt x="94254" y="16267"/>
                    <a:pt x="72703" y="21572"/>
                  </a:cubicBezTo>
                  <a:cubicBezTo>
                    <a:pt x="51151" y="26876"/>
                    <a:pt x="0" y="20487"/>
                    <a:pt x="0" y="20487"/>
                  </a:cubicBezTo>
                  <a:close/>
                </a:path>
              </a:pathLst>
            </a:custGeom>
            <a:grpFill/>
            <a:ln w="3000"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A11DBF2C-17C7-6D44-BEE5-818A86682F30}"/>
                </a:ext>
              </a:extLst>
            </p:cNvPr>
            <p:cNvSpPr/>
            <p:nvPr/>
          </p:nvSpPr>
          <p:spPr>
            <a:xfrm>
              <a:off x="4571986" y="3619077"/>
              <a:ext cx="265672" cy="106719"/>
            </a:xfrm>
            <a:custGeom>
              <a:avLst/>
              <a:gdLst>
                <a:gd name="connsiteX0" fmla="*/ 265672 w 265672"/>
                <a:gd name="connsiteY0" fmla="*/ 0 h 106719"/>
                <a:gd name="connsiteX1" fmla="*/ 55250 w 265672"/>
                <a:gd name="connsiteY1" fmla="*/ 58498 h 106719"/>
                <a:gd name="connsiteX2" fmla="*/ 0 w 265672"/>
                <a:gd name="connsiteY2" fmla="*/ 106720 h 106719"/>
                <a:gd name="connsiteX3" fmla="*/ 45213 w 265672"/>
                <a:gd name="connsiteY3" fmla="*/ 41862 h 106719"/>
                <a:gd name="connsiteX4" fmla="*/ 265672 w 265672"/>
                <a:gd name="connsiteY4" fmla="*/ 0 h 10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72" h="106719">
                  <a:moveTo>
                    <a:pt x="265672" y="0"/>
                  </a:moveTo>
                  <a:cubicBezTo>
                    <a:pt x="265672" y="0"/>
                    <a:pt x="118760" y="7474"/>
                    <a:pt x="55250" y="58498"/>
                  </a:cubicBezTo>
                  <a:cubicBezTo>
                    <a:pt x="23511" y="83995"/>
                    <a:pt x="0" y="106720"/>
                    <a:pt x="0" y="106720"/>
                  </a:cubicBezTo>
                  <a:cubicBezTo>
                    <a:pt x="0" y="106720"/>
                    <a:pt x="3014" y="72242"/>
                    <a:pt x="45213" y="41862"/>
                  </a:cubicBezTo>
                  <a:cubicBezTo>
                    <a:pt x="87412" y="11483"/>
                    <a:pt x="265672" y="0"/>
                    <a:pt x="265672" y="0"/>
                  </a:cubicBezTo>
                  <a:close/>
                </a:path>
              </a:pathLst>
            </a:custGeom>
            <a:grpFill/>
            <a:ln w="3000"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4EA4CE0C-C8CE-6946-A1E9-2E0DD7900493}"/>
                </a:ext>
              </a:extLst>
            </p:cNvPr>
            <p:cNvSpPr/>
            <p:nvPr/>
          </p:nvSpPr>
          <p:spPr>
            <a:xfrm>
              <a:off x="4603122" y="3646117"/>
              <a:ext cx="194884" cy="109431"/>
            </a:xfrm>
            <a:custGeom>
              <a:avLst/>
              <a:gdLst>
                <a:gd name="connsiteX0" fmla="*/ 4161 w 194884"/>
                <a:gd name="connsiteY0" fmla="*/ 95201 h 109431"/>
                <a:gd name="connsiteX1" fmla="*/ 83827 w 194884"/>
                <a:gd name="connsiteY1" fmla="*/ 26274 h 109431"/>
                <a:gd name="connsiteX2" fmla="*/ 191404 w 194884"/>
                <a:gd name="connsiteY2" fmla="*/ 5690 h 109431"/>
                <a:gd name="connsiteX3" fmla="*/ 69871 w 194884"/>
                <a:gd name="connsiteY3" fmla="*/ 79589 h 109431"/>
                <a:gd name="connsiteX4" fmla="*/ 4161 w 194884"/>
                <a:gd name="connsiteY4" fmla="*/ 95201 h 109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4" h="109431">
                  <a:moveTo>
                    <a:pt x="4161" y="95201"/>
                  </a:moveTo>
                  <a:cubicBezTo>
                    <a:pt x="22234" y="63942"/>
                    <a:pt x="50292" y="39666"/>
                    <a:pt x="83827" y="26274"/>
                  </a:cubicBezTo>
                  <a:cubicBezTo>
                    <a:pt x="140494" y="3309"/>
                    <a:pt x="165964" y="-7450"/>
                    <a:pt x="191404" y="5690"/>
                  </a:cubicBezTo>
                  <a:cubicBezTo>
                    <a:pt x="216844" y="18830"/>
                    <a:pt x="95341" y="63164"/>
                    <a:pt x="69871" y="79589"/>
                  </a:cubicBezTo>
                  <a:cubicBezTo>
                    <a:pt x="44401" y="96014"/>
                    <a:pt x="-16366" y="128021"/>
                    <a:pt x="4161" y="95201"/>
                  </a:cubicBezTo>
                  <a:close/>
                </a:path>
              </a:pathLst>
            </a:custGeom>
            <a:grpFill/>
            <a:ln w="3000" cap="flat">
              <a:noFill/>
              <a:prstDash val="solid"/>
              <a:miter/>
            </a:ln>
          </p:spPr>
          <p:txBody>
            <a:bodyPr rtlCol="0" anchor="ctr"/>
            <a:lstStyle/>
            <a:p>
              <a:endParaRPr lang="en-US"/>
            </a:p>
          </p:txBody>
        </p:sp>
      </p:grpSp>
      <p:pic>
        <p:nvPicPr>
          <p:cNvPr id="315" name="Graphic 314">
            <a:extLst>
              <a:ext uri="{FF2B5EF4-FFF2-40B4-BE49-F238E27FC236}">
                <a16:creationId xmlns:a16="http://schemas.microsoft.com/office/drawing/2014/main" id="{9F565019-F5C0-FF4A-B168-22EF03AF562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842057">
            <a:off x="7625417" y="3848905"/>
            <a:ext cx="404645" cy="223253"/>
          </a:xfrm>
          <a:prstGeom prst="rect">
            <a:avLst/>
          </a:prstGeom>
        </p:spPr>
      </p:pic>
      <p:pic>
        <p:nvPicPr>
          <p:cNvPr id="316" name="Graphic 315">
            <a:extLst>
              <a:ext uri="{FF2B5EF4-FFF2-40B4-BE49-F238E27FC236}">
                <a16:creationId xmlns:a16="http://schemas.microsoft.com/office/drawing/2014/main" id="{E4ED3EF7-E1F4-6A43-9ED0-6B6406DBA45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2168241">
            <a:off x="8093893" y="3911496"/>
            <a:ext cx="275894" cy="270610"/>
          </a:xfrm>
          <a:prstGeom prst="rect">
            <a:avLst/>
          </a:prstGeom>
        </p:spPr>
      </p:pic>
      <p:pic>
        <p:nvPicPr>
          <p:cNvPr id="324" name="Graphic 323">
            <a:extLst>
              <a:ext uri="{FF2B5EF4-FFF2-40B4-BE49-F238E27FC236}">
                <a16:creationId xmlns:a16="http://schemas.microsoft.com/office/drawing/2014/main" id="{F0BA1CE9-1194-E544-BF95-18CE299E93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121437">
            <a:off x="7597181" y="3039797"/>
            <a:ext cx="241302" cy="305532"/>
          </a:xfrm>
          <a:prstGeom prst="rect">
            <a:avLst/>
          </a:prstGeom>
        </p:spPr>
      </p:pic>
      <p:grpSp>
        <p:nvGrpSpPr>
          <p:cNvPr id="325" name="Graphic 34">
            <a:extLst>
              <a:ext uri="{FF2B5EF4-FFF2-40B4-BE49-F238E27FC236}">
                <a16:creationId xmlns:a16="http://schemas.microsoft.com/office/drawing/2014/main" id="{DCE7879F-27EC-0242-8A01-75A9482071C3}"/>
              </a:ext>
            </a:extLst>
          </p:cNvPr>
          <p:cNvGrpSpPr/>
          <p:nvPr/>
        </p:nvGrpSpPr>
        <p:grpSpPr>
          <a:xfrm rot="12600000">
            <a:off x="6613949" y="2761028"/>
            <a:ext cx="279211" cy="176961"/>
            <a:chOff x="4509385" y="3615311"/>
            <a:chExt cx="545057" cy="176961"/>
          </a:xfrm>
        </p:grpSpPr>
        <p:sp>
          <p:nvSpPr>
            <p:cNvPr id="326" name="Freeform 325">
              <a:extLst>
                <a:ext uri="{FF2B5EF4-FFF2-40B4-BE49-F238E27FC236}">
                  <a16:creationId xmlns:a16="http://schemas.microsoft.com/office/drawing/2014/main" id="{0B0B5B97-3031-D440-B363-421711481043}"/>
                </a:ext>
              </a:extLst>
            </p:cNvPr>
            <p:cNvSpPr/>
            <p:nvPr/>
          </p:nvSpPr>
          <p:spPr>
            <a:xfrm>
              <a:off x="4509385" y="3615311"/>
              <a:ext cx="545057" cy="176961"/>
            </a:xfrm>
            <a:custGeom>
              <a:avLst/>
              <a:gdLst>
                <a:gd name="connsiteX0" fmla="*/ 542735 w 545057"/>
                <a:gd name="connsiteY0" fmla="*/ 71848 h 176961"/>
                <a:gd name="connsiteX1" fmla="*/ 518109 w 545057"/>
                <a:gd name="connsiteY1" fmla="*/ 34266 h 176961"/>
                <a:gd name="connsiteX2" fmla="*/ 485103 w 545057"/>
                <a:gd name="connsiteY2" fmla="*/ 21547 h 176961"/>
                <a:gd name="connsiteX3" fmla="*/ 415776 w 545057"/>
                <a:gd name="connsiteY3" fmla="*/ 4429 h 176961"/>
                <a:gd name="connsiteX4" fmla="*/ 328364 w 545057"/>
                <a:gd name="connsiteY4" fmla="*/ 3766 h 176961"/>
                <a:gd name="connsiteX5" fmla="*/ 301538 w 545057"/>
                <a:gd name="connsiteY5" fmla="*/ 3042 h 176961"/>
                <a:gd name="connsiteX6" fmla="*/ 99827 w 545057"/>
                <a:gd name="connsiteY6" fmla="*/ 30679 h 176961"/>
                <a:gd name="connsiteX7" fmla="*/ 11691 w 545057"/>
                <a:gd name="connsiteY7" fmla="*/ 93156 h 176961"/>
                <a:gd name="connsiteX8" fmla="*/ 9069 w 545057"/>
                <a:gd name="connsiteY8" fmla="*/ 165759 h 176961"/>
                <a:gd name="connsiteX9" fmla="*/ 86323 w 545057"/>
                <a:gd name="connsiteY9" fmla="*/ 175313 h 176961"/>
                <a:gd name="connsiteX10" fmla="*/ 187540 w 545057"/>
                <a:gd name="connsiteY10" fmla="*/ 149906 h 176961"/>
                <a:gd name="connsiteX11" fmla="*/ 284899 w 545057"/>
                <a:gd name="connsiteY11" fmla="*/ 115247 h 176961"/>
                <a:gd name="connsiteX12" fmla="*/ 349644 w 545057"/>
                <a:gd name="connsiteY12" fmla="*/ 86526 h 176961"/>
                <a:gd name="connsiteX13" fmla="*/ 513045 w 545057"/>
                <a:gd name="connsiteY13" fmla="*/ 117538 h 176961"/>
                <a:gd name="connsiteX14" fmla="*/ 542735 w 545057"/>
                <a:gd name="connsiteY14" fmla="*/ 71848 h 1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5057" h="176961">
                  <a:moveTo>
                    <a:pt x="542735" y="71848"/>
                  </a:moveTo>
                  <a:cubicBezTo>
                    <a:pt x="542946" y="61240"/>
                    <a:pt x="532306" y="44302"/>
                    <a:pt x="518109" y="34266"/>
                  </a:cubicBezTo>
                  <a:cubicBezTo>
                    <a:pt x="507728" y="28567"/>
                    <a:pt x="496626" y="24289"/>
                    <a:pt x="485103" y="21547"/>
                  </a:cubicBezTo>
                  <a:cubicBezTo>
                    <a:pt x="462542" y="13814"/>
                    <a:pt x="439344" y="8085"/>
                    <a:pt x="415776" y="4429"/>
                  </a:cubicBezTo>
                  <a:cubicBezTo>
                    <a:pt x="386478" y="-1"/>
                    <a:pt x="357180" y="-2503"/>
                    <a:pt x="328364" y="3766"/>
                  </a:cubicBezTo>
                  <a:cubicBezTo>
                    <a:pt x="319321" y="3404"/>
                    <a:pt x="310490" y="3163"/>
                    <a:pt x="301538" y="3042"/>
                  </a:cubicBezTo>
                  <a:cubicBezTo>
                    <a:pt x="235225" y="2319"/>
                    <a:pt x="161889" y="5333"/>
                    <a:pt x="99827" y="30679"/>
                  </a:cubicBezTo>
                  <a:cubicBezTo>
                    <a:pt x="71342" y="42192"/>
                    <a:pt x="28571" y="66604"/>
                    <a:pt x="11691" y="93156"/>
                  </a:cubicBezTo>
                  <a:cubicBezTo>
                    <a:pt x="328" y="110998"/>
                    <a:pt x="-6454" y="150057"/>
                    <a:pt x="9069" y="165759"/>
                  </a:cubicBezTo>
                  <a:cubicBezTo>
                    <a:pt x="21879" y="178538"/>
                    <a:pt x="69353" y="178206"/>
                    <a:pt x="86323" y="175313"/>
                  </a:cubicBezTo>
                  <a:cubicBezTo>
                    <a:pt x="130511" y="167778"/>
                    <a:pt x="153811" y="157682"/>
                    <a:pt x="187540" y="149906"/>
                  </a:cubicBezTo>
                  <a:cubicBezTo>
                    <a:pt x="221181" y="142009"/>
                    <a:pt x="253836" y="130384"/>
                    <a:pt x="284899" y="115247"/>
                  </a:cubicBezTo>
                  <a:cubicBezTo>
                    <a:pt x="305667" y="105422"/>
                    <a:pt x="327098" y="93970"/>
                    <a:pt x="349644" y="86526"/>
                  </a:cubicBezTo>
                  <a:cubicBezTo>
                    <a:pt x="404322" y="96019"/>
                    <a:pt x="456800" y="116935"/>
                    <a:pt x="513045" y="117538"/>
                  </a:cubicBezTo>
                  <a:cubicBezTo>
                    <a:pt x="540142" y="118020"/>
                    <a:pt x="550029" y="91468"/>
                    <a:pt x="542735" y="71848"/>
                  </a:cubicBezTo>
                  <a:close/>
                </a:path>
              </a:pathLst>
            </a:custGeom>
            <a:solidFill>
              <a:srgbClr val="C03235"/>
            </a:solidFill>
            <a:ln w="3000"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0E59A7B9-06F1-F14D-B4EC-127F369E8A94}"/>
                </a:ext>
              </a:extLst>
            </p:cNvPr>
            <p:cNvSpPr/>
            <p:nvPr/>
          </p:nvSpPr>
          <p:spPr>
            <a:xfrm>
              <a:off x="4859060" y="3681350"/>
              <a:ext cx="151524" cy="23677"/>
            </a:xfrm>
            <a:custGeom>
              <a:avLst/>
              <a:gdLst>
                <a:gd name="connsiteX0" fmla="*/ 0 w 151524"/>
                <a:gd name="connsiteY0" fmla="*/ 20487 h 23677"/>
                <a:gd name="connsiteX1" fmla="*/ 106311 w 151524"/>
                <a:gd name="connsiteY1" fmla="*/ 23 h 23677"/>
                <a:gd name="connsiteX2" fmla="*/ 151524 w 151524"/>
                <a:gd name="connsiteY2" fmla="*/ 10240 h 23677"/>
                <a:gd name="connsiteX3" fmla="*/ 72703 w 151524"/>
                <a:gd name="connsiteY3" fmla="*/ 21572 h 23677"/>
                <a:gd name="connsiteX4" fmla="*/ 0 w 151524"/>
                <a:gd name="connsiteY4" fmla="*/ 20487 h 2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24" h="23677">
                  <a:moveTo>
                    <a:pt x="0" y="20487"/>
                  </a:moveTo>
                  <a:cubicBezTo>
                    <a:pt x="0" y="20487"/>
                    <a:pt x="88226" y="-791"/>
                    <a:pt x="106311" y="23"/>
                  </a:cubicBezTo>
                  <a:cubicBezTo>
                    <a:pt x="124396" y="836"/>
                    <a:pt x="151524" y="10240"/>
                    <a:pt x="151524" y="10240"/>
                  </a:cubicBezTo>
                  <a:cubicBezTo>
                    <a:pt x="151524" y="10240"/>
                    <a:pt x="94254" y="16267"/>
                    <a:pt x="72703" y="21572"/>
                  </a:cubicBezTo>
                  <a:cubicBezTo>
                    <a:pt x="51151" y="26876"/>
                    <a:pt x="0" y="20487"/>
                    <a:pt x="0" y="20487"/>
                  </a:cubicBezTo>
                  <a:close/>
                </a:path>
              </a:pathLst>
            </a:custGeom>
            <a:solidFill>
              <a:srgbClr val="AB3037"/>
            </a:solidFill>
            <a:ln w="3000"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E738E0E6-69B4-6946-BD66-6591B951D792}"/>
                </a:ext>
              </a:extLst>
            </p:cNvPr>
            <p:cNvSpPr/>
            <p:nvPr/>
          </p:nvSpPr>
          <p:spPr>
            <a:xfrm>
              <a:off x="4571986" y="3619077"/>
              <a:ext cx="265672" cy="106719"/>
            </a:xfrm>
            <a:custGeom>
              <a:avLst/>
              <a:gdLst>
                <a:gd name="connsiteX0" fmla="*/ 265672 w 265672"/>
                <a:gd name="connsiteY0" fmla="*/ 0 h 106719"/>
                <a:gd name="connsiteX1" fmla="*/ 55250 w 265672"/>
                <a:gd name="connsiteY1" fmla="*/ 58498 h 106719"/>
                <a:gd name="connsiteX2" fmla="*/ 0 w 265672"/>
                <a:gd name="connsiteY2" fmla="*/ 106720 h 106719"/>
                <a:gd name="connsiteX3" fmla="*/ 45213 w 265672"/>
                <a:gd name="connsiteY3" fmla="*/ 41862 h 106719"/>
                <a:gd name="connsiteX4" fmla="*/ 265672 w 265672"/>
                <a:gd name="connsiteY4" fmla="*/ 0 h 10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72" h="106719">
                  <a:moveTo>
                    <a:pt x="265672" y="0"/>
                  </a:moveTo>
                  <a:cubicBezTo>
                    <a:pt x="265672" y="0"/>
                    <a:pt x="118760" y="7474"/>
                    <a:pt x="55250" y="58498"/>
                  </a:cubicBezTo>
                  <a:cubicBezTo>
                    <a:pt x="23511" y="83995"/>
                    <a:pt x="0" y="106720"/>
                    <a:pt x="0" y="106720"/>
                  </a:cubicBezTo>
                  <a:cubicBezTo>
                    <a:pt x="0" y="106720"/>
                    <a:pt x="3014" y="72242"/>
                    <a:pt x="45213" y="41862"/>
                  </a:cubicBezTo>
                  <a:cubicBezTo>
                    <a:pt x="87412" y="11483"/>
                    <a:pt x="265672" y="0"/>
                    <a:pt x="265672" y="0"/>
                  </a:cubicBezTo>
                  <a:close/>
                </a:path>
              </a:pathLst>
            </a:custGeom>
            <a:solidFill>
              <a:srgbClr val="AB3037"/>
            </a:solidFill>
            <a:ln w="3000"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3AEA346E-9336-714A-A2CB-89FB37B597C5}"/>
                </a:ext>
              </a:extLst>
            </p:cNvPr>
            <p:cNvSpPr/>
            <p:nvPr/>
          </p:nvSpPr>
          <p:spPr>
            <a:xfrm>
              <a:off x="4603122" y="3646117"/>
              <a:ext cx="194884" cy="109431"/>
            </a:xfrm>
            <a:custGeom>
              <a:avLst/>
              <a:gdLst>
                <a:gd name="connsiteX0" fmla="*/ 4161 w 194884"/>
                <a:gd name="connsiteY0" fmla="*/ 95201 h 109431"/>
                <a:gd name="connsiteX1" fmla="*/ 83827 w 194884"/>
                <a:gd name="connsiteY1" fmla="*/ 26274 h 109431"/>
                <a:gd name="connsiteX2" fmla="*/ 191404 w 194884"/>
                <a:gd name="connsiteY2" fmla="*/ 5690 h 109431"/>
                <a:gd name="connsiteX3" fmla="*/ 69871 w 194884"/>
                <a:gd name="connsiteY3" fmla="*/ 79589 h 109431"/>
                <a:gd name="connsiteX4" fmla="*/ 4161 w 194884"/>
                <a:gd name="connsiteY4" fmla="*/ 95201 h 109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4" h="109431">
                  <a:moveTo>
                    <a:pt x="4161" y="95201"/>
                  </a:moveTo>
                  <a:cubicBezTo>
                    <a:pt x="22234" y="63942"/>
                    <a:pt x="50292" y="39666"/>
                    <a:pt x="83827" y="26274"/>
                  </a:cubicBezTo>
                  <a:cubicBezTo>
                    <a:pt x="140494" y="3309"/>
                    <a:pt x="165964" y="-7450"/>
                    <a:pt x="191404" y="5690"/>
                  </a:cubicBezTo>
                  <a:cubicBezTo>
                    <a:pt x="216844" y="18830"/>
                    <a:pt x="95341" y="63164"/>
                    <a:pt x="69871" y="79589"/>
                  </a:cubicBezTo>
                  <a:cubicBezTo>
                    <a:pt x="44401" y="96014"/>
                    <a:pt x="-16366" y="128021"/>
                    <a:pt x="4161" y="95201"/>
                  </a:cubicBezTo>
                  <a:close/>
                </a:path>
              </a:pathLst>
            </a:custGeom>
            <a:solidFill>
              <a:srgbClr val="E03C40"/>
            </a:solidFill>
            <a:ln w="3000" cap="flat">
              <a:noFill/>
              <a:prstDash val="solid"/>
              <a:miter/>
            </a:ln>
          </p:spPr>
          <p:txBody>
            <a:bodyPr rtlCol="0" anchor="ctr"/>
            <a:lstStyle/>
            <a:p>
              <a:endParaRPr lang="en-US"/>
            </a:p>
          </p:txBody>
        </p:sp>
      </p:grpSp>
      <p:grpSp>
        <p:nvGrpSpPr>
          <p:cNvPr id="362" name="Graphic 34">
            <a:extLst>
              <a:ext uri="{FF2B5EF4-FFF2-40B4-BE49-F238E27FC236}">
                <a16:creationId xmlns:a16="http://schemas.microsoft.com/office/drawing/2014/main" id="{2DADF4EA-DAA7-874D-AF20-924D5C80ACB5}"/>
              </a:ext>
            </a:extLst>
          </p:cNvPr>
          <p:cNvGrpSpPr/>
          <p:nvPr/>
        </p:nvGrpSpPr>
        <p:grpSpPr>
          <a:xfrm rot="12600000">
            <a:off x="7996132" y="3305955"/>
            <a:ext cx="399890" cy="253448"/>
            <a:chOff x="4509385" y="3615311"/>
            <a:chExt cx="545057" cy="176961"/>
          </a:xfrm>
          <a:solidFill>
            <a:schemeClr val="accent3">
              <a:lumMod val="75000"/>
            </a:schemeClr>
          </a:solidFill>
        </p:grpSpPr>
        <p:sp>
          <p:nvSpPr>
            <p:cNvPr id="363" name="Freeform 362">
              <a:extLst>
                <a:ext uri="{FF2B5EF4-FFF2-40B4-BE49-F238E27FC236}">
                  <a16:creationId xmlns:a16="http://schemas.microsoft.com/office/drawing/2014/main" id="{EF195944-0BAD-1947-ADD1-86485483C3E5}"/>
                </a:ext>
              </a:extLst>
            </p:cNvPr>
            <p:cNvSpPr/>
            <p:nvPr/>
          </p:nvSpPr>
          <p:spPr>
            <a:xfrm>
              <a:off x="4509385" y="3615311"/>
              <a:ext cx="545057" cy="176961"/>
            </a:xfrm>
            <a:custGeom>
              <a:avLst/>
              <a:gdLst>
                <a:gd name="connsiteX0" fmla="*/ 542735 w 545057"/>
                <a:gd name="connsiteY0" fmla="*/ 71848 h 176961"/>
                <a:gd name="connsiteX1" fmla="*/ 518109 w 545057"/>
                <a:gd name="connsiteY1" fmla="*/ 34266 h 176961"/>
                <a:gd name="connsiteX2" fmla="*/ 485103 w 545057"/>
                <a:gd name="connsiteY2" fmla="*/ 21547 h 176961"/>
                <a:gd name="connsiteX3" fmla="*/ 415776 w 545057"/>
                <a:gd name="connsiteY3" fmla="*/ 4429 h 176961"/>
                <a:gd name="connsiteX4" fmla="*/ 328364 w 545057"/>
                <a:gd name="connsiteY4" fmla="*/ 3766 h 176961"/>
                <a:gd name="connsiteX5" fmla="*/ 301538 w 545057"/>
                <a:gd name="connsiteY5" fmla="*/ 3042 h 176961"/>
                <a:gd name="connsiteX6" fmla="*/ 99827 w 545057"/>
                <a:gd name="connsiteY6" fmla="*/ 30679 h 176961"/>
                <a:gd name="connsiteX7" fmla="*/ 11691 w 545057"/>
                <a:gd name="connsiteY7" fmla="*/ 93156 h 176961"/>
                <a:gd name="connsiteX8" fmla="*/ 9069 w 545057"/>
                <a:gd name="connsiteY8" fmla="*/ 165759 h 176961"/>
                <a:gd name="connsiteX9" fmla="*/ 86323 w 545057"/>
                <a:gd name="connsiteY9" fmla="*/ 175313 h 176961"/>
                <a:gd name="connsiteX10" fmla="*/ 187540 w 545057"/>
                <a:gd name="connsiteY10" fmla="*/ 149906 h 176961"/>
                <a:gd name="connsiteX11" fmla="*/ 284899 w 545057"/>
                <a:gd name="connsiteY11" fmla="*/ 115247 h 176961"/>
                <a:gd name="connsiteX12" fmla="*/ 349644 w 545057"/>
                <a:gd name="connsiteY12" fmla="*/ 86526 h 176961"/>
                <a:gd name="connsiteX13" fmla="*/ 513045 w 545057"/>
                <a:gd name="connsiteY13" fmla="*/ 117538 h 176961"/>
                <a:gd name="connsiteX14" fmla="*/ 542735 w 545057"/>
                <a:gd name="connsiteY14" fmla="*/ 71848 h 1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5057" h="176961">
                  <a:moveTo>
                    <a:pt x="542735" y="71848"/>
                  </a:moveTo>
                  <a:cubicBezTo>
                    <a:pt x="542946" y="61240"/>
                    <a:pt x="532306" y="44302"/>
                    <a:pt x="518109" y="34266"/>
                  </a:cubicBezTo>
                  <a:cubicBezTo>
                    <a:pt x="507728" y="28567"/>
                    <a:pt x="496626" y="24289"/>
                    <a:pt x="485103" y="21547"/>
                  </a:cubicBezTo>
                  <a:cubicBezTo>
                    <a:pt x="462542" y="13814"/>
                    <a:pt x="439344" y="8085"/>
                    <a:pt x="415776" y="4429"/>
                  </a:cubicBezTo>
                  <a:cubicBezTo>
                    <a:pt x="386478" y="-1"/>
                    <a:pt x="357180" y="-2503"/>
                    <a:pt x="328364" y="3766"/>
                  </a:cubicBezTo>
                  <a:cubicBezTo>
                    <a:pt x="319321" y="3404"/>
                    <a:pt x="310490" y="3163"/>
                    <a:pt x="301538" y="3042"/>
                  </a:cubicBezTo>
                  <a:cubicBezTo>
                    <a:pt x="235225" y="2319"/>
                    <a:pt x="161889" y="5333"/>
                    <a:pt x="99827" y="30679"/>
                  </a:cubicBezTo>
                  <a:cubicBezTo>
                    <a:pt x="71342" y="42192"/>
                    <a:pt x="28571" y="66604"/>
                    <a:pt x="11691" y="93156"/>
                  </a:cubicBezTo>
                  <a:cubicBezTo>
                    <a:pt x="328" y="110998"/>
                    <a:pt x="-6454" y="150057"/>
                    <a:pt x="9069" y="165759"/>
                  </a:cubicBezTo>
                  <a:cubicBezTo>
                    <a:pt x="21879" y="178538"/>
                    <a:pt x="69353" y="178206"/>
                    <a:pt x="86323" y="175313"/>
                  </a:cubicBezTo>
                  <a:cubicBezTo>
                    <a:pt x="130511" y="167778"/>
                    <a:pt x="153811" y="157682"/>
                    <a:pt x="187540" y="149906"/>
                  </a:cubicBezTo>
                  <a:cubicBezTo>
                    <a:pt x="221181" y="142009"/>
                    <a:pt x="253836" y="130384"/>
                    <a:pt x="284899" y="115247"/>
                  </a:cubicBezTo>
                  <a:cubicBezTo>
                    <a:pt x="305667" y="105422"/>
                    <a:pt x="327098" y="93970"/>
                    <a:pt x="349644" y="86526"/>
                  </a:cubicBezTo>
                  <a:cubicBezTo>
                    <a:pt x="404322" y="96019"/>
                    <a:pt x="456800" y="116935"/>
                    <a:pt x="513045" y="117538"/>
                  </a:cubicBezTo>
                  <a:cubicBezTo>
                    <a:pt x="540142" y="118020"/>
                    <a:pt x="550029" y="91468"/>
                    <a:pt x="542735" y="71848"/>
                  </a:cubicBezTo>
                  <a:close/>
                </a:path>
              </a:pathLst>
            </a:custGeom>
            <a:grpFill/>
            <a:ln w="3000"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181BDA7-FC37-2340-A982-5B96865EAE20}"/>
                </a:ext>
              </a:extLst>
            </p:cNvPr>
            <p:cNvSpPr/>
            <p:nvPr/>
          </p:nvSpPr>
          <p:spPr>
            <a:xfrm>
              <a:off x="4859060" y="3681350"/>
              <a:ext cx="151524" cy="23677"/>
            </a:xfrm>
            <a:custGeom>
              <a:avLst/>
              <a:gdLst>
                <a:gd name="connsiteX0" fmla="*/ 0 w 151524"/>
                <a:gd name="connsiteY0" fmla="*/ 20487 h 23677"/>
                <a:gd name="connsiteX1" fmla="*/ 106311 w 151524"/>
                <a:gd name="connsiteY1" fmla="*/ 23 h 23677"/>
                <a:gd name="connsiteX2" fmla="*/ 151524 w 151524"/>
                <a:gd name="connsiteY2" fmla="*/ 10240 h 23677"/>
                <a:gd name="connsiteX3" fmla="*/ 72703 w 151524"/>
                <a:gd name="connsiteY3" fmla="*/ 21572 h 23677"/>
                <a:gd name="connsiteX4" fmla="*/ 0 w 151524"/>
                <a:gd name="connsiteY4" fmla="*/ 20487 h 2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24" h="23677">
                  <a:moveTo>
                    <a:pt x="0" y="20487"/>
                  </a:moveTo>
                  <a:cubicBezTo>
                    <a:pt x="0" y="20487"/>
                    <a:pt x="88226" y="-791"/>
                    <a:pt x="106311" y="23"/>
                  </a:cubicBezTo>
                  <a:cubicBezTo>
                    <a:pt x="124396" y="836"/>
                    <a:pt x="151524" y="10240"/>
                    <a:pt x="151524" y="10240"/>
                  </a:cubicBezTo>
                  <a:cubicBezTo>
                    <a:pt x="151524" y="10240"/>
                    <a:pt x="94254" y="16267"/>
                    <a:pt x="72703" y="21572"/>
                  </a:cubicBezTo>
                  <a:cubicBezTo>
                    <a:pt x="51151" y="26876"/>
                    <a:pt x="0" y="20487"/>
                    <a:pt x="0" y="20487"/>
                  </a:cubicBezTo>
                  <a:close/>
                </a:path>
              </a:pathLst>
            </a:custGeom>
            <a:grpFill/>
            <a:ln w="3000"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53E5C380-3BF2-CA4C-9D04-EF465326C298}"/>
                </a:ext>
              </a:extLst>
            </p:cNvPr>
            <p:cNvSpPr/>
            <p:nvPr/>
          </p:nvSpPr>
          <p:spPr>
            <a:xfrm>
              <a:off x="4571986" y="3619077"/>
              <a:ext cx="265672" cy="106719"/>
            </a:xfrm>
            <a:custGeom>
              <a:avLst/>
              <a:gdLst>
                <a:gd name="connsiteX0" fmla="*/ 265672 w 265672"/>
                <a:gd name="connsiteY0" fmla="*/ 0 h 106719"/>
                <a:gd name="connsiteX1" fmla="*/ 55250 w 265672"/>
                <a:gd name="connsiteY1" fmla="*/ 58498 h 106719"/>
                <a:gd name="connsiteX2" fmla="*/ 0 w 265672"/>
                <a:gd name="connsiteY2" fmla="*/ 106720 h 106719"/>
                <a:gd name="connsiteX3" fmla="*/ 45213 w 265672"/>
                <a:gd name="connsiteY3" fmla="*/ 41862 h 106719"/>
                <a:gd name="connsiteX4" fmla="*/ 265672 w 265672"/>
                <a:gd name="connsiteY4" fmla="*/ 0 h 10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72" h="106719">
                  <a:moveTo>
                    <a:pt x="265672" y="0"/>
                  </a:moveTo>
                  <a:cubicBezTo>
                    <a:pt x="265672" y="0"/>
                    <a:pt x="118760" y="7474"/>
                    <a:pt x="55250" y="58498"/>
                  </a:cubicBezTo>
                  <a:cubicBezTo>
                    <a:pt x="23511" y="83995"/>
                    <a:pt x="0" y="106720"/>
                    <a:pt x="0" y="106720"/>
                  </a:cubicBezTo>
                  <a:cubicBezTo>
                    <a:pt x="0" y="106720"/>
                    <a:pt x="3014" y="72242"/>
                    <a:pt x="45213" y="41862"/>
                  </a:cubicBezTo>
                  <a:cubicBezTo>
                    <a:pt x="87412" y="11483"/>
                    <a:pt x="265672" y="0"/>
                    <a:pt x="265672" y="0"/>
                  </a:cubicBezTo>
                  <a:close/>
                </a:path>
              </a:pathLst>
            </a:custGeom>
            <a:grpFill/>
            <a:ln w="3000"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3B546783-EBD5-3242-BBA1-C54955478BD0}"/>
                </a:ext>
              </a:extLst>
            </p:cNvPr>
            <p:cNvSpPr/>
            <p:nvPr/>
          </p:nvSpPr>
          <p:spPr>
            <a:xfrm>
              <a:off x="4603122" y="3646117"/>
              <a:ext cx="194884" cy="109431"/>
            </a:xfrm>
            <a:custGeom>
              <a:avLst/>
              <a:gdLst>
                <a:gd name="connsiteX0" fmla="*/ 4161 w 194884"/>
                <a:gd name="connsiteY0" fmla="*/ 95201 h 109431"/>
                <a:gd name="connsiteX1" fmla="*/ 83827 w 194884"/>
                <a:gd name="connsiteY1" fmla="*/ 26274 h 109431"/>
                <a:gd name="connsiteX2" fmla="*/ 191404 w 194884"/>
                <a:gd name="connsiteY2" fmla="*/ 5690 h 109431"/>
                <a:gd name="connsiteX3" fmla="*/ 69871 w 194884"/>
                <a:gd name="connsiteY3" fmla="*/ 79589 h 109431"/>
                <a:gd name="connsiteX4" fmla="*/ 4161 w 194884"/>
                <a:gd name="connsiteY4" fmla="*/ 95201 h 109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4" h="109431">
                  <a:moveTo>
                    <a:pt x="4161" y="95201"/>
                  </a:moveTo>
                  <a:cubicBezTo>
                    <a:pt x="22234" y="63942"/>
                    <a:pt x="50292" y="39666"/>
                    <a:pt x="83827" y="26274"/>
                  </a:cubicBezTo>
                  <a:cubicBezTo>
                    <a:pt x="140494" y="3309"/>
                    <a:pt x="165964" y="-7450"/>
                    <a:pt x="191404" y="5690"/>
                  </a:cubicBezTo>
                  <a:cubicBezTo>
                    <a:pt x="216844" y="18830"/>
                    <a:pt x="95341" y="63164"/>
                    <a:pt x="69871" y="79589"/>
                  </a:cubicBezTo>
                  <a:cubicBezTo>
                    <a:pt x="44401" y="96014"/>
                    <a:pt x="-16366" y="128021"/>
                    <a:pt x="4161" y="95201"/>
                  </a:cubicBezTo>
                  <a:close/>
                </a:path>
              </a:pathLst>
            </a:custGeom>
            <a:grpFill/>
            <a:ln w="3000" cap="flat">
              <a:noFill/>
              <a:prstDash val="solid"/>
              <a:miter/>
            </a:ln>
          </p:spPr>
          <p:txBody>
            <a:bodyPr rtlCol="0" anchor="ctr"/>
            <a:lstStyle/>
            <a:p>
              <a:endParaRPr lang="en-US"/>
            </a:p>
          </p:txBody>
        </p:sp>
      </p:grpSp>
      <p:pic>
        <p:nvPicPr>
          <p:cNvPr id="320" name="Graphic 319">
            <a:extLst>
              <a:ext uri="{FF2B5EF4-FFF2-40B4-BE49-F238E27FC236}">
                <a16:creationId xmlns:a16="http://schemas.microsoft.com/office/drawing/2014/main" id="{1DA09C82-3E64-E246-954F-D6D2D1DFFD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039007">
            <a:off x="6995175" y="4405753"/>
            <a:ext cx="201773" cy="162047"/>
          </a:xfrm>
          <a:prstGeom prst="rect">
            <a:avLst/>
          </a:prstGeom>
        </p:spPr>
      </p:pic>
      <p:pic>
        <p:nvPicPr>
          <p:cNvPr id="321" name="Graphic 320">
            <a:extLst>
              <a:ext uri="{FF2B5EF4-FFF2-40B4-BE49-F238E27FC236}">
                <a16:creationId xmlns:a16="http://schemas.microsoft.com/office/drawing/2014/main" id="{1C89D0D4-E630-9244-9651-F5CF0FDB6A9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032017">
            <a:off x="7207027" y="4315869"/>
            <a:ext cx="273066" cy="219306"/>
          </a:xfrm>
          <a:prstGeom prst="rect">
            <a:avLst/>
          </a:prstGeom>
        </p:spPr>
      </p:pic>
      <p:pic>
        <p:nvPicPr>
          <p:cNvPr id="322" name="Graphic 321">
            <a:extLst>
              <a:ext uri="{FF2B5EF4-FFF2-40B4-BE49-F238E27FC236}">
                <a16:creationId xmlns:a16="http://schemas.microsoft.com/office/drawing/2014/main" id="{5FB1F800-EE68-534F-95B9-EEAA6DB7F1E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417371">
            <a:off x="7489877" y="4218256"/>
            <a:ext cx="273575" cy="219712"/>
          </a:xfrm>
          <a:prstGeom prst="rect">
            <a:avLst/>
          </a:prstGeom>
        </p:spPr>
      </p:pic>
      <p:pic>
        <p:nvPicPr>
          <p:cNvPr id="323" name="Graphic 322">
            <a:extLst>
              <a:ext uri="{FF2B5EF4-FFF2-40B4-BE49-F238E27FC236}">
                <a16:creationId xmlns:a16="http://schemas.microsoft.com/office/drawing/2014/main" id="{A36FAD57-4648-894D-B2F4-F07DA3E61B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121437">
            <a:off x="8428566" y="3915921"/>
            <a:ext cx="241302" cy="305532"/>
          </a:xfrm>
          <a:prstGeom prst="rect">
            <a:avLst/>
          </a:prstGeom>
        </p:spPr>
      </p:pic>
      <p:pic>
        <p:nvPicPr>
          <p:cNvPr id="331" name="Graphic 330">
            <a:extLst>
              <a:ext uri="{FF2B5EF4-FFF2-40B4-BE49-F238E27FC236}">
                <a16:creationId xmlns:a16="http://schemas.microsoft.com/office/drawing/2014/main" id="{2FDC5B98-8803-A84D-9BA4-C493041560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7660743">
            <a:off x="7507112" y="2971853"/>
            <a:ext cx="241302" cy="199014"/>
          </a:xfrm>
          <a:prstGeom prst="rect">
            <a:avLst/>
          </a:prstGeom>
        </p:spPr>
      </p:pic>
      <p:grpSp>
        <p:nvGrpSpPr>
          <p:cNvPr id="88" name="Group 87">
            <a:extLst>
              <a:ext uri="{FF2B5EF4-FFF2-40B4-BE49-F238E27FC236}">
                <a16:creationId xmlns:a16="http://schemas.microsoft.com/office/drawing/2014/main" id="{839A2BF9-4242-1F40-8C2A-0D6511689C68}"/>
              </a:ext>
            </a:extLst>
          </p:cNvPr>
          <p:cNvGrpSpPr/>
          <p:nvPr/>
        </p:nvGrpSpPr>
        <p:grpSpPr>
          <a:xfrm rot="1639733">
            <a:off x="6484811" y="4499427"/>
            <a:ext cx="211025" cy="95094"/>
            <a:chOff x="3016794" y="-1040860"/>
            <a:chExt cx="845087" cy="259650"/>
          </a:xfrm>
        </p:grpSpPr>
        <p:sp>
          <p:nvSpPr>
            <p:cNvPr id="89" name="Rounded Rectangle 88">
              <a:extLst>
                <a:ext uri="{FF2B5EF4-FFF2-40B4-BE49-F238E27FC236}">
                  <a16:creationId xmlns:a16="http://schemas.microsoft.com/office/drawing/2014/main" id="{42A6B057-DBE8-DC43-BCC5-9EA38B2FC677}"/>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0A516B0B-44F3-C740-8BE0-835C3C2EFDCF}"/>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7" name="Graphic 316">
            <a:extLst>
              <a:ext uri="{FF2B5EF4-FFF2-40B4-BE49-F238E27FC236}">
                <a16:creationId xmlns:a16="http://schemas.microsoft.com/office/drawing/2014/main" id="{6C97EB04-1F5F-854B-8554-8172A271E9B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417371">
            <a:off x="6955061" y="3322915"/>
            <a:ext cx="194920" cy="156543"/>
          </a:xfrm>
          <a:prstGeom prst="rect">
            <a:avLst/>
          </a:prstGeom>
        </p:spPr>
      </p:pic>
      <p:pic>
        <p:nvPicPr>
          <p:cNvPr id="332" name="Graphic 331">
            <a:extLst>
              <a:ext uri="{FF2B5EF4-FFF2-40B4-BE49-F238E27FC236}">
                <a16:creationId xmlns:a16="http://schemas.microsoft.com/office/drawing/2014/main" id="{0449AE26-8D1D-EA45-87AA-671D1B8D3E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121437">
            <a:off x="8533703" y="3590404"/>
            <a:ext cx="241302" cy="305532"/>
          </a:xfrm>
          <a:prstGeom prst="rect">
            <a:avLst/>
          </a:prstGeom>
        </p:spPr>
      </p:pic>
      <p:pic>
        <p:nvPicPr>
          <p:cNvPr id="333" name="Graphic 332">
            <a:extLst>
              <a:ext uri="{FF2B5EF4-FFF2-40B4-BE49-F238E27FC236}">
                <a16:creationId xmlns:a16="http://schemas.microsoft.com/office/drawing/2014/main" id="{A89F9A59-5186-3845-BFF8-FE990643B3C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5349670">
            <a:off x="8484516" y="3489990"/>
            <a:ext cx="244060" cy="134654"/>
          </a:xfrm>
          <a:prstGeom prst="rect">
            <a:avLst/>
          </a:prstGeom>
        </p:spPr>
      </p:pic>
      <p:pic>
        <p:nvPicPr>
          <p:cNvPr id="334" name="Graphic 333">
            <a:extLst>
              <a:ext uri="{FF2B5EF4-FFF2-40B4-BE49-F238E27FC236}">
                <a16:creationId xmlns:a16="http://schemas.microsoft.com/office/drawing/2014/main" id="{7EBE923A-E8B1-0B40-8CEF-0C26933385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8768479" y="3305409"/>
            <a:ext cx="241302" cy="305532"/>
          </a:xfrm>
          <a:prstGeom prst="rect">
            <a:avLst/>
          </a:prstGeom>
        </p:spPr>
      </p:pic>
      <p:grpSp>
        <p:nvGrpSpPr>
          <p:cNvPr id="336" name="Graphic 112">
            <a:extLst>
              <a:ext uri="{FF2B5EF4-FFF2-40B4-BE49-F238E27FC236}">
                <a16:creationId xmlns:a16="http://schemas.microsoft.com/office/drawing/2014/main" id="{AF416CBB-ED7F-D141-9720-6FC2CDCB0932}"/>
              </a:ext>
            </a:extLst>
          </p:cNvPr>
          <p:cNvGrpSpPr/>
          <p:nvPr/>
        </p:nvGrpSpPr>
        <p:grpSpPr>
          <a:xfrm>
            <a:off x="6962534" y="2764624"/>
            <a:ext cx="197948" cy="269421"/>
            <a:chOff x="7834325" y="2563198"/>
            <a:chExt cx="263931" cy="244928"/>
          </a:xfrm>
        </p:grpSpPr>
        <p:sp>
          <p:nvSpPr>
            <p:cNvPr id="337" name="Freeform 336">
              <a:extLst>
                <a:ext uri="{FF2B5EF4-FFF2-40B4-BE49-F238E27FC236}">
                  <a16:creationId xmlns:a16="http://schemas.microsoft.com/office/drawing/2014/main" id="{A2D43196-2E3D-794C-917D-65B8ACA78712}"/>
                </a:ext>
              </a:extLst>
            </p:cNvPr>
            <p:cNvSpPr/>
            <p:nvPr/>
          </p:nvSpPr>
          <p:spPr>
            <a:xfrm>
              <a:off x="7866736" y="2588069"/>
              <a:ext cx="162680" cy="144757"/>
            </a:xfrm>
            <a:custGeom>
              <a:avLst/>
              <a:gdLst>
                <a:gd name="connsiteX0" fmla="*/ 86628 w 162680"/>
                <a:gd name="connsiteY0" fmla="*/ 82875 h 144757"/>
                <a:gd name="connsiteX1" fmla="*/ 18472 w 162680"/>
                <a:gd name="connsiteY1" fmla="*/ 136140 h 144757"/>
                <a:gd name="connsiteX2" fmla="*/ 132961 w 162680"/>
                <a:gd name="connsiteY2" fmla="*/ 106534 h 144757"/>
                <a:gd name="connsiteX3" fmla="*/ 144196 w 162680"/>
                <a:gd name="connsiteY3" fmla="*/ 8583 h 144757"/>
                <a:gd name="connsiteX4" fmla="*/ 29739 w 162680"/>
                <a:gd name="connsiteY4" fmla="*/ 38157 h 144757"/>
                <a:gd name="connsiteX5" fmla="*/ 18472 w 162680"/>
                <a:gd name="connsiteY5" fmla="*/ 136140 h 144757"/>
                <a:gd name="connsiteX6" fmla="*/ 86628 w 162680"/>
                <a:gd name="connsiteY6" fmla="*/ 82875 h 144757"/>
                <a:gd name="connsiteX7" fmla="*/ 86887 w 162680"/>
                <a:gd name="connsiteY7" fmla="*/ 80730 h 144757"/>
                <a:gd name="connsiteX8" fmla="*/ 89348 w 162680"/>
                <a:gd name="connsiteY8" fmla="*/ 80080 h 144757"/>
                <a:gd name="connsiteX9" fmla="*/ 89121 w 162680"/>
                <a:gd name="connsiteY9" fmla="*/ 82193 h 144757"/>
                <a:gd name="connsiteX10" fmla="*/ 86628 w 162680"/>
                <a:gd name="connsiteY10" fmla="*/ 82875 h 14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80" h="144757">
                  <a:moveTo>
                    <a:pt x="86628" y="82875"/>
                  </a:moveTo>
                  <a:cubicBezTo>
                    <a:pt x="58362" y="111734"/>
                    <a:pt x="45572" y="108679"/>
                    <a:pt x="18472" y="136140"/>
                  </a:cubicBezTo>
                  <a:cubicBezTo>
                    <a:pt x="46964" y="155054"/>
                    <a:pt x="98219" y="141795"/>
                    <a:pt x="132961" y="106534"/>
                  </a:cubicBezTo>
                  <a:cubicBezTo>
                    <a:pt x="167703" y="71273"/>
                    <a:pt x="172689" y="27433"/>
                    <a:pt x="144196" y="8583"/>
                  </a:cubicBezTo>
                  <a:cubicBezTo>
                    <a:pt x="115704" y="-10266"/>
                    <a:pt x="64481" y="2961"/>
                    <a:pt x="29739" y="38157"/>
                  </a:cubicBezTo>
                  <a:cubicBezTo>
                    <a:pt x="-5003" y="73353"/>
                    <a:pt x="-10021" y="117291"/>
                    <a:pt x="18472" y="136140"/>
                  </a:cubicBezTo>
                  <a:cubicBezTo>
                    <a:pt x="45572" y="108679"/>
                    <a:pt x="58362" y="111734"/>
                    <a:pt x="86628" y="82875"/>
                  </a:cubicBezTo>
                  <a:cubicBezTo>
                    <a:pt x="86013" y="82420"/>
                    <a:pt x="86142" y="81510"/>
                    <a:pt x="86887" y="80730"/>
                  </a:cubicBezTo>
                  <a:cubicBezTo>
                    <a:pt x="87475" y="79993"/>
                    <a:pt x="88474" y="79730"/>
                    <a:pt x="89348" y="80080"/>
                  </a:cubicBezTo>
                  <a:cubicBezTo>
                    <a:pt x="89963" y="80503"/>
                    <a:pt x="89833" y="81478"/>
                    <a:pt x="89121" y="82193"/>
                  </a:cubicBezTo>
                  <a:cubicBezTo>
                    <a:pt x="88513" y="82920"/>
                    <a:pt x="87519" y="83192"/>
                    <a:pt x="86628" y="82875"/>
                  </a:cubicBezTo>
                  <a:close/>
                </a:path>
              </a:pathLst>
            </a:custGeom>
            <a:solidFill>
              <a:srgbClr val="C63437"/>
            </a:solidFill>
            <a:ln w="3136" cap="flat">
              <a:noFill/>
              <a:prstDash val="solid"/>
              <a:miter/>
            </a:ln>
          </p:spPr>
          <p:txBody>
            <a:bodyPr rtlCol="0" anchor="ctr"/>
            <a:lstStyle/>
            <a:p>
              <a:endParaRPr lang="en-US"/>
            </a:p>
          </p:txBody>
        </p:sp>
        <p:grpSp>
          <p:nvGrpSpPr>
            <p:cNvPr id="338" name="Graphic 112">
              <a:extLst>
                <a:ext uri="{FF2B5EF4-FFF2-40B4-BE49-F238E27FC236}">
                  <a16:creationId xmlns:a16="http://schemas.microsoft.com/office/drawing/2014/main" id="{DFC0404C-9724-0942-9FBE-5DAE2E334BA8}"/>
                </a:ext>
              </a:extLst>
            </p:cNvPr>
            <p:cNvGrpSpPr/>
            <p:nvPr/>
          </p:nvGrpSpPr>
          <p:grpSpPr>
            <a:xfrm>
              <a:off x="7834325" y="2563198"/>
              <a:ext cx="263866" cy="244928"/>
              <a:chOff x="7834325" y="2563198"/>
              <a:chExt cx="263866" cy="244928"/>
            </a:xfrm>
          </p:grpSpPr>
          <p:sp>
            <p:nvSpPr>
              <p:cNvPr id="346" name="Freeform 345">
                <a:extLst>
                  <a:ext uri="{FF2B5EF4-FFF2-40B4-BE49-F238E27FC236}">
                    <a16:creationId xmlns:a16="http://schemas.microsoft.com/office/drawing/2014/main" id="{0FD19334-DE97-A24B-A577-26DD12BD9840}"/>
                  </a:ext>
                </a:extLst>
              </p:cNvPr>
              <p:cNvSpPr/>
              <p:nvPr/>
            </p:nvSpPr>
            <p:spPr>
              <a:xfrm>
                <a:off x="7834325" y="2563198"/>
                <a:ext cx="263794" cy="244928"/>
              </a:xfrm>
              <a:custGeom>
                <a:avLst/>
                <a:gdLst>
                  <a:gd name="connsiteX0" fmla="*/ 244472 w 263794"/>
                  <a:gd name="connsiteY0" fmla="*/ 36378 h 244928"/>
                  <a:gd name="connsiteX1" fmla="*/ 103951 w 263794"/>
                  <a:gd name="connsiteY1" fmla="*/ 14604 h 244928"/>
                  <a:gd name="connsiteX2" fmla="*/ 1020 w 263794"/>
                  <a:gd name="connsiteY2" fmla="*/ 139139 h 244928"/>
                  <a:gd name="connsiteX3" fmla="*/ 42205 w 263794"/>
                  <a:gd name="connsiteY3" fmla="*/ 228965 h 244928"/>
                  <a:gd name="connsiteX4" fmla="*/ 32783 w 263794"/>
                  <a:gd name="connsiteY4" fmla="*/ 219215 h 244928"/>
                  <a:gd name="connsiteX5" fmla="*/ 50883 w 263794"/>
                  <a:gd name="connsiteY5" fmla="*/ 160880 h 244928"/>
                  <a:gd name="connsiteX6" fmla="*/ 62150 w 263794"/>
                  <a:gd name="connsiteY6" fmla="*/ 62897 h 244928"/>
                  <a:gd name="connsiteX7" fmla="*/ 176607 w 263794"/>
                  <a:gd name="connsiteY7" fmla="*/ 33324 h 244928"/>
                  <a:gd name="connsiteX8" fmla="*/ 165243 w 263794"/>
                  <a:gd name="connsiteY8" fmla="*/ 131404 h 244928"/>
                  <a:gd name="connsiteX9" fmla="*/ 50883 w 263794"/>
                  <a:gd name="connsiteY9" fmla="*/ 161010 h 244928"/>
                  <a:gd name="connsiteX10" fmla="*/ 32783 w 263794"/>
                  <a:gd name="connsiteY10" fmla="*/ 219345 h 244928"/>
                  <a:gd name="connsiteX11" fmla="*/ 42205 w 263794"/>
                  <a:gd name="connsiteY11" fmla="*/ 229095 h 244928"/>
                  <a:gd name="connsiteX12" fmla="*/ 113826 w 263794"/>
                  <a:gd name="connsiteY12" fmla="*/ 243947 h 244928"/>
                  <a:gd name="connsiteX13" fmla="*/ 195549 w 263794"/>
                  <a:gd name="connsiteY13" fmla="*/ 210116 h 244928"/>
                  <a:gd name="connsiteX14" fmla="*/ 261665 w 263794"/>
                  <a:gd name="connsiteY14" fmla="*/ 73134 h 244928"/>
                  <a:gd name="connsiteX15" fmla="*/ 244472 w 263794"/>
                  <a:gd name="connsiteY15" fmla="*/ 36378 h 24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794" h="244928">
                    <a:moveTo>
                      <a:pt x="244472" y="36378"/>
                    </a:moveTo>
                    <a:cubicBezTo>
                      <a:pt x="230517" y="17887"/>
                      <a:pt x="188846" y="-21241"/>
                      <a:pt x="103951" y="14604"/>
                    </a:cubicBezTo>
                    <a:cubicBezTo>
                      <a:pt x="72673" y="27799"/>
                      <a:pt x="10928" y="70827"/>
                      <a:pt x="1020" y="139139"/>
                    </a:cubicBezTo>
                    <a:cubicBezTo>
                      <a:pt x="-4193" y="174725"/>
                      <a:pt x="10733" y="207386"/>
                      <a:pt x="42205" y="228965"/>
                    </a:cubicBezTo>
                    <a:cubicBezTo>
                      <a:pt x="38523" y="226290"/>
                      <a:pt x="35334" y="222991"/>
                      <a:pt x="32783" y="219215"/>
                    </a:cubicBezTo>
                    <a:cubicBezTo>
                      <a:pt x="20058" y="201796"/>
                      <a:pt x="34693" y="177325"/>
                      <a:pt x="50883" y="160880"/>
                    </a:cubicBezTo>
                    <a:cubicBezTo>
                      <a:pt x="22390" y="142031"/>
                      <a:pt x="27441" y="98158"/>
                      <a:pt x="62150" y="62897"/>
                    </a:cubicBezTo>
                    <a:cubicBezTo>
                      <a:pt x="96860" y="27636"/>
                      <a:pt x="148115" y="14409"/>
                      <a:pt x="176607" y="33324"/>
                    </a:cubicBezTo>
                    <a:cubicBezTo>
                      <a:pt x="205100" y="52238"/>
                      <a:pt x="200049" y="96208"/>
                      <a:pt x="165243" y="131404"/>
                    </a:cubicBezTo>
                    <a:cubicBezTo>
                      <a:pt x="130436" y="166600"/>
                      <a:pt x="79375" y="179924"/>
                      <a:pt x="50883" y="161010"/>
                    </a:cubicBezTo>
                    <a:cubicBezTo>
                      <a:pt x="34693" y="177455"/>
                      <a:pt x="20058" y="201926"/>
                      <a:pt x="32783" y="219345"/>
                    </a:cubicBezTo>
                    <a:cubicBezTo>
                      <a:pt x="35334" y="223121"/>
                      <a:pt x="38523" y="226420"/>
                      <a:pt x="42205" y="229095"/>
                    </a:cubicBezTo>
                    <a:cubicBezTo>
                      <a:pt x="52728" y="235594"/>
                      <a:pt x="74583" y="248594"/>
                      <a:pt x="113826" y="243947"/>
                    </a:cubicBezTo>
                    <a:cubicBezTo>
                      <a:pt x="155205" y="238747"/>
                      <a:pt x="185544" y="217200"/>
                      <a:pt x="195549" y="210116"/>
                    </a:cubicBezTo>
                    <a:cubicBezTo>
                      <a:pt x="235601" y="181679"/>
                      <a:pt x="273257" y="126659"/>
                      <a:pt x="261665" y="73134"/>
                    </a:cubicBezTo>
                    <a:cubicBezTo>
                      <a:pt x="258516" y="59825"/>
                      <a:pt x="252663" y="47312"/>
                      <a:pt x="244472" y="36378"/>
                    </a:cubicBezTo>
                    <a:close/>
                  </a:path>
                </a:pathLst>
              </a:custGeom>
              <a:solidFill>
                <a:srgbClr val="C63437"/>
              </a:solidFill>
              <a:ln w="3136"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B5620433-0C2E-9D4B-AADC-2B146604E688}"/>
                  </a:ext>
                </a:extLst>
              </p:cNvPr>
              <p:cNvSpPr/>
              <p:nvPr/>
            </p:nvSpPr>
            <p:spPr>
              <a:xfrm>
                <a:off x="7834438" y="2573058"/>
                <a:ext cx="115881" cy="157585"/>
              </a:xfrm>
              <a:custGeom>
                <a:avLst/>
                <a:gdLst>
                  <a:gd name="connsiteX0" fmla="*/ 5990 w 115881"/>
                  <a:gd name="connsiteY0" fmla="*/ 137794 h 157585"/>
                  <a:gd name="connsiteX1" fmla="*/ 39728 w 115881"/>
                  <a:gd name="connsiteY1" fmla="*/ 58497 h 157585"/>
                  <a:gd name="connsiteX2" fmla="*/ 115882 w 115881"/>
                  <a:gd name="connsiteY2" fmla="*/ 0 h 157585"/>
                  <a:gd name="connsiteX3" fmla="*/ 103837 w 115881"/>
                  <a:gd name="connsiteY3" fmla="*/ 4875 h 157585"/>
                  <a:gd name="connsiteX4" fmla="*/ 94771 w 115881"/>
                  <a:gd name="connsiteY4" fmla="*/ 9197 h 157585"/>
                  <a:gd name="connsiteX5" fmla="*/ 85964 w 115881"/>
                  <a:gd name="connsiteY5" fmla="*/ 13909 h 157585"/>
                  <a:gd name="connsiteX6" fmla="*/ 77287 w 115881"/>
                  <a:gd name="connsiteY6" fmla="*/ 19272 h 157585"/>
                  <a:gd name="connsiteX7" fmla="*/ 68869 w 115881"/>
                  <a:gd name="connsiteY7" fmla="*/ 25121 h 157585"/>
                  <a:gd name="connsiteX8" fmla="*/ 60645 w 115881"/>
                  <a:gd name="connsiteY8" fmla="*/ 31621 h 157585"/>
                  <a:gd name="connsiteX9" fmla="*/ 52680 w 115881"/>
                  <a:gd name="connsiteY9" fmla="*/ 38446 h 157585"/>
                  <a:gd name="connsiteX10" fmla="*/ 45006 w 115881"/>
                  <a:gd name="connsiteY10" fmla="*/ 45823 h 157585"/>
                  <a:gd name="connsiteX11" fmla="*/ 37818 w 115881"/>
                  <a:gd name="connsiteY11" fmla="*/ 53525 h 157585"/>
                  <a:gd name="connsiteX12" fmla="*/ 31116 w 115881"/>
                  <a:gd name="connsiteY12" fmla="*/ 61552 h 157585"/>
                  <a:gd name="connsiteX13" fmla="*/ 25223 w 115881"/>
                  <a:gd name="connsiteY13" fmla="*/ 69482 h 157585"/>
                  <a:gd name="connsiteX14" fmla="*/ 19654 w 115881"/>
                  <a:gd name="connsiteY14" fmla="*/ 77997 h 157585"/>
                  <a:gd name="connsiteX15" fmla="*/ 14991 w 115881"/>
                  <a:gd name="connsiteY15" fmla="*/ 86186 h 157585"/>
                  <a:gd name="connsiteX16" fmla="*/ 10685 w 115881"/>
                  <a:gd name="connsiteY16" fmla="*/ 95123 h 157585"/>
                  <a:gd name="connsiteX17" fmla="*/ 7447 w 115881"/>
                  <a:gd name="connsiteY17" fmla="*/ 103443 h 157585"/>
                  <a:gd name="connsiteX18" fmla="*/ 4403 w 115881"/>
                  <a:gd name="connsiteY18" fmla="*/ 112802 h 157585"/>
                  <a:gd name="connsiteX19" fmla="*/ 2267 w 115881"/>
                  <a:gd name="connsiteY19" fmla="*/ 121057 h 157585"/>
                  <a:gd name="connsiteX20" fmla="*/ 712 w 115881"/>
                  <a:gd name="connsiteY20" fmla="*/ 130807 h 157585"/>
                  <a:gd name="connsiteX21" fmla="*/ 0 w 115881"/>
                  <a:gd name="connsiteY21" fmla="*/ 138899 h 157585"/>
                  <a:gd name="connsiteX22" fmla="*/ 0 w 115881"/>
                  <a:gd name="connsiteY22" fmla="*/ 149071 h 157585"/>
                  <a:gd name="connsiteX23" fmla="*/ 874 w 115881"/>
                  <a:gd name="connsiteY23" fmla="*/ 156708 h 157585"/>
                  <a:gd name="connsiteX24" fmla="*/ 874 w 115881"/>
                  <a:gd name="connsiteY24" fmla="*/ 157585 h 157585"/>
                  <a:gd name="connsiteX25" fmla="*/ 874 w 115881"/>
                  <a:gd name="connsiteY25" fmla="*/ 156838 h 157585"/>
                  <a:gd name="connsiteX26" fmla="*/ 5569 w 115881"/>
                  <a:gd name="connsiteY26" fmla="*/ 137794 h 15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81" h="157585">
                    <a:moveTo>
                      <a:pt x="5990" y="137794"/>
                    </a:moveTo>
                    <a:cubicBezTo>
                      <a:pt x="16740" y="93661"/>
                      <a:pt x="18974" y="84496"/>
                      <a:pt x="39728" y="58497"/>
                    </a:cubicBezTo>
                    <a:cubicBezTo>
                      <a:pt x="60173" y="33255"/>
                      <a:pt x="86265" y="13212"/>
                      <a:pt x="115882" y="0"/>
                    </a:cubicBezTo>
                    <a:cubicBezTo>
                      <a:pt x="112223" y="1332"/>
                      <a:pt x="107464" y="3250"/>
                      <a:pt x="103837" y="4875"/>
                    </a:cubicBezTo>
                    <a:cubicBezTo>
                      <a:pt x="101117" y="6175"/>
                      <a:pt x="97362" y="7832"/>
                      <a:pt x="94771" y="9197"/>
                    </a:cubicBezTo>
                    <a:lnTo>
                      <a:pt x="85964" y="13909"/>
                    </a:lnTo>
                    <a:cubicBezTo>
                      <a:pt x="83407" y="15534"/>
                      <a:pt x="79845" y="17582"/>
                      <a:pt x="77287" y="19272"/>
                    </a:cubicBezTo>
                    <a:lnTo>
                      <a:pt x="68869" y="25121"/>
                    </a:lnTo>
                    <a:lnTo>
                      <a:pt x="60645" y="31621"/>
                    </a:lnTo>
                    <a:lnTo>
                      <a:pt x="52680" y="38446"/>
                    </a:lnTo>
                    <a:cubicBezTo>
                      <a:pt x="50348" y="40656"/>
                      <a:pt x="47240" y="43548"/>
                      <a:pt x="45006" y="45823"/>
                    </a:cubicBezTo>
                    <a:lnTo>
                      <a:pt x="37818" y="53525"/>
                    </a:lnTo>
                    <a:cubicBezTo>
                      <a:pt x="35810" y="55930"/>
                      <a:pt x="33091" y="59082"/>
                      <a:pt x="31116" y="61552"/>
                    </a:cubicBezTo>
                    <a:lnTo>
                      <a:pt x="25223" y="69482"/>
                    </a:lnTo>
                    <a:cubicBezTo>
                      <a:pt x="23571" y="72017"/>
                      <a:pt x="21240" y="75364"/>
                      <a:pt x="19654" y="77997"/>
                    </a:cubicBezTo>
                    <a:lnTo>
                      <a:pt x="14991" y="86186"/>
                    </a:lnTo>
                    <a:cubicBezTo>
                      <a:pt x="13696" y="88851"/>
                      <a:pt x="11753" y="92426"/>
                      <a:pt x="10685" y="95123"/>
                    </a:cubicBezTo>
                    <a:lnTo>
                      <a:pt x="7447" y="103443"/>
                    </a:lnTo>
                    <a:cubicBezTo>
                      <a:pt x="6540" y="106238"/>
                      <a:pt x="5213" y="109943"/>
                      <a:pt x="4403" y="112802"/>
                    </a:cubicBezTo>
                    <a:lnTo>
                      <a:pt x="2267" y="121057"/>
                    </a:lnTo>
                    <a:cubicBezTo>
                      <a:pt x="1781" y="123982"/>
                      <a:pt x="1036" y="127849"/>
                      <a:pt x="712" y="130807"/>
                    </a:cubicBezTo>
                    <a:lnTo>
                      <a:pt x="0" y="138899"/>
                    </a:lnTo>
                    <a:cubicBezTo>
                      <a:pt x="0" y="141954"/>
                      <a:pt x="0" y="146016"/>
                      <a:pt x="0" y="149071"/>
                    </a:cubicBezTo>
                    <a:lnTo>
                      <a:pt x="874" y="156708"/>
                    </a:lnTo>
                    <a:lnTo>
                      <a:pt x="874" y="157585"/>
                    </a:lnTo>
                    <a:lnTo>
                      <a:pt x="874" y="156838"/>
                    </a:lnTo>
                    <a:cubicBezTo>
                      <a:pt x="874" y="156643"/>
                      <a:pt x="874" y="156643"/>
                      <a:pt x="5569" y="137794"/>
                    </a:cubicBezTo>
                    <a:close/>
                  </a:path>
                </a:pathLst>
              </a:custGeom>
              <a:solidFill>
                <a:srgbClr val="D4383C"/>
              </a:solidFill>
              <a:ln w="3136"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C97E2771-CCE8-3943-8DB2-829D9F1441FD}"/>
                  </a:ext>
                </a:extLst>
              </p:cNvPr>
              <p:cNvSpPr/>
              <p:nvPr/>
            </p:nvSpPr>
            <p:spPr>
              <a:xfrm>
                <a:off x="7985224" y="2636723"/>
                <a:ext cx="112967" cy="157606"/>
              </a:xfrm>
              <a:custGeom>
                <a:avLst/>
                <a:gdLst>
                  <a:gd name="connsiteX0" fmla="*/ 107399 w 112967"/>
                  <a:gd name="connsiteY0" fmla="*/ 65 h 157606"/>
                  <a:gd name="connsiteX1" fmla="*/ 101474 w 112967"/>
                  <a:gd name="connsiteY1" fmla="*/ 12414 h 157606"/>
                  <a:gd name="connsiteX2" fmla="*/ 58184 w 112967"/>
                  <a:gd name="connsiteY2" fmla="*/ 82579 h 157606"/>
                  <a:gd name="connsiteX3" fmla="*/ 4015 w 112967"/>
                  <a:gd name="connsiteY3" fmla="*/ 143546 h 157606"/>
                  <a:gd name="connsiteX4" fmla="*/ 0 w 112967"/>
                  <a:gd name="connsiteY4" fmla="*/ 154986 h 157606"/>
                  <a:gd name="connsiteX5" fmla="*/ 26939 w 112967"/>
                  <a:gd name="connsiteY5" fmla="*/ 148258 h 157606"/>
                  <a:gd name="connsiteX6" fmla="*/ 35584 w 112967"/>
                  <a:gd name="connsiteY6" fmla="*/ 142961 h 157606"/>
                  <a:gd name="connsiteX7" fmla="*/ 36199 w 112967"/>
                  <a:gd name="connsiteY7" fmla="*/ 142571 h 157606"/>
                  <a:gd name="connsiteX8" fmla="*/ 44650 w 112967"/>
                  <a:gd name="connsiteY8" fmla="*/ 136721 h 157606"/>
                  <a:gd name="connsiteX9" fmla="*/ 68448 w 112967"/>
                  <a:gd name="connsiteY9" fmla="*/ 116182 h 157606"/>
                  <a:gd name="connsiteX10" fmla="*/ 75603 w 112967"/>
                  <a:gd name="connsiteY10" fmla="*/ 108480 h 157606"/>
                  <a:gd name="connsiteX11" fmla="*/ 82079 w 112967"/>
                  <a:gd name="connsiteY11" fmla="*/ 100518 h 157606"/>
                  <a:gd name="connsiteX12" fmla="*/ 88134 w 112967"/>
                  <a:gd name="connsiteY12" fmla="*/ 92328 h 157606"/>
                  <a:gd name="connsiteX13" fmla="*/ 93606 w 112967"/>
                  <a:gd name="connsiteY13" fmla="*/ 83944 h 157606"/>
                  <a:gd name="connsiteX14" fmla="*/ 98236 w 112967"/>
                  <a:gd name="connsiteY14" fmla="*/ 75787 h 157606"/>
                  <a:gd name="connsiteX15" fmla="*/ 102477 w 112967"/>
                  <a:gd name="connsiteY15" fmla="*/ 67012 h 157606"/>
                  <a:gd name="connsiteX16" fmla="*/ 105715 w 112967"/>
                  <a:gd name="connsiteY16" fmla="*/ 58790 h 157606"/>
                  <a:gd name="connsiteX17" fmla="*/ 108694 w 112967"/>
                  <a:gd name="connsiteY17" fmla="*/ 49560 h 157606"/>
                  <a:gd name="connsiteX18" fmla="*/ 110701 w 112967"/>
                  <a:gd name="connsiteY18" fmla="*/ 41468 h 157606"/>
                  <a:gd name="connsiteX19" fmla="*/ 112256 w 112967"/>
                  <a:gd name="connsiteY19" fmla="*/ 31719 h 157606"/>
                  <a:gd name="connsiteX20" fmla="*/ 112968 w 112967"/>
                  <a:gd name="connsiteY20" fmla="*/ 24081 h 157606"/>
                  <a:gd name="connsiteX21" fmla="*/ 112968 w 112967"/>
                  <a:gd name="connsiteY21" fmla="*/ 13617 h 157606"/>
                  <a:gd name="connsiteX22" fmla="*/ 112191 w 112967"/>
                  <a:gd name="connsiteY22" fmla="*/ 6532 h 157606"/>
                  <a:gd name="connsiteX23" fmla="*/ 111770 w 112967"/>
                  <a:gd name="connsiteY23" fmla="*/ 4582 h 157606"/>
                  <a:gd name="connsiteX24" fmla="*/ 111155 w 112967"/>
                  <a:gd name="connsiteY24" fmla="*/ 1820 h 157606"/>
                  <a:gd name="connsiteX25" fmla="*/ 110928 w 112967"/>
                  <a:gd name="connsiteY25" fmla="*/ 1007 h 157606"/>
                  <a:gd name="connsiteX26" fmla="*/ 107399 w 112967"/>
                  <a:gd name="connsiteY26" fmla="*/ 0 h 15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2967" h="157606">
                    <a:moveTo>
                      <a:pt x="107399" y="65"/>
                    </a:moveTo>
                    <a:lnTo>
                      <a:pt x="101474" y="12414"/>
                    </a:lnTo>
                    <a:cubicBezTo>
                      <a:pt x="89934" y="37479"/>
                      <a:pt x="75397" y="61040"/>
                      <a:pt x="58184" y="82579"/>
                    </a:cubicBezTo>
                    <a:cubicBezTo>
                      <a:pt x="40991" y="103670"/>
                      <a:pt x="21046" y="122325"/>
                      <a:pt x="4015" y="143546"/>
                    </a:cubicBezTo>
                    <a:lnTo>
                      <a:pt x="0" y="154986"/>
                    </a:lnTo>
                    <a:cubicBezTo>
                      <a:pt x="680" y="156968"/>
                      <a:pt x="2493" y="162200"/>
                      <a:pt x="26939" y="148258"/>
                    </a:cubicBezTo>
                    <a:lnTo>
                      <a:pt x="35584" y="142961"/>
                    </a:lnTo>
                    <a:lnTo>
                      <a:pt x="36199" y="142571"/>
                    </a:lnTo>
                    <a:lnTo>
                      <a:pt x="44650" y="136721"/>
                    </a:lnTo>
                    <a:cubicBezTo>
                      <a:pt x="53041" y="130429"/>
                      <a:pt x="60992" y="123567"/>
                      <a:pt x="68448" y="116182"/>
                    </a:cubicBezTo>
                    <a:lnTo>
                      <a:pt x="75603" y="108480"/>
                    </a:lnTo>
                    <a:cubicBezTo>
                      <a:pt x="77611" y="106108"/>
                      <a:pt x="80298" y="102988"/>
                      <a:pt x="82079" y="100518"/>
                    </a:cubicBezTo>
                    <a:lnTo>
                      <a:pt x="88134" y="92328"/>
                    </a:lnTo>
                    <a:cubicBezTo>
                      <a:pt x="89785" y="89826"/>
                      <a:pt x="92019" y="86544"/>
                      <a:pt x="93606" y="83944"/>
                    </a:cubicBezTo>
                    <a:lnTo>
                      <a:pt x="98236" y="75787"/>
                    </a:lnTo>
                    <a:cubicBezTo>
                      <a:pt x="99499" y="73154"/>
                      <a:pt x="101474" y="69677"/>
                      <a:pt x="102477" y="67012"/>
                    </a:cubicBezTo>
                    <a:lnTo>
                      <a:pt x="105715" y="58790"/>
                    </a:lnTo>
                    <a:cubicBezTo>
                      <a:pt x="106622" y="55995"/>
                      <a:pt x="107917" y="52290"/>
                      <a:pt x="108694" y="49560"/>
                    </a:cubicBezTo>
                    <a:lnTo>
                      <a:pt x="110701" y="41468"/>
                    </a:lnTo>
                    <a:cubicBezTo>
                      <a:pt x="111155" y="38608"/>
                      <a:pt x="111899" y="34676"/>
                      <a:pt x="112256" y="31719"/>
                    </a:cubicBezTo>
                    <a:lnTo>
                      <a:pt x="112968" y="24081"/>
                    </a:lnTo>
                    <a:cubicBezTo>
                      <a:pt x="112968" y="20832"/>
                      <a:pt x="112968" y="16769"/>
                      <a:pt x="112968" y="13617"/>
                    </a:cubicBezTo>
                    <a:lnTo>
                      <a:pt x="112191" y="6532"/>
                    </a:lnTo>
                    <a:lnTo>
                      <a:pt x="111770" y="4582"/>
                    </a:lnTo>
                    <a:lnTo>
                      <a:pt x="111155" y="1820"/>
                    </a:lnTo>
                    <a:cubicBezTo>
                      <a:pt x="111099" y="1544"/>
                      <a:pt x="111023" y="1273"/>
                      <a:pt x="110928" y="1007"/>
                    </a:cubicBezTo>
                    <a:cubicBezTo>
                      <a:pt x="109801" y="516"/>
                      <a:pt x="108615" y="177"/>
                      <a:pt x="107399" y="0"/>
                    </a:cubicBezTo>
                    <a:close/>
                  </a:path>
                </a:pathLst>
              </a:custGeom>
              <a:solidFill>
                <a:srgbClr val="D4383C"/>
              </a:solidFill>
              <a:ln w="3136" cap="flat">
                <a:noFill/>
                <a:prstDash val="solid"/>
                <a:miter/>
              </a:ln>
            </p:spPr>
            <p:txBody>
              <a:bodyPr rtlCol="0" anchor="ctr"/>
              <a:lstStyle/>
              <a:p>
                <a:endParaRPr lang="en-US"/>
              </a:p>
            </p:txBody>
          </p:sp>
        </p:grpSp>
        <p:grpSp>
          <p:nvGrpSpPr>
            <p:cNvPr id="339" name="Graphic 112">
              <a:extLst>
                <a:ext uri="{FF2B5EF4-FFF2-40B4-BE49-F238E27FC236}">
                  <a16:creationId xmlns:a16="http://schemas.microsoft.com/office/drawing/2014/main" id="{DC66D43C-6648-C54C-8D0F-2874223C69CC}"/>
                </a:ext>
              </a:extLst>
            </p:cNvPr>
            <p:cNvGrpSpPr/>
            <p:nvPr/>
          </p:nvGrpSpPr>
          <p:grpSpPr>
            <a:xfrm>
              <a:off x="7834438" y="2563301"/>
              <a:ext cx="263818" cy="244720"/>
              <a:chOff x="7834438" y="2563301"/>
              <a:chExt cx="263818" cy="244720"/>
            </a:xfrm>
          </p:grpSpPr>
          <p:sp>
            <p:nvSpPr>
              <p:cNvPr id="343" name="Freeform 342">
                <a:extLst>
                  <a:ext uri="{FF2B5EF4-FFF2-40B4-BE49-F238E27FC236}">
                    <a16:creationId xmlns:a16="http://schemas.microsoft.com/office/drawing/2014/main" id="{862099E4-C463-3740-AC9A-6D60B8B45E72}"/>
                  </a:ext>
                </a:extLst>
              </p:cNvPr>
              <p:cNvSpPr/>
              <p:nvPr/>
            </p:nvSpPr>
            <p:spPr>
              <a:xfrm>
                <a:off x="7834512" y="2563301"/>
                <a:ext cx="263708" cy="244720"/>
              </a:xfrm>
              <a:custGeom>
                <a:avLst/>
                <a:gdLst>
                  <a:gd name="connsiteX0" fmla="*/ 222689 w 263708"/>
                  <a:gd name="connsiteY0" fmla="*/ 15639 h 244720"/>
                  <a:gd name="connsiteX1" fmla="*/ 260280 w 263708"/>
                  <a:gd name="connsiteY1" fmla="*/ 68254 h 244720"/>
                  <a:gd name="connsiteX2" fmla="*/ 253805 w 263708"/>
                  <a:gd name="connsiteY2" fmla="*/ 139426 h 244720"/>
                  <a:gd name="connsiteX3" fmla="*/ 124291 w 263708"/>
                  <a:gd name="connsiteY3" fmla="*/ 241959 h 244720"/>
                  <a:gd name="connsiteX4" fmla="*/ 42018 w 263708"/>
                  <a:gd name="connsiteY4" fmla="*/ 228862 h 244720"/>
                  <a:gd name="connsiteX5" fmla="*/ 83786 w 263708"/>
                  <a:gd name="connsiteY5" fmla="*/ 213230 h 244720"/>
                  <a:gd name="connsiteX6" fmla="*/ 203586 w 263708"/>
                  <a:gd name="connsiteY6" fmla="*/ 182227 h 244720"/>
                  <a:gd name="connsiteX7" fmla="*/ 215404 w 263708"/>
                  <a:gd name="connsiteY7" fmla="*/ 79661 h 244720"/>
                  <a:gd name="connsiteX8" fmla="*/ 95604 w 263708"/>
                  <a:gd name="connsiteY8" fmla="*/ 110600 h 244720"/>
                  <a:gd name="connsiteX9" fmla="*/ 83786 w 263708"/>
                  <a:gd name="connsiteY9" fmla="*/ 213230 h 244720"/>
                  <a:gd name="connsiteX10" fmla="*/ 42018 w 263708"/>
                  <a:gd name="connsiteY10" fmla="*/ 228862 h 244720"/>
                  <a:gd name="connsiteX11" fmla="*/ 10158 w 263708"/>
                  <a:gd name="connsiteY11" fmla="*/ 105920 h 244720"/>
                  <a:gd name="connsiteX12" fmla="*/ 140383 w 263708"/>
                  <a:gd name="connsiteY12" fmla="*/ 2737 h 244720"/>
                  <a:gd name="connsiteX13" fmla="*/ 222689 w 263708"/>
                  <a:gd name="connsiteY13" fmla="*/ 15737 h 24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708" h="244720">
                    <a:moveTo>
                      <a:pt x="222689" y="15639"/>
                    </a:moveTo>
                    <a:cubicBezTo>
                      <a:pt x="240883" y="28309"/>
                      <a:pt x="254161" y="46894"/>
                      <a:pt x="260280" y="68254"/>
                    </a:cubicBezTo>
                    <a:cubicBezTo>
                      <a:pt x="262709" y="78004"/>
                      <a:pt x="269152" y="103743"/>
                      <a:pt x="253805" y="139426"/>
                    </a:cubicBezTo>
                    <a:cubicBezTo>
                      <a:pt x="232176" y="189051"/>
                      <a:pt x="178914" y="231235"/>
                      <a:pt x="124291" y="241959"/>
                    </a:cubicBezTo>
                    <a:cubicBezTo>
                      <a:pt x="77893" y="251156"/>
                      <a:pt x="51732" y="234939"/>
                      <a:pt x="42018" y="228862"/>
                    </a:cubicBezTo>
                    <a:cubicBezTo>
                      <a:pt x="51926" y="235362"/>
                      <a:pt x="64392" y="232892"/>
                      <a:pt x="83786" y="213230"/>
                    </a:cubicBezTo>
                    <a:cubicBezTo>
                      <a:pt x="113574" y="232989"/>
                      <a:pt x="167257" y="219113"/>
                      <a:pt x="203586" y="182227"/>
                    </a:cubicBezTo>
                    <a:cubicBezTo>
                      <a:pt x="239914" y="145341"/>
                      <a:pt x="245224" y="99420"/>
                      <a:pt x="215404" y="79661"/>
                    </a:cubicBezTo>
                    <a:cubicBezTo>
                      <a:pt x="185584" y="59902"/>
                      <a:pt x="131933" y="73747"/>
                      <a:pt x="95604" y="110600"/>
                    </a:cubicBezTo>
                    <a:cubicBezTo>
                      <a:pt x="59276" y="147453"/>
                      <a:pt x="53933" y="193471"/>
                      <a:pt x="83786" y="213230"/>
                    </a:cubicBezTo>
                    <a:cubicBezTo>
                      <a:pt x="64359" y="232729"/>
                      <a:pt x="51926" y="235394"/>
                      <a:pt x="42018" y="228862"/>
                    </a:cubicBezTo>
                    <a:cubicBezTo>
                      <a:pt x="-16684" y="186777"/>
                      <a:pt x="153" y="128864"/>
                      <a:pt x="10158" y="105920"/>
                    </a:cubicBezTo>
                    <a:cubicBezTo>
                      <a:pt x="31884" y="55970"/>
                      <a:pt x="85405" y="13527"/>
                      <a:pt x="140383" y="2737"/>
                    </a:cubicBezTo>
                    <a:cubicBezTo>
                      <a:pt x="183123" y="-5680"/>
                      <a:pt x="210321" y="7222"/>
                      <a:pt x="222689" y="15737"/>
                    </a:cubicBezTo>
                    <a:close/>
                  </a:path>
                </a:pathLst>
              </a:custGeom>
              <a:solidFill>
                <a:schemeClr val="accent3"/>
              </a:solidFill>
              <a:ln w="3136"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919E6C87-69EB-A747-AFF5-8DE9BC84CC8A}"/>
                  </a:ext>
                </a:extLst>
              </p:cNvPr>
              <p:cNvSpPr/>
              <p:nvPr/>
            </p:nvSpPr>
            <p:spPr>
              <a:xfrm>
                <a:off x="7986098" y="2640817"/>
                <a:ext cx="112158" cy="156740"/>
              </a:xfrm>
              <a:custGeom>
                <a:avLst/>
                <a:gdLst>
                  <a:gd name="connsiteX0" fmla="*/ 110766 w 112158"/>
                  <a:gd name="connsiteY0" fmla="*/ 0 h 156740"/>
                  <a:gd name="connsiteX1" fmla="*/ 111932 w 112158"/>
                  <a:gd name="connsiteY1" fmla="*/ 9555 h 156740"/>
                  <a:gd name="connsiteX2" fmla="*/ 112158 w 112158"/>
                  <a:gd name="connsiteY2" fmla="*/ 17192 h 156740"/>
                  <a:gd name="connsiteX3" fmla="*/ 111478 w 112158"/>
                  <a:gd name="connsiteY3" fmla="*/ 27754 h 156740"/>
                  <a:gd name="connsiteX4" fmla="*/ 110248 w 112158"/>
                  <a:gd name="connsiteY4" fmla="*/ 35781 h 156740"/>
                  <a:gd name="connsiteX5" fmla="*/ 107917 w 112158"/>
                  <a:gd name="connsiteY5" fmla="*/ 45530 h 156740"/>
                  <a:gd name="connsiteX6" fmla="*/ 105294 w 112158"/>
                  <a:gd name="connsiteY6" fmla="*/ 53785 h 156740"/>
                  <a:gd name="connsiteX7" fmla="*/ 101603 w 112158"/>
                  <a:gd name="connsiteY7" fmla="*/ 62982 h 156740"/>
                  <a:gd name="connsiteX8" fmla="*/ 97653 w 112158"/>
                  <a:gd name="connsiteY8" fmla="*/ 71204 h 156740"/>
                  <a:gd name="connsiteX9" fmla="*/ 92764 w 112158"/>
                  <a:gd name="connsiteY9" fmla="*/ 79914 h 156740"/>
                  <a:gd name="connsiteX10" fmla="*/ 87486 w 112158"/>
                  <a:gd name="connsiteY10" fmla="*/ 88039 h 156740"/>
                  <a:gd name="connsiteX11" fmla="*/ 81399 w 112158"/>
                  <a:gd name="connsiteY11" fmla="*/ 96293 h 156740"/>
                  <a:gd name="connsiteX12" fmla="*/ 74923 w 112158"/>
                  <a:gd name="connsiteY12" fmla="*/ 104190 h 156740"/>
                  <a:gd name="connsiteX13" fmla="*/ 67703 w 112158"/>
                  <a:gd name="connsiteY13" fmla="*/ 111957 h 156740"/>
                  <a:gd name="connsiteX14" fmla="*/ 60062 w 112158"/>
                  <a:gd name="connsiteY14" fmla="*/ 119302 h 156740"/>
                  <a:gd name="connsiteX15" fmla="*/ 52064 w 112158"/>
                  <a:gd name="connsiteY15" fmla="*/ 126159 h 156740"/>
                  <a:gd name="connsiteX16" fmla="*/ 43905 w 112158"/>
                  <a:gd name="connsiteY16" fmla="*/ 132659 h 156740"/>
                  <a:gd name="connsiteX17" fmla="*/ 18002 w 112158"/>
                  <a:gd name="connsiteY17" fmla="*/ 148681 h 156740"/>
                  <a:gd name="connsiteX18" fmla="*/ 9098 w 112158"/>
                  <a:gd name="connsiteY18" fmla="*/ 152938 h 156740"/>
                  <a:gd name="connsiteX19" fmla="*/ 0 w 112158"/>
                  <a:gd name="connsiteY19" fmla="*/ 156740 h 156740"/>
                  <a:gd name="connsiteX20" fmla="*/ 3238 w 112158"/>
                  <a:gd name="connsiteY20" fmla="*/ 155343 h 156740"/>
                  <a:gd name="connsiteX21" fmla="*/ 80298 w 112158"/>
                  <a:gd name="connsiteY21" fmla="*/ 91451 h 156740"/>
                  <a:gd name="connsiteX22" fmla="*/ 107366 w 112158"/>
                  <a:gd name="connsiteY22" fmla="*/ 20832 h 156740"/>
                  <a:gd name="connsiteX23" fmla="*/ 109795 w 112158"/>
                  <a:gd name="connsiteY23" fmla="*/ 845 h 156740"/>
                  <a:gd name="connsiteX24" fmla="*/ 110669 w 112158"/>
                  <a:gd name="connsiteY24" fmla="*/ 163 h 156740"/>
                  <a:gd name="connsiteX25" fmla="*/ 110669 w 112158"/>
                  <a:gd name="connsiteY25" fmla="*/ 163 h 1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158" h="156740">
                    <a:moveTo>
                      <a:pt x="110766" y="0"/>
                    </a:moveTo>
                    <a:cubicBezTo>
                      <a:pt x="111155" y="2860"/>
                      <a:pt x="111705" y="6695"/>
                      <a:pt x="111932" y="9555"/>
                    </a:cubicBezTo>
                    <a:lnTo>
                      <a:pt x="112158" y="17192"/>
                    </a:lnTo>
                    <a:cubicBezTo>
                      <a:pt x="111964" y="20442"/>
                      <a:pt x="111770" y="24569"/>
                      <a:pt x="111478" y="27754"/>
                    </a:cubicBezTo>
                    <a:lnTo>
                      <a:pt x="110248" y="35781"/>
                    </a:lnTo>
                    <a:cubicBezTo>
                      <a:pt x="109568" y="38706"/>
                      <a:pt x="108726" y="42606"/>
                      <a:pt x="107917" y="45530"/>
                    </a:cubicBezTo>
                    <a:lnTo>
                      <a:pt x="105294" y="53785"/>
                    </a:lnTo>
                    <a:cubicBezTo>
                      <a:pt x="104226" y="56547"/>
                      <a:pt x="102801" y="60285"/>
                      <a:pt x="101603" y="62982"/>
                    </a:cubicBezTo>
                    <a:lnTo>
                      <a:pt x="97653" y="71204"/>
                    </a:lnTo>
                    <a:cubicBezTo>
                      <a:pt x="96196" y="73837"/>
                      <a:pt x="94415" y="77379"/>
                      <a:pt x="92764" y="79914"/>
                    </a:cubicBezTo>
                    <a:lnTo>
                      <a:pt x="87486" y="88039"/>
                    </a:lnTo>
                    <a:cubicBezTo>
                      <a:pt x="85673" y="90508"/>
                      <a:pt x="83277" y="93888"/>
                      <a:pt x="81399" y="96293"/>
                    </a:cubicBezTo>
                    <a:lnTo>
                      <a:pt x="74923" y="104190"/>
                    </a:lnTo>
                    <a:cubicBezTo>
                      <a:pt x="72786" y="106498"/>
                      <a:pt x="69937" y="109683"/>
                      <a:pt x="67703" y="111957"/>
                    </a:cubicBezTo>
                    <a:lnTo>
                      <a:pt x="60062" y="119302"/>
                    </a:lnTo>
                    <a:cubicBezTo>
                      <a:pt x="57666" y="121350"/>
                      <a:pt x="54557" y="124144"/>
                      <a:pt x="52064" y="126159"/>
                    </a:cubicBezTo>
                    <a:lnTo>
                      <a:pt x="43905" y="132659"/>
                    </a:lnTo>
                    <a:cubicBezTo>
                      <a:pt x="35638" y="138576"/>
                      <a:pt x="26984" y="143929"/>
                      <a:pt x="18002" y="148681"/>
                    </a:cubicBezTo>
                    <a:lnTo>
                      <a:pt x="9098" y="152938"/>
                    </a:lnTo>
                    <a:cubicBezTo>
                      <a:pt x="6346" y="154108"/>
                      <a:pt x="2785" y="155701"/>
                      <a:pt x="0" y="156740"/>
                    </a:cubicBezTo>
                    <a:lnTo>
                      <a:pt x="3238" y="155343"/>
                    </a:lnTo>
                    <a:cubicBezTo>
                      <a:pt x="24219" y="143936"/>
                      <a:pt x="55950" y="126614"/>
                      <a:pt x="80298" y="91451"/>
                    </a:cubicBezTo>
                    <a:cubicBezTo>
                      <a:pt x="100891" y="61227"/>
                      <a:pt x="106460" y="36398"/>
                      <a:pt x="107366" y="20832"/>
                    </a:cubicBezTo>
                    <a:lnTo>
                      <a:pt x="109795" y="845"/>
                    </a:lnTo>
                    <a:cubicBezTo>
                      <a:pt x="109795" y="585"/>
                      <a:pt x="110475" y="488"/>
                      <a:pt x="110669" y="163"/>
                    </a:cubicBezTo>
                    <a:lnTo>
                      <a:pt x="110669" y="163"/>
                    </a:lnTo>
                    <a:close/>
                  </a:path>
                </a:pathLst>
              </a:custGeom>
              <a:solidFill>
                <a:schemeClr val="accent3">
                  <a:lumMod val="40000"/>
                  <a:lumOff val="60000"/>
                </a:schemeClr>
              </a:solidFill>
              <a:ln w="3136"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8FAE1CD0-DBF6-904E-80F7-63D1AF3C788B}"/>
                  </a:ext>
                </a:extLst>
              </p:cNvPr>
              <p:cNvSpPr/>
              <p:nvPr/>
            </p:nvSpPr>
            <p:spPr>
              <a:xfrm>
                <a:off x="7834438" y="2577574"/>
                <a:ext cx="112028" cy="155565"/>
              </a:xfrm>
              <a:custGeom>
                <a:avLst/>
                <a:gdLst>
                  <a:gd name="connsiteX0" fmla="*/ 1198 w 112028"/>
                  <a:gd name="connsiteY0" fmla="*/ 153004 h 155565"/>
                  <a:gd name="connsiteX1" fmla="*/ 227 w 112028"/>
                  <a:gd name="connsiteY1" fmla="*/ 144554 h 155565"/>
                  <a:gd name="connsiteX2" fmla="*/ 0 w 112028"/>
                  <a:gd name="connsiteY2" fmla="*/ 136592 h 155565"/>
                  <a:gd name="connsiteX3" fmla="*/ 712 w 112028"/>
                  <a:gd name="connsiteY3" fmla="*/ 126323 h 155565"/>
                  <a:gd name="connsiteX4" fmla="*/ 1943 w 112028"/>
                  <a:gd name="connsiteY4" fmla="*/ 118133 h 155565"/>
                  <a:gd name="connsiteX5" fmla="*/ 4274 w 112028"/>
                  <a:gd name="connsiteY5" fmla="*/ 108384 h 155565"/>
                  <a:gd name="connsiteX6" fmla="*/ 6929 w 112028"/>
                  <a:gd name="connsiteY6" fmla="*/ 100064 h 155565"/>
                  <a:gd name="connsiteX7" fmla="*/ 10685 w 112028"/>
                  <a:gd name="connsiteY7" fmla="*/ 90704 h 155565"/>
                  <a:gd name="connsiteX8" fmla="*/ 14667 w 112028"/>
                  <a:gd name="connsiteY8" fmla="*/ 82385 h 155565"/>
                  <a:gd name="connsiteX9" fmla="*/ 19654 w 112028"/>
                  <a:gd name="connsiteY9" fmla="*/ 73480 h 155565"/>
                  <a:gd name="connsiteX10" fmla="*/ 24964 w 112028"/>
                  <a:gd name="connsiteY10" fmla="*/ 65291 h 155565"/>
                  <a:gd name="connsiteX11" fmla="*/ 31116 w 112028"/>
                  <a:gd name="connsiteY11" fmla="*/ 56938 h 155565"/>
                  <a:gd name="connsiteX12" fmla="*/ 37591 w 112028"/>
                  <a:gd name="connsiteY12" fmla="*/ 49041 h 155565"/>
                  <a:gd name="connsiteX13" fmla="*/ 44876 w 112028"/>
                  <a:gd name="connsiteY13" fmla="*/ 41209 h 155565"/>
                  <a:gd name="connsiteX14" fmla="*/ 52485 w 112028"/>
                  <a:gd name="connsiteY14" fmla="*/ 33832 h 155565"/>
                  <a:gd name="connsiteX15" fmla="*/ 60515 w 112028"/>
                  <a:gd name="connsiteY15" fmla="*/ 27007 h 155565"/>
                  <a:gd name="connsiteX16" fmla="*/ 68739 w 112028"/>
                  <a:gd name="connsiteY16" fmla="*/ 20508 h 155565"/>
                  <a:gd name="connsiteX17" fmla="*/ 77158 w 112028"/>
                  <a:gd name="connsiteY17" fmla="*/ 14658 h 155565"/>
                  <a:gd name="connsiteX18" fmla="*/ 85803 w 112028"/>
                  <a:gd name="connsiteY18" fmla="*/ 9328 h 155565"/>
                  <a:gd name="connsiteX19" fmla="*/ 86936 w 112028"/>
                  <a:gd name="connsiteY19" fmla="*/ 8678 h 155565"/>
                  <a:gd name="connsiteX20" fmla="*/ 94059 w 112028"/>
                  <a:gd name="connsiteY20" fmla="*/ 4843 h 155565"/>
                  <a:gd name="connsiteX21" fmla="*/ 112029 w 112028"/>
                  <a:gd name="connsiteY21" fmla="*/ 1171 h 155565"/>
                  <a:gd name="connsiteX22" fmla="*/ 103611 w 112028"/>
                  <a:gd name="connsiteY22" fmla="*/ 18915 h 155565"/>
                  <a:gd name="connsiteX23" fmla="*/ 90659 w 112028"/>
                  <a:gd name="connsiteY23" fmla="*/ 37049 h 155565"/>
                  <a:gd name="connsiteX24" fmla="*/ 56112 w 112028"/>
                  <a:gd name="connsiteY24" fmla="*/ 75398 h 155565"/>
                  <a:gd name="connsiteX25" fmla="*/ 6476 w 112028"/>
                  <a:gd name="connsiteY25" fmla="*/ 154077 h 155565"/>
                  <a:gd name="connsiteX26" fmla="*/ 5731 w 112028"/>
                  <a:gd name="connsiteY26" fmla="*/ 155441 h 155565"/>
                  <a:gd name="connsiteX27" fmla="*/ 2105 w 112028"/>
                  <a:gd name="connsiteY27" fmla="*/ 155116 h 155565"/>
                  <a:gd name="connsiteX28" fmla="*/ 1166 w 112028"/>
                  <a:gd name="connsiteY28" fmla="*/ 153004 h 15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028" h="155565">
                    <a:moveTo>
                      <a:pt x="1198" y="153004"/>
                    </a:moveTo>
                    <a:cubicBezTo>
                      <a:pt x="907" y="150437"/>
                      <a:pt x="421" y="147057"/>
                      <a:pt x="227" y="144554"/>
                    </a:cubicBezTo>
                    <a:lnTo>
                      <a:pt x="0" y="136592"/>
                    </a:lnTo>
                    <a:cubicBezTo>
                      <a:pt x="194" y="133342"/>
                      <a:pt x="356" y="129378"/>
                      <a:pt x="712" y="126323"/>
                    </a:cubicBezTo>
                    <a:lnTo>
                      <a:pt x="1943" y="118133"/>
                    </a:lnTo>
                    <a:cubicBezTo>
                      <a:pt x="2623" y="115143"/>
                      <a:pt x="3465" y="111211"/>
                      <a:pt x="4274" y="108384"/>
                    </a:cubicBezTo>
                    <a:lnTo>
                      <a:pt x="6929" y="100064"/>
                    </a:lnTo>
                    <a:cubicBezTo>
                      <a:pt x="8062" y="97237"/>
                      <a:pt x="9455" y="93564"/>
                      <a:pt x="10685" y="90704"/>
                    </a:cubicBezTo>
                    <a:lnTo>
                      <a:pt x="14667" y="82385"/>
                    </a:lnTo>
                    <a:cubicBezTo>
                      <a:pt x="16189" y="79655"/>
                      <a:pt x="18100" y="76048"/>
                      <a:pt x="19654" y="73480"/>
                    </a:cubicBezTo>
                    <a:lnTo>
                      <a:pt x="24964" y="65291"/>
                    </a:lnTo>
                    <a:cubicBezTo>
                      <a:pt x="26842" y="62788"/>
                      <a:pt x="29238" y="59376"/>
                      <a:pt x="31116" y="56938"/>
                    </a:cubicBezTo>
                    <a:lnTo>
                      <a:pt x="37591" y="49041"/>
                    </a:lnTo>
                    <a:cubicBezTo>
                      <a:pt x="39728" y="46701"/>
                      <a:pt x="42642" y="43516"/>
                      <a:pt x="44876" y="41209"/>
                    </a:cubicBezTo>
                    <a:lnTo>
                      <a:pt x="52485" y="33832"/>
                    </a:lnTo>
                    <a:cubicBezTo>
                      <a:pt x="54946" y="31785"/>
                      <a:pt x="58054" y="28957"/>
                      <a:pt x="60515" y="27007"/>
                    </a:cubicBezTo>
                    <a:lnTo>
                      <a:pt x="68739" y="20508"/>
                    </a:lnTo>
                    <a:lnTo>
                      <a:pt x="77158" y="14658"/>
                    </a:lnTo>
                    <a:lnTo>
                      <a:pt x="85803" y="9328"/>
                    </a:lnTo>
                    <a:lnTo>
                      <a:pt x="86936" y="8678"/>
                    </a:lnTo>
                    <a:lnTo>
                      <a:pt x="94059" y="4843"/>
                    </a:lnTo>
                    <a:cubicBezTo>
                      <a:pt x="97815" y="3088"/>
                      <a:pt x="110248" y="-2371"/>
                      <a:pt x="112029" y="1171"/>
                    </a:cubicBezTo>
                    <a:cubicBezTo>
                      <a:pt x="112029" y="1171"/>
                      <a:pt x="112029" y="8451"/>
                      <a:pt x="103611" y="18915"/>
                    </a:cubicBezTo>
                    <a:cubicBezTo>
                      <a:pt x="99078" y="24732"/>
                      <a:pt x="95516" y="31232"/>
                      <a:pt x="90659" y="37049"/>
                    </a:cubicBezTo>
                    <a:cubicBezTo>
                      <a:pt x="79554" y="50211"/>
                      <a:pt x="66408" y="61553"/>
                      <a:pt x="56112" y="75398"/>
                    </a:cubicBezTo>
                    <a:cubicBezTo>
                      <a:pt x="36199" y="102176"/>
                      <a:pt x="31504" y="108579"/>
                      <a:pt x="6476" y="154077"/>
                    </a:cubicBezTo>
                    <a:cubicBezTo>
                      <a:pt x="6249" y="154466"/>
                      <a:pt x="6152" y="155149"/>
                      <a:pt x="5731" y="155441"/>
                    </a:cubicBezTo>
                    <a:cubicBezTo>
                      <a:pt x="4516" y="155684"/>
                      <a:pt x="3258" y="155571"/>
                      <a:pt x="2105" y="155116"/>
                    </a:cubicBezTo>
                    <a:cubicBezTo>
                      <a:pt x="1581" y="154527"/>
                      <a:pt x="1252" y="153789"/>
                      <a:pt x="1166" y="153004"/>
                    </a:cubicBezTo>
                    <a:close/>
                  </a:path>
                </a:pathLst>
              </a:custGeom>
              <a:solidFill>
                <a:schemeClr val="accent3">
                  <a:lumMod val="40000"/>
                  <a:lumOff val="60000"/>
                </a:schemeClr>
              </a:solidFill>
              <a:ln w="3136" cap="flat">
                <a:noFill/>
                <a:prstDash val="solid"/>
                <a:miter/>
              </a:ln>
            </p:spPr>
            <p:txBody>
              <a:bodyPr rtlCol="0" anchor="ctr"/>
              <a:lstStyle/>
              <a:p>
                <a:endParaRPr lang="en-US"/>
              </a:p>
            </p:txBody>
          </p:sp>
        </p:grpSp>
        <p:grpSp>
          <p:nvGrpSpPr>
            <p:cNvPr id="340" name="Graphic 112">
              <a:extLst>
                <a:ext uri="{FF2B5EF4-FFF2-40B4-BE49-F238E27FC236}">
                  <a16:creationId xmlns:a16="http://schemas.microsoft.com/office/drawing/2014/main" id="{9116B89B-0DF5-9E48-86C9-7AF19B522B24}"/>
                </a:ext>
              </a:extLst>
            </p:cNvPr>
            <p:cNvGrpSpPr/>
            <p:nvPr/>
          </p:nvGrpSpPr>
          <p:grpSpPr>
            <a:xfrm>
              <a:off x="7898949" y="2633814"/>
              <a:ext cx="170255" cy="151608"/>
              <a:chOff x="7898949" y="2633814"/>
              <a:chExt cx="170255" cy="151608"/>
            </a:xfrm>
          </p:grpSpPr>
          <p:sp>
            <p:nvSpPr>
              <p:cNvPr id="341" name="Freeform 340">
                <a:extLst>
                  <a:ext uri="{FF2B5EF4-FFF2-40B4-BE49-F238E27FC236}">
                    <a16:creationId xmlns:a16="http://schemas.microsoft.com/office/drawing/2014/main" id="{41650CD3-3F2D-8F4A-81E5-1D1E6E4AB989}"/>
                  </a:ext>
                </a:extLst>
              </p:cNvPr>
              <p:cNvSpPr/>
              <p:nvPr/>
            </p:nvSpPr>
            <p:spPr>
              <a:xfrm>
                <a:off x="7898949" y="2633814"/>
                <a:ext cx="170255" cy="151608"/>
              </a:xfrm>
              <a:custGeom>
                <a:avLst/>
                <a:gdLst>
                  <a:gd name="connsiteX0" fmla="*/ 19348 w 170255"/>
                  <a:gd name="connsiteY0" fmla="*/ 142717 h 151608"/>
                  <a:gd name="connsiteX1" fmla="*/ 75622 w 170255"/>
                  <a:gd name="connsiteY1" fmla="*/ 62901 h 151608"/>
                  <a:gd name="connsiteX2" fmla="*/ 19348 w 170255"/>
                  <a:gd name="connsiteY2" fmla="*/ 142717 h 151608"/>
                  <a:gd name="connsiteX3" fmla="*/ 31134 w 170255"/>
                  <a:gd name="connsiteY3" fmla="*/ 39989 h 151608"/>
                  <a:gd name="connsiteX4" fmla="*/ 150934 w 170255"/>
                  <a:gd name="connsiteY4" fmla="*/ 9050 h 151608"/>
                  <a:gd name="connsiteX5" fmla="*/ 139116 w 170255"/>
                  <a:gd name="connsiteY5" fmla="*/ 111616 h 151608"/>
                  <a:gd name="connsiteX6" fmla="*/ 19316 w 170255"/>
                  <a:gd name="connsiteY6" fmla="*/ 142619 h 15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255" h="151608">
                    <a:moveTo>
                      <a:pt x="19348" y="142717"/>
                    </a:moveTo>
                    <a:cubicBezTo>
                      <a:pt x="39455" y="122243"/>
                      <a:pt x="41754" y="97219"/>
                      <a:pt x="75622" y="62901"/>
                    </a:cubicBezTo>
                    <a:cubicBezTo>
                      <a:pt x="41754" y="97284"/>
                      <a:pt x="39455" y="122243"/>
                      <a:pt x="19348" y="142717"/>
                    </a:cubicBezTo>
                    <a:cubicBezTo>
                      <a:pt x="-10504" y="122958"/>
                      <a:pt x="-5227" y="77005"/>
                      <a:pt x="31134" y="39989"/>
                    </a:cubicBezTo>
                    <a:cubicBezTo>
                      <a:pt x="67495" y="2973"/>
                      <a:pt x="121113" y="-10741"/>
                      <a:pt x="150934" y="9050"/>
                    </a:cubicBezTo>
                    <a:cubicBezTo>
                      <a:pt x="180754" y="28842"/>
                      <a:pt x="175477" y="74763"/>
                      <a:pt x="139116" y="111616"/>
                    </a:cubicBezTo>
                    <a:cubicBezTo>
                      <a:pt x="102755" y="148469"/>
                      <a:pt x="49136" y="162379"/>
                      <a:pt x="19316" y="142619"/>
                    </a:cubicBezTo>
                    <a:close/>
                  </a:path>
                </a:pathLst>
              </a:custGeom>
              <a:solidFill>
                <a:schemeClr val="accent3">
                  <a:lumMod val="75000"/>
                </a:schemeClr>
              </a:solidFill>
              <a:ln w="3136"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48EE3ED2-E63A-9F4A-9D6B-A3669AEA0678}"/>
                  </a:ext>
                </a:extLst>
              </p:cNvPr>
              <p:cNvSpPr/>
              <p:nvPr/>
            </p:nvSpPr>
            <p:spPr>
              <a:xfrm>
                <a:off x="7923886" y="2670358"/>
                <a:ext cx="34799" cy="43287"/>
              </a:xfrm>
              <a:custGeom>
                <a:avLst/>
                <a:gdLst>
                  <a:gd name="connsiteX0" fmla="*/ 78 w 34799"/>
                  <a:gd name="connsiteY0" fmla="*/ 39194 h 43287"/>
                  <a:gd name="connsiteX1" fmla="*/ 11863 w 34799"/>
                  <a:gd name="connsiteY1" fmla="*/ 15600 h 43287"/>
                  <a:gd name="connsiteX2" fmla="*/ 34010 w 34799"/>
                  <a:gd name="connsiteY2" fmla="*/ 0 h 43287"/>
                  <a:gd name="connsiteX3" fmla="*/ 34722 w 34799"/>
                  <a:gd name="connsiteY3" fmla="*/ 3250 h 43287"/>
                  <a:gd name="connsiteX4" fmla="*/ 24718 w 34799"/>
                  <a:gd name="connsiteY4" fmla="*/ 17582 h 43287"/>
                  <a:gd name="connsiteX5" fmla="*/ 11766 w 34799"/>
                  <a:gd name="connsiteY5" fmla="*/ 34546 h 43287"/>
                  <a:gd name="connsiteX6" fmla="*/ 2053 w 34799"/>
                  <a:gd name="connsiteY6" fmla="*/ 43256 h 43287"/>
                  <a:gd name="connsiteX7" fmla="*/ 304 w 34799"/>
                  <a:gd name="connsiteY7" fmla="*/ 39356 h 4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99" h="43287">
                    <a:moveTo>
                      <a:pt x="78" y="39194"/>
                    </a:moveTo>
                    <a:cubicBezTo>
                      <a:pt x="-1056" y="30809"/>
                      <a:pt x="10568" y="17095"/>
                      <a:pt x="11863" y="15600"/>
                    </a:cubicBezTo>
                    <a:cubicBezTo>
                      <a:pt x="23649" y="2015"/>
                      <a:pt x="33978" y="-32"/>
                      <a:pt x="34010" y="0"/>
                    </a:cubicBezTo>
                    <a:cubicBezTo>
                      <a:pt x="34852" y="455"/>
                      <a:pt x="34884" y="2145"/>
                      <a:pt x="34722" y="3250"/>
                    </a:cubicBezTo>
                    <a:cubicBezTo>
                      <a:pt x="34561" y="4355"/>
                      <a:pt x="24815" y="17452"/>
                      <a:pt x="24718" y="17582"/>
                    </a:cubicBezTo>
                    <a:lnTo>
                      <a:pt x="11766" y="34546"/>
                    </a:lnTo>
                    <a:cubicBezTo>
                      <a:pt x="9888" y="36886"/>
                      <a:pt x="4125" y="43808"/>
                      <a:pt x="2053" y="43256"/>
                    </a:cubicBezTo>
                    <a:cubicBezTo>
                      <a:pt x="790" y="42963"/>
                      <a:pt x="466" y="40624"/>
                      <a:pt x="304" y="39356"/>
                    </a:cubicBezTo>
                    <a:close/>
                  </a:path>
                </a:pathLst>
              </a:custGeom>
              <a:solidFill>
                <a:schemeClr val="accent3">
                  <a:lumMod val="40000"/>
                  <a:lumOff val="60000"/>
                </a:schemeClr>
              </a:solidFill>
              <a:ln w="3136" cap="flat">
                <a:noFill/>
                <a:prstDash val="solid"/>
                <a:miter/>
              </a:ln>
            </p:spPr>
            <p:txBody>
              <a:bodyPr rtlCol="0" anchor="ctr"/>
              <a:lstStyle/>
              <a:p>
                <a:endParaRPr lang="en-US"/>
              </a:p>
            </p:txBody>
          </p:sp>
        </p:grpSp>
      </p:grpSp>
      <p:grpSp>
        <p:nvGrpSpPr>
          <p:cNvPr id="349" name="Graphic 112">
            <a:extLst>
              <a:ext uri="{FF2B5EF4-FFF2-40B4-BE49-F238E27FC236}">
                <a16:creationId xmlns:a16="http://schemas.microsoft.com/office/drawing/2014/main" id="{21954C11-E3AD-5D49-9356-669A0C74F757}"/>
              </a:ext>
            </a:extLst>
          </p:cNvPr>
          <p:cNvGrpSpPr/>
          <p:nvPr/>
        </p:nvGrpSpPr>
        <p:grpSpPr>
          <a:xfrm rot="19664257">
            <a:off x="7219410" y="2856344"/>
            <a:ext cx="237419" cy="293762"/>
            <a:chOff x="7834325" y="2563198"/>
            <a:chExt cx="263931" cy="244928"/>
          </a:xfrm>
        </p:grpSpPr>
        <p:sp>
          <p:nvSpPr>
            <p:cNvPr id="350" name="Freeform 349">
              <a:extLst>
                <a:ext uri="{FF2B5EF4-FFF2-40B4-BE49-F238E27FC236}">
                  <a16:creationId xmlns:a16="http://schemas.microsoft.com/office/drawing/2014/main" id="{58C30F33-FF44-F848-8BE8-47B7868BE810}"/>
                </a:ext>
              </a:extLst>
            </p:cNvPr>
            <p:cNvSpPr/>
            <p:nvPr/>
          </p:nvSpPr>
          <p:spPr>
            <a:xfrm>
              <a:off x="7866736" y="2588069"/>
              <a:ext cx="162680" cy="144757"/>
            </a:xfrm>
            <a:custGeom>
              <a:avLst/>
              <a:gdLst>
                <a:gd name="connsiteX0" fmla="*/ 86628 w 162680"/>
                <a:gd name="connsiteY0" fmla="*/ 82875 h 144757"/>
                <a:gd name="connsiteX1" fmla="*/ 18472 w 162680"/>
                <a:gd name="connsiteY1" fmla="*/ 136140 h 144757"/>
                <a:gd name="connsiteX2" fmla="*/ 132961 w 162680"/>
                <a:gd name="connsiteY2" fmla="*/ 106534 h 144757"/>
                <a:gd name="connsiteX3" fmla="*/ 144196 w 162680"/>
                <a:gd name="connsiteY3" fmla="*/ 8583 h 144757"/>
                <a:gd name="connsiteX4" fmla="*/ 29739 w 162680"/>
                <a:gd name="connsiteY4" fmla="*/ 38157 h 144757"/>
                <a:gd name="connsiteX5" fmla="*/ 18472 w 162680"/>
                <a:gd name="connsiteY5" fmla="*/ 136140 h 144757"/>
                <a:gd name="connsiteX6" fmla="*/ 86628 w 162680"/>
                <a:gd name="connsiteY6" fmla="*/ 82875 h 144757"/>
                <a:gd name="connsiteX7" fmla="*/ 86887 w 162680"/>
                <a:gd name="connsiteY7" fmla="*/ 80730 h 144757"/>
                <a:gd name="connsiteX8" fmla="*/ 89348 w 162680"/>
                <a:gd name="connsiteY8" fmla="*/ 80080 h 144757"/>
                <a:gd name="connsiteX9" fmla="*/ 89121 w 162680"/>
                <a:gd name="connsiteY9" fmla="*/ 82193 h 144757"/>
                <a:gd name="connsiteX10" fmla="*/ 86628 w 162680"/>
                <a:gd name="connsiteY10" fmla="*/ 82875 h 14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80" h="144757">
                  <a:moveTo>
                    <a:pt x="86628" y="82875"/>
                  </a:moveTo>
                  <a:cubicBezTo>
                    <a:pt x="58362" y="111734"/>
                    <a:pt x="45572" y="108679"/>
                    <a:pt x="18472" y="136140"/>
                  </a:cubicBezTo>
                  <a:cubicBezTo>
                    <a:pt x="46964" y="155054"/>
                    <a:pt x="98219" y="141795"/>
                    <a:pt x="132961" y="106534"/>
                  </a:cubicBezTo>
                  <a:cubicBezTo>
                    <a:pt x="167703" y="71273"/>
                    <a:pt x="172689" y="27433"/>
                    <a:pt x="144196" y="8583"/>
                  </a:cubicBezTo>
                  <a:cubicBezTo>
                    <a:pt x="115704" y="-10266"/>
                    <a:pt x="64481" y="2961"/>
                    <a:pt x="29739" y="38157"/>
                  </a:cubicBezTo>
                  <a:cubicBezTo>
                    <a:pt x="-5003" y="73353"/>
                    <a:pt x="-10021" y="117291"/>
                    <a:pt x="18472" y="136140"/>
                  </a:cubicBezTo>
                  <a:cubicBezTo>
                    <a:pt x="45572" y="108679"/>
                    <a:pt x="58362" y="111734"/>
                    <a:pt x="86628" y="82875"/>
                  </a:cubicBezTo>
                  <a:cubicBezTo>
                    <a:pt x="86013" y="82420"/>
                    <a:pt x="86142" y="81510"/>
                    <a:pt x="86887" y="80730"/>
                  </a:cubicBezTo>
                  <a:cubicBezTo>
                    <a:pt x="87475" y="79993"/>
                    <a:pt x="88474" y="79730"/>
                    <a:pt x="89348" y="80080"/>
                  </a:cubicBezTo>
                  <a:cubicBezTo>
                    <a:pt x="89963" y="80503"/>
                    <a:pt x="89833" y="81478"/>
                    <a:pt x="89121" y="82193"/>
                  </a:cubicBezTo>
                  <a:cubicBezTo>
                    <a:pt x="88513" y="82920"/>
                    <a:pt x="87519" y="83192"/>
                    <a:pt x="86628" y="82875"/>
                  </a:cubicBezTo>
                  <a:close/>
                </a:path>
              </a:pathLst>
            </a:custGeom>
            <a:solidFill>
              <a:srgbClr val="C63437"/>
            </a:solidFill>
            <a:ln w="3136" cap="flat">
              <a:noFill/>
              <a:prstDash val="solid"/>
              <a:miter/>
            </a:ln>
          </p:spPr>
          <p:txBody>
            <a:bodyPr rtlCol="0" anchor="ctr"/>
            <a:lstStyle/>
            <a:p>
              <a:endParaRPr lang="en-US"/>
            </a:p>
          </p:txBody>
        </p:sp>
        <p:grpSp>
          <p:nvGrpSpPr>
            <p:cNvPr id="351" name="Graphic 112">
              <a:extLst>
                <a:ext uri="{FF2B5EF4-FFF2-40B4-BE49-F238E27FC236}">
                  <a16:creationId xmlns:a16="http://schemas.microsoft.com/office/drawing/2014/main" id="{7FBABBBF-B36A-F84B-BDFB-F76F713F520B}"/>
                </a:ext>
              </a:extLst>
            </p:cNvPr>
            <p:cNvGrpSpPr/>
            <p:nvPr/>
          </p:nvGrpSpPr>
          <p:grpSpPr>
            <a:xfrm>
              <a:off x="7834325" y="2563198"/>
              <a:ext cx="263866" cy="244928"/>
              <a:chOff x="7834325" y="2563198"/>
              <a:chExt cx="263866" cy="244928"/>
            </a:xfrm>
          </p:grpSpPr>
          <p:sp>
            <p:nvSpPr>
              <p:cNvPr id="359" name="Freeform 358">
                <a:extLst>
                  <a:ext uri="{FF2B5EF4-FFF2-40B4-BE49-F238E27FC236}">
                    <a16:creationId xmlns:a16="http://schemas.microsoft.com/office/drawing/2014/main" id="{4AA25786-CF63-2547-903C-148C24203D70}"/>
                  </a:ext>
                </a:extLst>
              </p:cNvPr>
              <p:cNvSpPr/>
              <p:nvPr/>
            </p:nvSpPr>
            <p:spPr>
              <a:xfrm>
                <a:off x="7834325" y="2563198"/>
                <a:ext cx="263794" cy="244928"/>
              </a:xfrm>
              <a:custGeom>
                <a:avLst/>
                <a:gdLst>
                  <a:gd name="connsiteX0" fmla="*/ 244472 w 263794"/>
                  <a:gd name="connsiteY0" fmla="*/ 36378 h 244928"/>
                  <a:gd name="connsiteX1" fmla="*/ 103951 w 263794"/>
                  <a:gd name="connsiteY1" fmla="*/ 14604 h 244928"/>
                  <a:gd name="connsiteX2" fmla="*/ 1020 w 263794"/>
                  <a:gd name="connsiteY2" fmla="*/ 139139 h 244928"/>
                  <a:gd name="connsiteX3" fmla="*/ 42205 w 263794"/>
                  <a:gd name="connsiteY3" fmla="*/ 228965 h 244928"/>
                  <a:gd name="connsiteX4" fmla="*/ 32783 w 263794"/>
                  <a:gd name="connsiteY4" fmla="*/ 219215 h 244928"/>
                  <a:gd name="connsiteX5" fmla="*/ 50883 w 263794"/>
                  <a:gd name="connsiteY5" fmla="*/ 160880 h 244928"/>
                  <a:gd name="connsiteX6" fmla="*/ 62150 w 263794"/>
                  <a:gd name="connsiteY6" fmla="*/ 62897 h 244928"/>
                  <a:gd name="connsiteX7" fmla="*/ 176607 w 263794"/>
                  <a:gd name="connsiteY7" fmla="*/ 33324 h 244928"/>
                  <a:gd name="connsiteX8" fmla="*/ 165243 w 263794"/>
                  <a:gd name="connsiteY8" fmla="*/ 131404 h 244928"/>
                  <a:gd name="connsiteX9" fmla="*/ 50883 w 263794"/>
                  <a:gd name="connsiteY9" fmla="*/ 161010 h 244928"/>
                  <a:gd name="connsiteX10" fmla="*/ 32783 w 263794"/>
                  <a:gd name="connsiteY10" fmla="*/ 219345 h 244928"/>
                  <a:gd name="connsiteX11" fmla="*/ 42205 w 263794"/>
                  <a:gd name="connsiteY11" fmla="*/ 229095 h 244928"/>
                  <a:gd name="connsiteX12" fmla="*/ 113826 w 263794"/>
                  <a:gd name="connsiteY12" fmla="*/ 243947 h 244928"/>
                  <a:gd name="connsiteX13" fmla="*/ 195549 w 263794"/>
                  <a:gd name="connsiteY13" fmla="*/ 210116 h 244928"/>
                  <a:gd name="connsiteX14" fmla="*/ 261665 w 263794"/>
                  <a:gd name="connsiteY14" fmla="*/ 73134 h 244928"/>
                  <a:gd name="connsiteX15" fmla="*/ 244472 w 263794"/>
                  <a:gd name="connsiteY15" fmla="*/ 36378 h 24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794" h="244928">
                    <a:moveTo>
                      <a:pt x="244472" y="36378"/>
                    </a:moveTo>
                    <a:cubicBezTo>
                      <a:pt x="230517" y="17887"/>
                      <a:pt x="188846" y="-21241"/>
                      <a:pt x="103951" y="14604"/>
                    </a:cubicBezTo>
                    <a:cubicBezTo>
                      <a:pt x="72673" y="27799"/>
                      <a:pt x="10928" y="70827"/>
                      <a:pt x="1020" y="139139"/>
                    </a:cubicBezTo>
                    <a:cubicBezTo>
                      <a:pt x="-4193" y="174725"/>
                      <a:pt x="10733" y="207386"/>
                      <a:pt x="42205" y="228965"/>
                    </a:cubicBezTo>
                    <a:cubicBezTo>
                      <a:pt x="38523" y="226290"/>
                      <a:pt x="35334" y="222991"/>
                      <a:pt x="32783" y="219215"/>
                    </a:cubicBezTo>
                    <a:cubicBezTo>
                      <a:pt x="20058" y="201796"/>
                      <a:pt x="34693" y="177325"/>
                      <a:pt x="50883" y="160880"/>
                    </a:cubicBezTo>
                    <a:cubicBezTo>
                      <a:pt x="22390" y="142031"/>
                      <a:pt x="27441" y="98158"/>
                      <a:pt x="62150" y="62897"/>
                    </a:cubicBezTo>
                    <a:cubicBezTo>
                      <a:pt x="96860" y="27636"/>
                      <a:pt x="148115" y="14409"/>
                      <a:pt x="176607" y="33324"/>
                    </a:cubicBezTo>
                    <a:cubicBezTo>
                      <a:pt x="205100" y="52238"/>
                      <a:pt x="200049" y="96208"/>
                      <a:pt x="165243" y="131404"/>
                    </a:cubicBezTo>
                    <a:cubicBezTo>
                      <a:pt x="130436" y="166600"/>
                      <a:pt x="79375" y="179924"/>
                      <a:pt x="50883" y="161010"/>
                    </a:cubicBezTo>
                    <a:cubicBezTo>
                      <a:pt x="34693" y="177455"/>
                      <a:pt x="20058" y="201926"/>
                      <a:pt x="32783" y="219345"/>
                    </a:cubicBezTo>
                    <a:cubicBezTo>
                      <a:pt x="35334" y="223121"/>
                      <a:pt x="38523" y="226420"/>
                      <a:pt x="42205" y="229095"/>
                    </a:cubicBezTo>
                    <a:cubicBezTo>
                      <a:pt x="52728" y="235594"/>
                      <a:pt x="74583" y="248594"/>
                      <a:pt x="113826" y="243947"/>
                    </a:cubicBezTo>
                    <a:cubicBezTo>
                      <a:pt x="155205" y="238747"/>
                      <a:pt x="185544" y="217200"/>
                      <a:pt x="195549" y="210116"/>
                    </a:cubicBezTo>
                    <a:cubicBezTo>
                      <a:pt x="235601" y="181679"/>
                      <a:pt x="273257" y="126659"/>
                      <a:pt x="261665" y="73134"/>
                    </a:cubicBezTo>
                    <a:cubicBezTo>
                      <a:pt x="258516" y="59825"/>
                      <a:pt x="252663" y="47312"/>
                      <a:pt x="244472" y="36378"/>
                    </a:cubicBezTo>
                    <a:close/>
                  </a:path>
                </a:pathLst>
              </a:custGeom>
              <a:solidFill>
                <a:srgbClr val="C63437"/>
              </a:solidFill>
              <a:ln w="3136"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B2508890-D7EC-9042-82DF-DAE6497C5ED0}"/>
                  </a:ext>
                </a:extLst>
              </p:cNvPr>
              <p:cNvSpPr/>
              <p:nvPr/>
            </p:nvSpPr>
            <p:spPr>
              <a:xfrm>
                <a:off x="7834438" y="2573058"/>
                <a:ext cx="115881" cy="157585"/>
              </a:xfrm>
              <a:custGeom>
                <a:avLst/>
                <a:gdLst>
                  <a:gd name="connsiteX0" fmla="*/ 5990 w 115881"/>
                  <a:gd name="connsiteY0" fmla="*/ 137794 h 157585"/>
                  <a:gd name="connsiteX1" fmla="*/ 39728 w 115881"/>
                  <a:gd name="connsiteY1" fmla="*/ 58497 h 157585"/>
                  <a:gd name="connsiteX2" fmla="*/ 115882 w 115881"/>
                  <a:gd name="connsiteY2" fmla="*/ 0 h 157585"/>
                  <a:gd name="connsiteX3" fmla="*/ 103837 w 115881"/>
                  <a:gd name="connsiteY3" fmla="*/ 4875 h 157585"/>
                  <a:gd name="connsiteX4" fmla="*/ 94771 w 115881"/>
                  <a:gd name="connsiteY4" fmla="*/ 9197 h 157585"/>
                  <a:gd name="connsiteX5" fmla="*/ 85964 w 115881"/>
                  <a:gd name="connsiteY5" fmla="*/ 13909 h 157585"/>
                  <a:gd name="connsiteX6" fmla="*/ 77287 w 115881"/>
                  <a:gd name="connsiteY6" fmla="*/ 19272 h 157585"/>
                  <a:gd name="connsiteX7" fmla="*/ 68869 w 115881"/>
                  <a:gd name="connsiteY7" fmla="*/ 25121 h 157585"/>
                  <a:gd name="connsiteX8" fmla="*/ 60645 w 115881"/>
                  <a:gd name="connsiteY8" fmla="*/ 31621 h 157585"/>
                  <a:gd name="connsiteX9" fmla="*/ 52680 w 115881"/>
                  <a:gd name="connsiteY9" fmla="*/ 38446 h 157585"/>
                  <a:gd name="connsiteX10" fmla="*/ 45006 w 115881"/>
                  <a:gd name="connsiteY10" fmla="*/ 45823 h 157585"/>
                  <a:gd name="connsiteX11" fmla="*/ 37818 w 115881"/>
                  <a:gd name="connsiteY11" fmla="*/ 53525 h 157585"/>
                  <a:gd name="connsiteX12" fmla="*/ 31116 w 115881"/>
                  <a:gd name="connsiteY12" fmla="*/ 61552 h 157585"/>
                  <a:gd name="connsiteX13" fmla="*/ 25223 w 115881"/>
                  <a:gd name="connsiteY13" fmla="*/ 69482 h 157585"/>
                  <a:gd name="connsiteX14" fmla="*/ 19654 w 115881"/>
                  <a:gd name="connsiteY14" fmla="*/ 77997 h 157585"/>
                  <a:gd name="connsiteX15" fmla="*/ 14991 w 115881"/>
                  <a:gd name="connsiteY15" fmla="*/ 86186 h 157585"/>
                  <a:gd name="connsiteX16" fmla="*/ 10685 w 115881"/>
                  <a:gd name="connsiteY16" fmla="*/ 95123 h 157585"/>
                  <a:gd name="connsiteX17" fmla="*/ 7447 w 115881"/>
                  <a:gd name="connsiteY17" fmla="*/ 103443 h 157585"/>
                  <a:gd name="connsiteX18" fmla="*/ 4403 w 115881"/>
                  <a:gd name="connsiteY18" fmla="*/ 112802 h 157585"/>
                  <a:gd name="connsiteX19" fmla="*/ 2267 w 115881"/>
                  <a:gd name="connsiteY19" fmla="*/ 121057 h 157585"/>
                  <a:gd name="connsiteX20" fmla="*/ 712 w 115881"/>
                  <a:gd name="connsiteY20" fmla="*/ 130807 h 157585"/>
                  <a:gd name="connsiteX21" fmla="*/ 0 w 115881"/>
                  <a:gd name="connsiteY21" fmla="*/ 138899 h 157585"/>
                  <a:gd name="connsiteX22" fmla="*/ 0 w 115881"/>
                  <a:gd name="connsiteY22" fmla="*/ 149071 h 157585"/>
                  <a:gd name="connsiteX23" fmla="*/ 874 w 115881"/>
                  <a:gd name="connsiteY23" fmla="*/ 156708 h 157585"/>
                  <a:gd name="connsiteX24" fmla="*/ 874 w 115881"/>
                  <a:gd name="connsiteY24" fmla="*/ 157585 h 157585"/>
                  <a:gd name="connsiteX25" fmla="*/ 874 w 115881"/>
                  <a:gd name="connsiteY25" fmla="*/ 156838 h 157585"/>
                  <a:gd name="connsiteX26" fmla="*/ 5569 w 115881"/>
                  <a:gd name="connsiteY26" fmla="*/ 137794 h 15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81" h="157585">
                    <a:moveTo>
                      <a:pt x="5990" y="137794"/>
                    </a:moveTo>
                    <a:cubicBezTo>
                      <a:pt x="16740" y="93661"/>
                      <a:pt x="18974" y="84496"/>
                      <a:pt x="39728" y="58497"/>
                    </a:cubicBezTo>
                    <a:cubicBezTo>
                      <a:pt x="60173" y="33255"/>
                      <a:pt x="86265" y="13212"/>
                      <a:pt x="115882" y="0"/>
                    </a:cubicBezTo>
                    <a:cubicBezTo>
                      <a:pt x="112223" y="1332"/>
                      <a:pt x="107464" y="3250"/>
                      <a:pt x="103837" y="4875"/>
                    </a:cubicBezTo>
                    <a:cubicBezTo>
                      <a:pt x="101117" y="6175"/>
                      <a:pt x="97362" y="7832"/>
                      <a:pt x="94771" y="9197"/>
                    </a:cubicBezTo>
                    <a:lnTo>
                      <a:pt x="85964" y="13909"/>
                    </a:lnTo>
                    <a:cubicBezTo>
                      <a:pt x="83407" y="15534"/>
                      <a:pt x="79845" y="17582"/>
                      <a:pt x="77287" y="19272"/>
                    </a:cubicBezTo>
                    <a:lnTo>
                      <a:pt x="68869" y="25121"/>
                    </a:lnTo>
                    <a:lnTo>
                      <a:pt x="60645" y="31621"/>
                    </a:lnTo>
                    <a:lnTo>
                      <a:pt x="52680" y="38446"/>
                    </a:lnTo>
                    <a:cubicBezTo>
                      <a:pt x="50348" y="40656"/>
                      <a:pt x="47240" y="43548"/>
                      <a:pt x="45006" y="45823"/>
                    </a:cubicBezTo>
                    <a:lnTo>
                      <a:pt x="37818" y="53525"/>
                    </a:lnTo>
                    <a:cubicBezTo>
                      <a:pt x="35810" y="55930"/>
                      <a:pt x="33091" y="59082"/>
                      <a:pt x="31116" y="61552"/>
                    </a:cubicBezTo>
                    <a:lnTo>
                      <a:pt x="25223" y="69482"/>
                    </a:lnTo>
                    <a:cubicBezTo>
                      <a:pt x="23571" y="72017"/>
                      <a:pt x="21240" y="75364"/>
                      <a:pt x="19654" y="77997"/>
                    </a:cubicBezTo>
                    <a:lnTo>
                      <a:pt x="14991" y="86186"/>
                    </a:lnTo>
                    <a:cubicBezTo>
                      <a:pt x="13696" y="88851"/>
                      <a:pt x="11753" y="92426"/>
                      <a:pt x="10685" y="95123"/>
                    </a:cubicBezTo>
                    <a:lnTo>
                      <a:pt x="7447" y="103443"/>
                    </a:lnTo>
                    <a:cubicBezTo>
                      <a:pt x="6540" y="106238"/>
                      <a:pt x="5213" y="109943"/>
                      <a:pt x="4403" y="112802"/>
                    </a:cubicBezTo>
                    <a:lnTo>
                      <a:pt x="2267" y="121057"/>
                    </a:lnTo>
                    <a:cubicBezTo>
                      <a:pt x="1781" y="123982"/>
                      <a:pt x="1036" y="127849"/>
                      <a:pt x="712" y="130807"/>
                    </a:cubicBezTo>
                    <a:lnTo>
                      <a:pt x="0" y="138899"/>
                    </a:lnTo>
                    <a:cubicBezTo>
                      <a:pt x="0" y="141954"/>
                      <a:pt x="0" y="146016"/>
                      <a:pt x="0" y="149071"/>
                    </a:cubicBezTo>
                    <a:lnTo>
                      <a:pt x="874" y="156708"/>
                    </a:lnTo>
                    <a:lnTo>
                      <a:pt x="874" y="157585"/>
                    </a:lnTo>
                    <a:lnTo>
                      <a:pt x="874" y="156838"/>
                    </a:lnTo>
                    <a:cubicBezTo>
                      <a:pt x="874" y="156643"/>
                      <a:pt x="874" y="156643"/>
                      <a:pt x="5569" y="137794"/>
                    </a:cubicBezTo>
                    <a:close/>
                  </a:path>
                </a:pathLst>
              </a:custGeom>
              <a:solidFill>
                <a:srgbClr val="D4383C"/>
              </a:solidFill>
              <a:ln w="3136"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4B5C1EFE-5B86-F147-842A-D1547FF037C6}"/>
                  </a:ext>
                </a:extLst>
              </p:cNvPr>
              <p:cNvSpPr/>
              <p:nvPr/>
            </p:nvSpPr>
            <p:spPr>
              <a:xfrm>
                <a:off x="7985224" y="2636723"/>
                <a:ext cx="112967" cy="157606"/>
              </a:xfrm>
              <a:custGeom>
                <a:avLst/>
                <a:gdLst>
                  <a:gd name="connsiteX0" fmla="*/ 107399 w 112967"/>
                  <a:gd name="connsiteY0" fmla="*/ 65 h 157606"/>
                  <a:gd name="connsiteX1" fmla="*/ 101474 w 112967"/>
                  <a:gd name="connsiteY1" fmla="*/ 12414 h 157606"/>
                  <a:gd name="connsiteX2" fmla="*/ 58184 w 112967"/>
                  <a:gd name="connsiteY2" fmla="*/ 82579 h 157606"/>
                  <a:gd name="connsiteX3" fmla="*/ 4015 w 112967"/>
                  <a:gd name="connsiteY3" fmla="*/ 143546 h 157606"/>
                  <a:gd name="connsiteX4" fmla="*/ 0 w 112967"/>
                  <a:gd name="connsiteY4" fmla="*/ 154986 h 157606"/>
                  <a:gd name="connsiteX5" fmla="*/ 26939 w 112967"/>
                  <a:gd name="connsiteY5" fmla="*/ 148258 h 157606"/>
                  <a:gd name="connsiteX6" fmla="*/ 35584 w 112967"/>
                  <a:gd name="connsiteY6" fmla="*/ 142961 h 157606"/>
                  <a:gd name="connsiteX7" fmla="*/ 36199 w 112967"/>
                  <a:gd name="connsiteY7" fmla="*/ 142571 h 157606"/>
                  <a:gd name="connsiteX8" fmla="*/ 44650 w 112967"/>
                  <a:gd name="connsiteY8" fmla="*/ 136721 h 157606"/>
                  <a:gd name="connsiteX9" fmla="*/ 68448 w 112967"/>
                  <a:gd name="connsiteY9" fmla="*/ 116182 h 157606"/>
                  <a:gd name="connsiteX10" fmla="*/ 75603 w 112967"/>
                  <a:gd name="connsiteY10" fmla="*/ 108480 h 157606"/>
                  <a:gd name="connsiteX11" fmla="*/ 82079 w 112967"/>
                  <a:gd name="connsiteY11" fmla="*/ 100518 h 157606"/>
                  <a:gd name="connsiteX12" fmla="*/ 88134 w 112967"/>
                  <a:gd name="connsiteY12" fmla="*/ 92328 h 157606"/>
                  <a:gd name="connsiteX13" fmla="*/ 93606 w 112967"/>
                  <a:gd name="connsiteY13" fmla="*/ 83944 h 157606"/>
                  <a:gd name="connsiteX14" fmla="*/ 98236 w 112967"/>
                  <a:gd name="connsiteY14" fmla="*/ 75787 h 157606"/>
                  <a:gd name="connsiteX15" fmla="*/ 102477 w 112967"/>
                  <a:gd name="connsiteY15" fmla="*/ 67012 h 157606"/>
                  <a:gd name="connsiteX16" fmla="*/ 105715 w 112967"/>
                  <a:gd name="connsiteY16" fmla="*/ 58790 h 157606"/>
                  <a:gd name="connsiteX17" fmla="*/ 108694 w 112967"/>
                  <a:gd name="connsiteY17" fmla="*/ 49560 h 157606"/>
                  <a:gd name="connsiteX18" fmla="*/ 110701 w 112967"/>
                  <a:gd name="connsiteY18" fmla="*/ 41468 h 157606"/>
                  <a:gd name="connsiteX19" fmla="*/ 112256 w 112967"/>
                  <a:gd name="connsiteY19" fmla="*/ 31719 h 157606"/>
                  <a:gd name="connsiteX20" fmla="*/ 112968 w 112967"/>
                  <a:gd name="connsiteY20" fmla="*/ 24081 h 157606"/>
                  <a:gd name="connsiteX21" fmla="*/ 112968 w 112967"/>
                  <a:gd name="connsiteY21" fmla="*/ 13617 h 157606"/>
                  <a:gd name="connsiteX22" fmla="*/ 112191 w 112967"/>
                  <a:gd name="connsiteY22" fmla="*/ 6532 h 157606"/>
                  <a:gd name="connsiteX23" fmla="*/ 111770 w 112967"/>
                  <a:gd name="connsiteY23" fmla="*/ 4582 h 157606"/>
                  <a:gd name="connsiteX24" fmla="*/ 111155 w 112967"/>
                  <a:gd name="connsiteY24" fmla="*/ 1820 h 157606"/>
                  <a:gd name="connsiteX25" fmla="*/ 110928 w 112967"/>
                  <a:gd name="connsiteY25" fmla="*/ 1007 h 157606"/>
                  <a:gd name="connsiteX26" fmla="*/ 107399 w 112967"/>
                  <a:gd name="connsiteY26" fmla="*/ 0 h 15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2967" h="157606">
                    <a:moveTo>
                      <a:pt x="107399" y="65"/>
                    </a:moveTo>
                    <a:lnTo>
                      <a:pt x="101474" y="12414"/>
                    </a:lnTo>
                    <a:cubicBezTo>
                      <a:pt x="89934" y="37479"/>
                      <a:pt x="75397" y="61040"/>
                      <a:pt x="58184" y="82579"/>
                    </a:cubicBezTo>
                    <a:cubicBezTo>
                      <a:pt x="40991" y="103670"/>
                      <a:pt x="21046" y="122325"/>
                      <a:pt x="4015" y="143546"/>
                    </a:cubicBezTo>
                    <a:lnTo>
                      <a:pt x="0" y="154986"/>
                    </a:lnTo>
                    <a:cubicBezTo>
                      <a:pt x="680" y="156968"/>
                      <a:pt x="2493" y="162200"/>
                      <a:pt x="26939" y="148258"/>
                    </a:cubicBezTo>
                    <a:lnTo>
                      <a:pt x="35584" y="142961"/>
                    </a:lnTo>
                    <a:lnTo>
                      <a:pt x="36199" y="142571"/>
                    </a:lnTo>
                    <a:lnTo>
                      <a:pt x="44650" y="136721"/>
                    </a:lnTo>
                    <a:cubicBezTo>
                      <a:pt x="53041" y="130429"/>
                      <a:pt x="60992" y="123567"/>
                      <a:pt x="68448" y="116182"/>
                    </a:cubicBezTo>
                    <a:lnTo>
                      <a:pt x="75603" y="108480"/>
                    </a:lnTo>
                    <a:cubicBezTo>
                      <a:pt x="77611" y="106108"/>
                      <a:pt x="80298" y="102988"/>
                      <a:pt x="82079" y="100518"/>
                    </a:cubicBezTo>
                    <a:lnTo>
                      <a:pt x="88134" y="92328"/>
                    </a:lnTo>
                    <a:cubicBezTo>
                      <a:pt x="89785" y="89826"/>
                      <a:pt x="92019" y="86544"/>
                      <a:pt x="93606" y="83944"/>
                    </a:cubicBezTo>
                    <a:lnTo>
                      <a:pt x="98236" y="75787"/>
                    </a:lnTo>
                    <a:cubicBezTo>
                      <a:pt x="99499" y="73154"/>
                      <a:pt x="101474" y="69677"/>
                      <a:pt x="102477" y="67012"/>
                    </a:cubicBezTo>
                    <a:lnTo>
                      <a:pt x="105715" y="58790"/>
                    </a:lnTo>
                    <a:cubicBezTo>
                      <a:pt x="106622" y="55995"/>
                      <a:pt x="107917" y="52290"/>
                      <a:pt x="108694" y="49560"/>
                    </a:cubicBezTo>
                    <a:lnTo>
                      <a:pt x="110701" y="41468"/>
                    </a:lnTo>
                    <a:cubicBezTo>
                      <a:pt x="111155" y="38608"/>
                      <a:pt x="111899" y="34676"/>
                      <a:pt x="112256" y="31719"/>
                    </a:cubicBezTo>
                    <a:lnTo>
                      <a:pt x="112968" y="24081"/>
                    </a:lnTo>
                    <a:cubicBezTo>
                      <a:pt x="112968" y="20832"/>
                      <a:pt x="112968" y="16769"/>
                      <a:pt x="112968" y="13617"/>
                    </a:cubicBezTo>
                    <a:lnTo>
                      <a:pt x="112191" y="6532"/>
                    </a:lnTo>
                    <a:lnTo>
                      <a:pt x="111770" y="4582"/>
                    </a:lnTo>
                    <a:lnTo>
                      <a:pt x="111155" y="1820"/>
                    </a:lnTo>
                    <a:cubicBezTo>
                      <a:pt x="111099" y="1544"/>
                      <a:pt x="111023" y="1273"/>
                      <a:pt x="110928" y="1007"/>
                    </a:cubicBezTo>
                    <a:cubicBezTo>
                      <a:pt x="109801" y="516"/>
                      <a:pt x="108615" y="177"/>
                      <a:pt x="107399" y="0"/>
                    </a:cubicBezTo>
                    <a:close/>
                  </a:path>
                </a:pathLst>
              </a:custGeom>
              <a:solidFill>
                <a:srgbClr val="D4383C"/>
              </a:solidFill>
              <a:ln w="3136" cap="flat">
                <a:noFill/>
                <a:prstDash val="solid"/>
                <a:miter/>
              </a:ln>
            </p:spPr>
            <p:txBody>
              <a:bodyPr rtlCol="0" anchor="ctr"/>
              <a:lstStyle/>
              <a:p>
                <a:endParaRPr lang="en-US"/>
              </a:p>
            </p:txBody>
          </p:sp>
        </p:grpSp>
        <p:grpSp>
          <p:nvGrpSpPr>
            <p:cNvPr id="352" name="Graphic 112">
              <a:extLst>
                <a:ext uri="{FF2B5EF4-FFF2-40B4-BE49-F238E27FC236}">
                  <a16:creationId xmlns:a16="http://schemas.microsoft.com/office/drawing/2014/main" id="{C81C3752-A6A4-9D4A-94FF-7EF7B9F9DA8E}"/>
                </a:ext>
              </a:extLst>
            </p:cNvPr>
            <p:cNvGrpSpPr/>
            <p:nvPr/>
          </p:nvGrpSpPr>
          <p:grpSpPr>
            <a:xfrm>
              <a:off x="7834438" y="2563301"/>
              <a:ext cx="263818" cy="244720"/>
              <a:chOff x="7834438" y="2563301"/>
              <a:chExt cx="263818" cy="244720"/>
            </a:xfrm>
          </p:grpSpPr>
          <p:sp>
            <p:nvSpPr>
              <p:cNvPr id="356" name="Freeform 355">
                <a:extLst>
                  <a:ext uri="{FF2B5EF4-FFF2-40B4-BE49-F238E27FC236}">
                    <a16:creationId xmlns:a16="http://schemas.microsoft.com/office/drawing/2014/main" id="{EBC67647-BD9F-1643-A29D-2B7C388372F8}"/>
                  </a:ext>
                </a:extLst>
              </p:cNvPr>
              <p:cNvSpPr/>
              <p:nvPr/>
            </p:nvSpPr>
            <p:spPr>
              <a:xfrm>
                <a:off x="7834512" y="2563301"/>
                <a:ext cx="263708" cy="244720"/>
              </a:xfrm>
              <a:custGeom>
                <a:avLst/>
                <a:gdLst>
                  <a:gd name="connsiteX0" fmla="*/ 222689 w 263708"/>
                  <a:gd name="connsiteY0" fmla="*/ 15639 h 244720"/>
                  <a:gd name="connsiteX1" fmla="*/ 260280 w 263708"/>
                  <a:gd name="connsiteY1" fmla="*/ 68254 h 244720"/>
                  <a:gd name="connsiteX2" fmla="*/ 253805 w 263708"/>
                  <a:gd name="connsiteY2" fmla="*/ 139426 h 244720"/>
                  <a:gd name="connsiteX3" fmla="*/ 124291 w 263708"/>
                  <a:gd name="connsiteY3" fmla="*/ 241959 h 244720"/>
                  <a:gd name="connsiteX4" fmla="*/ 42018 w 263708"/>
                  <a:gd name="connsiteY4" fmla="*/ 228862 h 244720"/>
                  <a:gd name="connsiteX5" fmla="*/ 83786 w 263708"/>
                  <a:gd name="connsiteY5" fmla="*/ 213230 h 244720"/>
                  <a:gd name="connsiteX6" fmla="*/ 203586 w 263708"/>
                  <a:gd name="connsiteY6" fmla="*/ 182227 h 244720"/>
                  <a:gd name="connsiteX7" fmla="*/ 215404 w 263708"/>
                  <a:gd name="connsiteY7" fmla="*/ 79661 h 244720"/>
                  <a:gd name="connsiteX8" fmla="*/ 95604 w 263708"/>
                  <a:gd name="connsiteY8" fmla="*/ 110600 h 244720"/>
                  <a:gd name="connsiteX9" fmla="*/ 83786 w 263708"/>
                  <a:gd name="connsiteY9" fmla="*/ 213230 h 244720"/>
                  <a:gd name="connsiteX10" fmla="*/ 42018 w 263708"/>
                  <a:gd name="connsiteY10" fmla="*/ 228862 h 244720"/>
                  <a:gd name="connsiteX11" fmla="*/ 10158 w 263708"/>
                  <a:gd name="connsiteY11" fmla="*/ 105920 h 244720"/>
                  <a:gd name="connsiteX12" fmla="*/ 140383 w 263708"/>
                  <a:gd name="connsiteY12" fmla="*/ 2737 h 244720"/>
                  <a:gd name="connsiteX13" fmla="*/ 222689 w 263708"/>
                  <a:gd name="connsiteY13" fmla="*/ 15737 h 24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708" h="244720">
                    <a:moveTo>
                      <a:pt x="222689" y="15639"/>
                    </a:moveTo>
                    <a:cubicBezTo>
                      <a:pt x="240883" y="28309"/>
                      <a:pt x="254161" y="46894"/>
                      <a:pt x="260280" y="68254"/>
                    </a:cubicBezTo>
                    <a:cubicBezTo>
                      <a:pt x="262709" y="78004"/>
                      <a:pt x="269152" y="103743"/>
                      <a:pt x="253805" y="139426"/>
                    </a:cubicBezTo>
                    <a:cubicBezTo>
                      <a:pt x="232176" y="189051"/>
                      <a:pt x="178914" y="231235"/>
                      <a:pt x="124291" y="241959"/>
                    </a:cubicBezTo>
                    <a:cubicBezTo>
                      <a:pt x="77893" y="251156"/>
                      <a:pt x="51732" y="234939"/>
                      <a:pt x="42018" y="228862"/>
                    </a:cubicBezTo>
                    <a:cubicBezTo>
                      <a:pt x="51926" y="235362"/>
                      <a:pt x="64392" y="232892"/>
                      <a:pt x="83786" y="213230"/>
                    </a:cubicBezTo>
                    <a:cubicBezTo>
                      <a:pt x="113574" y="232989"/>
                      <a:pt x="167257" y="219113"/>
                      <a:pt x="203586" y="182227"/>
                    </a:cubicBezTo>
                    <a:cubicBezTo>
                      <a:pt x="239914" y="145341"/>
                      <a:pt x="245224" y="99420"/>
                      <a:pt x="215404" y="79661"/>
                    </a:cubicBezTo>
                    <a:cubicBezTo>
                      <a:pt x="185584" y="59902"/>
                      <a:pt x="131933" y="73747"/>
                      <a:pt x="95604" y="110600"/>
                    </a:cubicBezTo>
                    <a:cubicBezTo>
                      <a:pt x="59276" y="147453"/>
                      <a:pt x="53933" y="193471"/>
                      <a:pt x="83786" y="213230"/>
                    </a:cubicBezTo>
                    <a:cubicBezTo>
                      <a:pt x="64359" y="232729"/>
                      <a:pt x="51926" y="235394"/>
                      <a:pt x="42018" y="228862"/>
                    </a:cubicBezTo>
                    <a:cubicBezTo>
                      <a:pt x="-16684" y="186777"/>
                      <a:pt x="153" y="128864"/>
                      <a:pt x="10158" y="105920"/>
                    </a:cubicBezTo>
                    <a:cubicBezTo>
                      <a:pt x="31884" y="55970"/>
                      <a:pt x="85405" y="13527"/>
                      <a:pt x="140383" y="2737"/>
                    </a:cubicBezTo>
                    <a:cubicBezTo>
                      <a:pt x="183123" y="-5680"/>
                      <a:pt x="210321" y="7222"/>
                      <a:pt x="222689" y="15737"/>
                    </a:cubicBezTo>
                    <a:close/>
                  </a:path>
                </a:pathLst>
              </a:custGeom>
              <a:solidFill>
                <a:schemeClr val="accent3"/>
              </a:solidFill>
              <a:ln w="3136"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47447848-BC1A-AC41-8893-CF11A21215E5}"/>
                  </a:ext>
                </a:extLst>
              </p:cNvPr>
              <p:cNvSpPr/>
              <p:nvPr/>
            </p:nvSpPr>
            <p:spPr>
              <a:xfrm>
                <a:off x="7986098" y="2640817"/>
                <a:ext cx="112158" cy="156740"/>
              </a:xfrm>
              <a:custGeom>
                <a:avLst/>
                <a:gdLst>
                  <a:gd name="connsiteX0" fmla="*/ 110766 w 112158"/>
                  <a:gd name="connsiteY0" fmla="*/ 0 h 156740"/>
                  <a:gd name="connsiteX1" fmla="*/ 111932 w 112158"/>
                  <a:gd name="connsiteY1" fmla="*/ 9555 h 156740"/>
                  <a:gd name="connsiteX2" fmla="*/ 112158 w 112158"/>
                  <a:gd name="connsiteY2" fmla="*/ 17192 h 156740"/>
                  <a:gd name="connsiteX3" fmla="*/ 111478 w 112158"/>
                  <a:gd name="connsiteY3" fmla="*/ 27754 h 156740"/>
                  <a:gd name="connsiteX4" fmla="*/ 110248 w 112158"/>
                  <a:gd name="connsiteY4" fmla="*/ 35781 h 156740"/>
                  <a:gd name="connsiteX5" fmla="*/ 107917 w 112158"/>
                  <a:gd name="connsiteY5" fmla="*/ 45530 h 156740"/>
                  <a:gd name="connsiteX6" fmla="*/ 105294 w 112158"/>
                  <a:gd name="connsiteY6" fmla="*/ 53785 h 156740"/>
                  <a:gd name="connsiteX7" fmla="*/ 101603 w 112158"/>
                  <a:gd name="connsiteY7" fmla="*/ 62982 h 156740"/>
                  <a:gd name="connsiteX8" fmla="*/ 97653 w 112158"/>
                  <a:gd name="connsiteY8" fmla="*/ 71204 h 156740"/>
                  <a:gd name="connsiteX9" fmla="*/ 92764 w 112158"/>
                  <a:gd name="connsiteY9" fmla="*/ 79914 h 156740"/>
                  <a:gd name="connsiteX10" fmla="*/ 87486 w 112158"/>
                  <a:gd name="connsiteY10" fmla="*/ 88039 h 156740"/>
                  <a:gd name="connsiteX11" fmla="*/ 81399 w 112158"/>
                  <a:gd name="connsiteY11" fmla="*/ 96293 h 156740"/>
                  <a:gd name="connsiteX12" fmla="*/ 74923 w 112158"/>
                  <a:gd name="connsiteY12" fmla="*/ 104190 h 156740"/>
                  <a:gd name="connsiteX13" fmla="*/ 67703 w 112158"/>
                  <a:gd name="connsiteY13" fmla="*/ 111957 h 156740"/>
                  <a:gd name="connsiteX14" fmla="*/ 60062 w 112158"/>
                  <a:gd name="connsiteY14" fmla="*/ 119302 h 156740"/>
                  <a:gd name="connsiteX15" fmla="*/ 52064 w 112158"/>
                  <a:gd name="connsiteY15" fmla="*/ 126159 h 156740"/>
                  <a:gd name="connsiteX16" fmla="*/ 43905 w 112158"/>
                  <a:gd name="connsiteY16" fmla="*/ 132659 h 156740"/>
                  <a:gd name="connsiteX17" fmla="*/ 18002 w 112158"/>
                  <a:gd name="connsiteY17" fmla="*/ 148681 h 156740"/>
                  <a:gd name="connsiteX18" fmla="*/ 9098 w 112158"/>
                  <a:gd name="connsiteY18" fmla="*/ 152938 h 156740"/>
                  <a:gd name="connsiteX19" fmla="*/ 0 w 112158"/>
                  <a:gd name="connsiteY19" fmla="*/ 156740 h 156740"/>
                  <a:gd name="connsiteX20" fmla="*/ 3238 w 112158"/>
                  <a:gd name="connsiteY20" fmla="*/ 155343 h 156740"/>
                  <a:gd name="connsiteX21" fmla="*/ 80298 w 112158"/>
                  <a:gd name="connsiteY21" fmla="*/ 91451 h 156740"/>
                  <a:gd name="connsiteX22" fmla="*/ 107366 w 112158"/>
                  <a:gd name="connsiteY22" fmla="*/ 20832 h 156740"/>
                  <a:gd name="connsiteX23" fmla="*/ 109795 w 112158"/>
                  <a:gd name="connsiteY23" fmla="*/ 845 h 156740"/>
                  <a:gd name="connsiteX24" fmla="*/ 110669 w 112158"/>
                  <a:gd name="connsiteY24" fmla="*/ 163 h 156740"/>
                  <a:gd name="connsiteX25" fmla="*/ 110669 w 112158"/>
                  <a:gd name="connsiteY25" fmla="*/ 163 h 1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158" h="156740">
                    <a:moveTo>
                      <a:pt x="110766" y="0"/>
                    </a:moveTo>
                    <a:cubicBezTo>
                      <a:pt x="111155" y="2860"/>
                      <a:pt x="111705" y="6695"/>
                      <a:pt x="111932" y="9555"/>
                    </a:cubicBezTo>
                    <a:lnTo>
                      <a:pt x="112158" y="17192"/>
                    </a:lnTo>
                    <a:cubicBezTo>
                      <a:pt x="111964" y="20442"/>
                      <a:pt x="111770" y="24569"/>
                      <a:pt x="111478" y="27754"/>
                    </a:cubicBezTo>
                    <a:lnTo>
                      <a:pt x="110248" y="35781"/>
                    </a:lnTo>
                    <a:cubicBezTo>
                      <a:pt x="109568" y="38706"/>
                      <a:pt x="108726" y="42606"/>
                      <a:pt x="107917" y="45530"/>
                    </a:cubicBezTo>
                    <a:lnTo>
                      <a:pt x="105294" y="53785"/>
                    </a:lnTo>
                    <a:cubicBezTo>
                      <a:pt x="104226" y="56547"/>
                      <a:pt x="102801" y="60285"/>
                      <a:pt x="101603" y="62982"/>
                    </a:cubicBezTo>
                    <a:lnTo>
                      <a:pt x="97653" y="71204"/>
                    </a:lnTo>
                    <a:cubicBezTo>
                      <a:pt x="96196" y="73837"/>
                      <a:pt x="94415" y="77379"/>
                      <a:pt x="92764" y="79914"/>
                    </a:cubicBezTo>
                    <a:lnTo>
                      <a:pt x="87486" y="88039"/>
                    </a:lnTo>
                    <a:cubicBezTo>
                      <a:pt x="85673" y="90508"/>
                      <a:pt x="83277" y="93888"/>
                      <a:pt x="81399" y="96293"/>
                    </a:cubicBezTo>
                    <a:lnTo>
                      <a:pt x="74923" y="104190"/>
                    </a:lnTo>
                    <a:cubicBezTo>
                      <a:pt x="72786" y="106498"/>
                      <a:pt x="69937" y="109683"/>
                      <a:pt x="67703" y="111957"/>
                    </a:cubicBezTo>
                    <a:lnTo>
                      <a:pt x="60062" y="119302"/>
                    </a:lnTo>
                    <a:cubicBezTo>
                      <a:pt x="57666" y="121350"/>
                      <a:pt x="54557" y="124144"/>
                      <a:pt x="52064" y="126159"/>
                    </a:cubicBezTo>
                    <a:lnTo>
                      <a:pt x="43905" y="132659"/>
                    </a:lnTo>
                    <a:cubicBezTo>
                      <a:pt x="35638" y="138576"/>
                      <a:pt x="26984" y="143929"/>
                      <a:pt x="18002" y="148681"/>
                    </a:cubicBezTo>
                    <a:lnTo>
                      <a:pt x="9098" y="152938"/>
                    </a:lnTo>
                    <a:cubicBezTo>
                      <a:pt x="6346" y="154108"/>
                      <a:pt x="2785" y="155701"/>
                      <a:pt x="0" y="156740"/>
                    </a:cubicBezTo>
                    <a:lnTo>
                      <a:pt x="3238" y="155343"/>
                    </a:lnTo>
                    <a:cubicBezTo>
                      <a:pt x="24219" y="143936"/>
                      <a:pt x="55950" y="126614"/>
                      <a:pt x="80298" y="91451"/>
                    </a:cubicBezTo>
                    <a:cubicBezTo>
                      <a:pt x="100891" y="61227"/>
                      <a:pt x="106460" y="36398"/>
                      <a:pt x="107366" y="20832"/>
                    </a:cubicBezTo>
                    <a:lnTo>
                      <a:pt x="109795" y="845"/>
                    </a:lnTo>
                    <a:cubicBezTo>
                      <a:pt x="109795" y="585"/>
                      <a:pt x="110475" y="488"/>
                      <a:pt x="110669" y="163"/>
                    </a:cubicBezTo>
                    <a:lnTo>
                      <a:pt x="110669" y="163"/>
                    </a:lnTo>
                    <a:close/>
                  </a:path>
                </a:pathLst>
              </a:custGeom>
              <a:solidFill>
                <a:schemeClr val="accent3">
                  <a:lumMod val="40000"/>
                  <a:lumOff val="60000"/>
                </a:schemeClr>
              </a:solidFill>
              <a:ln w="3136"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25852A00-8687-4542-BFD7-69BFACD7D500}"/>
                  </a:ext>
                </a:extLst>
              </p:cNvPr>
              <p:cNvSpPr/>
              <p:nvPr/>
            </p:nvSpPr>
            <p:spPr>
              <a:xfrm>
                <a:off x="7834438" y="2577574"/>
                <a:ext cx="112028" cy="155565"/>
              </a:xfrm>
              <a:custGeom>
                <a:avLst/>
                <a:gdLst>
                  <a:gd name="connsiteX0" fmla="*/ 1198 w 112028"/>
                  <a:gd name="connsiteY0" fmla="*/ 153004 h 155565"/>
                  <a:gd name="connsiteX1" fmla="*/ 227 w 112028"/>
                  <a:gd name="connsiteY1" fmla="*/ 144554 h 155565"/>
                  <a:gd name="connsiteX2" fmla="*/ 0 w 112028"/>
                  <a:gd name="connsiteY2" fmla="*/ 136592 h 155565"/>
                  <a:gd name="connsiteX3" fmla="*/ 712 w 112028"/>
                  <a:gd name="connsiteY3" fmla="*/ 126323 h 155565"/>
                  <a:gd name="connsiteX4" fmla="*/ 1943 w 112028"/>
                  <a:gd name="connsiteY4" fmla="*/ 118133 h 155565"/>
                  <a:gd name="connsiteX5" fmla="*/ 4274 w 112028"/>
                  <a:gd name="connsiteY5" fmla="*/ 108384 h 155565"/>
                  <a:gd name="connsiteX6" fmla="*/ 6929 w 112028"/>
                  <a:gd name="connsiteY6" fmla="*/ 100064 h 155565"/>
                  <a:gd name="connsiteX7" fmla="*/ 10685 w 112028"/>
                  <a:gd name="connsiteY7" fmla="*/ 90704 h 155565"/>
                  <a:gd name="connsiteX8" fmla="*/ 14667 w 112028"/>
                  <a:gd name="connsiteY8" fmla="*/ 82385 h 155565"/>
                  <a:gd name="connsiteX9" fmla="*/ 19654 w 112028"/>
                  <a:gd name="connsiteY9" fmla="*/ 73480 h 155565"/>
                  <a:gd name="connsiteX10" fmla="*/ 24964 w 112028"/>
                  <a:gd name="connsiteY10" fmla="*/ 65291 h 155565"/>
                  <a:gd name="connsiteX11" fmla="*/ 31116 w 112028"/>
                  <a:gd name="connsiteY11" fmla="*/ 56938 h 155565"/>
                  <a:gd name="connsiteX12" fmla="*/ 37591 w 112028"/>
                  <a:gd name="connsiteY12" fmla="*/ 49041 h 155565"/>
                  <a:gd name="connsiteX13" fmla="*/ 44876 w 112028"/>
                  <a:gd name="connsiteY13" fmla="*/ 41209 h 155565"/>
                  <a:gd name="connsiteX14" fmla="*/ 52485 w 112028"/>
                  <a:gd name="connsiteY14" fmla="*/ 33832 h 155565"/>
                  <a:gd name="connsiteX15" fmla="*/ 60515 w 112028"/>
                  <a:gd name="connsiteY15" fmla="*/ 27007 h 155565"/>
                  <a:gd name="connsiteX16" fmla="*/ 68739 w 112028"/>
                  <a:gd name="connsiteY16" fmla="*/ 20508 h 155565"/>
                  <a:gd name="connsiteX17" fmla="*/ 77158 w 112028"/>
                  <a:gd name="connsiteY17" fmla="*/ 14658 h 155565"/>
                  <a:gd name="connsiteX18" fmla="*/ 85803 w 112028"/>
                  <a:gd name="connsiteY18" fmla="*/ 9328 h 155565"/>
                  <a:gd name="connsiteX19" fmla="*/ 86936 w 112028"/>
                  <a:gd name="connsiteY19" fmla="*/ 8678 h 155565"/>
                  <a:gd name="connsiteX20" fmla="*/ 94059 w 112028"/>
                  <a:gd name="connsiteY20" fmla="*/ 4843 h 155565"/>
                  <a:gd name="connsiteX21" fmla="*/ 112029 w 112028"/>
                  <a:gd name="connsiteY21" fmla="*/ 1171 h 155565"/>
                  <a:gd name="connsiteX22" fmla="*/ 103611 w 112028"/>
                  <a:gd name="connsiteY22" fmla="*/ 18915 h 155565"/>
                  <a:gd name="connsiteX23" fmla="*/ 90659 w 112028"/>
                  <a:gd name="connsiteY23" fmla="*/ 37049 h 155565"/>
                  <a:gd name="connsiteX24" fmla="*/ 56112 w 112028"/>
                  <a:gd name="connsiteY24" fmla="*/ 75398 h 155565"/>
                  <a:gd name="connsiteX25" fmla="*/ 6476 w 112028"/>
                  <a:gd name="connsiteY25" fmla="*/ 154077 h 155565"/>
                  <a:gd name="connsiteX26" fmla="*/ 5731 w 112028"/>
                  <a:gd name="connsiteY26" fmla="*/ 155441 h 155565"/>
                  <a:gd name="connsiteX27" fmla="*/ 2105 w 112028"/>
                  <a:gd name="connsiteY27" fmla="*/ 155116 h 155565"/>
                  <a:gd name="connsiteX28" fmla="*/ 1166 w 112028"/>
                  <a:gd name="connsiteY28" fmla="*/ 153004 h 15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028" h="155565">
                    <a:moveTo>
                      <a:pt x="1198" y="153004"/>
                    </a:moveTo>
                    <a:cubicBezTo>
                      <a:pt x="907" y="150437"/>
                      <a:pt x="421" y="147057"/>
                      <a:pt x="227" y="144554"/>
                    </a:cubicBezTo>
                    <a:lnTo>
                      <a:pt x="0" y="136592"/>
                    </a:lnTo>
                    <a:cubicBezTo>
                      <a:pt x="194" y="133342"/>
                      <a:pt x="356" y="129378"/>
                      <a:pt x="712" y="126323"/>
                    </a:cubicBezTo>
                    <a:lnTo>
                      <a:pt x="1943" y="118133"/>
                    </a:lnTo>
                    <a:cubicBezTo>
                      <a:pt x="2623" y="115143"/>
                      <a:pt x="3465" y="111211"/>
                      <a:pt x="4274" y="108384"/>
                    </a:cubicBezTo>
                    <a:lnTo>
                      <a:pt x="6929" y="100064"/>
                    </a:lnTo>
                    <a:cubicBezTo>
                      <a:pt x="8062" y="97237"/>
                      <a:pt x="9455" y="93564"/>
                      <a:pt x="10685" y="90704"/>
                    </a:cubicBezTo>
                    <a:lnTo>
                      <a:pt x="14667" y="82385"/>
                    </a:lnTo>
                    <a:cubicBezTo>
                      <a:pt x="16189" y="79655"/>
                      <a:pt x="18100" y="76048"/>
                      <a:pt x="19654" y="73480"/>
                    </a:cubicBezTo>
                    <a:lnTo>
                      <a:pt x="24964" y="65291"/>
                    </a:lnTo>
                    <a:cubicBezTo>
                      <a:pt x="26842" y="62788"/>
                      <a:pt x="29238" y="59376"/>
                      <a:pt x="31116" y="56938"/>
                    </a:cubicBezTo>
                    <a:lnTo>
                      <a:pt x="37591" y="49041"/>
                    </a:lnTo>
                    <a:cubicBezTo>
                      <a:pt x="39728" y="46701"/>
                      <a:pt x="42642" y="43516"/>
                      <a:pt x="44876" y="41209"/>
                    </a:cubicBezTo>
                    <a:lnTo>
                      <a:pt x="52485" y="33832"/>
                    </a:lnTo>
                    <a:cubicBezTo>
                      <a:pt x="54946" y="31785"/>
                      <a:pt x="58054" y="28957"/>
                      <a:pt x="60515" y="27007"/>
                    </a:cubicBezTo>
                    <a:lnTo>
                      <a:pt x="68739" y="20508"/>
                    </a:lnTo>
                    <a:lnTo>
                      <a:pt x="77158" y="14658"/>
                    </a:lnTo>
                    <a:lnTo>
                      <a:pt x="85803" y="9328"/>
                    </a:lnTo>
                    <a:lnTo>
                      <a:pt x="86936" y="8678"/>
                    </a:lnTo>
                    <a:lnTo>
                      <a:pt x="94059" y="4843"/>
                    </a:lnTo>
                    <a:cubicBezTo>
                      <a:pt x="97815" y="3088"/>
                      <a:pt x="110248" y="-2371"/>
                      <a:pt x="112029" y="1171"/>
                    </a:cubicBezTo>
                    <a:cubicBezTo>
                      <a:pt x="112029" y="1171"/>
                      <a:pt x="112029" y="8451"/>
                      <a:pt x="103611" y="18915"/>
                    </a:cubicBezTo>
                    <a:cubicBezTo>
                      <a:pt x="99078" y="24732"/>
                      <a:pt x="95516" y="31232"/>
                      <a:pt x="90659" y="37049"/>
                    </a:cubicBezTo>
                    <a:cubicBezTo>
                      <a:pt x="79554" y="50211"/>
                      <a:pt x="66408" y="61553"/>
                      <a:pt x="56112" y="75398"/>
                    </a:cubicBezTo>
                    <a:cubicBezTo>
                      <a:pt x="36199" y="102176"/>
                      <a:pt x="31504" y="108579"/>
                      <a:pt x="6476" y="154077"/>
                    </a:cubicBezTo>
                    <a:cubicBezTo>
                      <a:pt x="6249" y="154466"/>
                      <a:pt x="6152" y="155149"/>
                      <a:pt x="5731" y="155441"/>
                    </a:cubicBezTo>
                    <a:cubicBezTo>
                      <a:pt x="4516" y="155684"/>
                      <a:pt x="3258" y="155571"/>
                      <a:pt x="2105" y="155116"/>
                    </a:cubicBezTo>
                    <a:cubicBezTo>
                      <a:pt x="1581" y="154527"/>
                      <a:pt x="1252" y="153789"/>
                      <a:pt x="1166" y="153004"/>
                    </a:cubicBezTo>
                    <a:close/>
                  </a:path>
                </a:pathLst>
              </a:custGeom>
              <a:solidFill>
                <a:schemeClr val="accent3">
                  <a:lumMod val="40000"/>
                  <a:lumOff val="60000"/>
                </a:schemeClr>
              </a:solidFill>
              <a:ln w="3136" cap="flat">
                <a:noFill/>
                <a:prstDash val="solid"/>
                <a:miter/>
              </a:ln>
            </p:spPr>
            <p:txBody>
              <a:bodyPr rtlCol="0" anchor="ctr"/>
              <a:lstStyle/>
              <a:p>
                <a:endParaRPr lang="en-US"/>
              </a:p>
            </p:txBody>
          </p:sp>
        </p:grpSp>
        <p:grpSp>
          <p:nvGrpSpPr>
            <p:cNvPr id="353" name="Graphic 112">
              <a:extLst>
                <a:ext uri="{FF2B5EF4-FFF2-40B4-BE49-F238E27FC236}">
                  <a16:creationId xmlns:a16="http://schemas.microsoft.com/office/drawing/2014/main" id="{B4B53B36-466D-F543-A2C0-8221B9F2067A}"/>
                </a:ext>
              </a:extLst>
            </p:cNvPr>
            <p:cNvGrpSpPr/>
            <p:nvPr/>
          </p:nvGrpSpPr>
          <p:grpSpPr>
            <a:xfrm>
              <a:off x="7898949" y="2633814"/>
              <a:ext cx="170255" cy="151608"/>
              <a:chOff x="7898949" y="2633814"/>
              <a:chExt cx="170255" cy="151608"/>
            </a:xfrm>
          </p:grpSpPr>
          <p:sp>
            <p:nvSpPr>
              <p:cNvPr id="354" name="Freeform 353">
                <a:extLst>
                  <a:ext uri="{FF2B5EF4-FFF2-40B4-BE49-F238E27FC236}">
                    <a16:creationId xmlns:a16="http://schemas.microsoft.com/office/drawing/2014/main" id="{78CBC9D0-C0B2-C047-B706-C4D745F029AD}"/>
                  </a:ext>
                </a:extLst>
              </p:cNvPr>
              <p:cNvSpPr/>
              <p:nvPr/>
            </p:nvSpPr>
            <p:spPr>
              <a:xfrm>
                <a:off x="7898949" y="2633814"/>
                <a:ext cx="170255" cy="151608"/>
              </a:xfrm>
              <a:custGeom>
                <a:avLst/>
                <a:gdLst>
                  <a:gd name="connsiteX0" fmla="*/ 19348 w 170255"/>
                  <a:gd name="connsiteY0" fmla="*/ 142717 h 151608"/>
                  <a:gd name="connsiteX1" fmla="*/ 75622 w 170255"/>
                  <a:gd name="connsiteY1" fmla="*/ 62901 h 151608"/>
                  <a:gd name="connsiteX2" fmla="*/ 19348 w 170255"/>
                  <a:gd name="connsiteY2" fmla="*/ 142717 h 151608"/>
                  <a:gd name="connsiteX3" fmla="*/ 31134 w 170255"/>
                  <a:gd name="connsiteY3" fmla="*/ 39989 h 151608"/>
                  <a:gd name="connsiteX4" fmla="*/ 150934 w 170255"/>
                  <a:gd name="connsiteY4" fmla="*/ 9050 h 151608"/>
                  <a:gd name="connsiteX5" fmla="*/ 139116 w 170255"/>
                  <a:gd name="connsiteY5" fmla="*/ 111616 h 151608"/>
                  <a:gd name="connsiteX6" fmla="*/ 19316 w 170255"/>
                  <a:gd name="connsiteY6" fmla="*/ 142619 h 15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255" h="151608">
                    <a:moveTo>
                      <a:pt x="19348" y="142717"/>
                    </a:moveTo>
                    <a:cubicBezTo>
                      <a:pt x="39455" y="122243"/>
                      <a:pt x="41754" y="97219"/>
                      <a:pt x="75622" y="62901"/>
                    </a:cubicBezTo>
                    <a:cubicBezTo>
                      <a:pt x="41754" y="97284"/>
                      <a:pt x="39455" y="122243"/>
                      <a:pt x="19348" y="142717"/>
                    </a:cubicBezTo>
                    <a:cubicBezTo>
                      <a:pt x="-10504" y="122958"/>
                      <a:pt x="-5227" y="77005"/>
                      <a:pt x="31134" y="39989"/>
                    </a:cubicBezTo>
                    <a:cubicBezTo>
                      <a:pt x="67495" y="2973"/>
                      <a:pt x="121113" y="-10741"/>
                      <a:pt x="150934" y="9050"/>
                    </a:cubicBezTo>
                    <a:cubicBezTo>
                      <a:pt x="180754" y="28842"/>
                      <a:pt x="175477" y="74763"/>
                      <a:pt x="139116" y="111616"/>
                    </a:cubicBezTo>
                    <a:cubicBezTo>
                      <a:pt x="102755" y="148469"/>
                      <a:pt x="49136" y="162379"/>
                      <a:pt x="19316" y="142619"/>
                    </a:cubicBezTo>
                    <a:close/>
                  </a:path>
                </a:pathLst>
              </a:custGeom>
              <a:solidFill>
                <a:schemeClr val="accent3">
                  <a:lumMod val="75000"/>
                </a:schemeClr>
              </a:solidFill>
              <a:ln w="3136"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3D92E080-2B7F-5840-BF6D-12B95687855B}"/>
                  </a:ext>
                </a:extLst>
              </p:cNvPr>
              <p:cNvSpPr/>
              <p:nvPr/>
            </p:nvSpPr>
            <p:spPr>
              <a:xfrm>
                <a:off x="7923886" y="2670358"/>
                <a:ext cx="34799" cy="43287"/>
              </a:xfrm>
              <a:custGeom>
                <a:avLst/>
                <a:gdLst>
                  <a:gd name="connsiteX0" fmla="*/ 78 w 34799"/>
                  <a:gd name="connsiteY0" fmla="*/ 39194 h 43287"/>
                  <a:gd name="connsiteX1" fmla="*/ 11863 w 34799"/>
                  <a:gd name="connsiteY1" fmla="*/ 15600 h 43287"/>
                  <a:gd name="connsiteX2" fmla="*/ 34010 w 34799"/>
                  <a:gd name="connsiteY2" fmla="*/ 0 h 43287"/>
                  <a:gd name="connsiteX3" fmla="*/ 34722 w 34799"/>
                  <a:gd name="connsiteY3" fmla="*/ 3250 h 43287"/>
                  <a:gd name="connsiteX4" fmla="*/ 24718 w 34799"/>
                  <a:gd name="connsiteY4" fmla="*/ 17582 h 43287"/>
                  <a:gd name="connsiteX5" fmla="*/ 11766 w 34799"/>
                  <a:gd name="connsiteY5" fmla="*/ 34546 h 43287"/>
                  <a:gd name="connsiteX6" fmla="*/ 2053 w 34799"/>
                  <a:gd name="connsiteY6" fmla="*/ 43256 h 43287"/>
                  <a:gd name="connsiteX7" fmla="*/ 304 w 34799"/>
                  <a:gd name="connsiteY7" fmla="*/ 39356 h 4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99" h="43287">
                    <a:moveTo>
                      <a:pt x="78" y="39194"/>
                    </a:moveTo>
                    <a:cubicBezTo>
                      <a:pt x="-1056" y="30809"/>
                      <a:pt x="10568" y="17095"/>
                      <a:pt x="11863" y="15600"/>
                    </a:cubicBezTo>
                    <a:cubicBezTo>
                      <a:pt x="23649" y="2015"/>
                      <a:pt x="33978" y="-32"/>
                      <a:pt x="34010" y="0"/>
                    </a:cubicBezTo>
                    <a:cubicBezTo>
                      <a:pt x="34852" y="455"/>
                      <a:pt x="34884" y="2145"/>
                      <a:pt x="34722" y="3250"/>
                    </a:cubicBezTo>
                    <a:cubicBezTo>
                      <a:pt x="34561" y="4355"/>
                      <a:pt x="24815" y="17452"/>
                      <a:pt x="24718" y="17582"/>
                    </a:cubicBezTo>
                    <a:lnTo>
                      <a:pt x="11766" y="34546"/>
                    </a:lnTo>
                    <a:cubicBezTo>
                      <a:pt x="9888" y="36886"/>
                      <a:pt x="4125" y="43808"/>
                      <a:pt x="2053" y="43256"/>
                    </a:cubicBezTo>
                    <a:cubicBezTo>
                      <a:pt x="790" y="42963"/>
                      <a:pt x="466" y="40624"/>
                      <a:pt x="304" y="39356"/>
                    </a:cubicBezTo>
                    <a:close/>
                  </a:path>
                </a:pathLst>
              </a:custGeom>
              <a:solidFill>
                <a:schemeClr val="accent3">
                  <a:lumMod val="40000"/>
                  <a:lumOff val="60000"/>
                </a:schemeClr>
              </a:solidFill>
              <a:ln w="3136" cap="flat">
                <a:noFill/>
                <a:prstDash val="solid"/>
                <a:miter/>
              </a:ln>
            </p:spPr>
            <p:txBody>
              <a:bodyPr rtlCol="0" anchor="ctr"/>
              <a:lstStyle/>
              <a:p>
                <a:endParaRPr lang="en-US"/>
              </a:p>
            </p:txBody>
          </p:sp>
        </p:grpSp>
      </p:grpSp>
      <p:grpSp>
        <p:nvGrpSpPr>
          <p:cNvPr id="459" name="Group 458">
            <a:extLst>
              <a:ext uri="{FF2B5EF4-FFF2-40B4-BE49-F238E27FC236}">
                <a16:creationId xmlns:a16="http://schemas.microsoft.com/office/drawing/2014/main" id="{F9078E67-6D2F-7943-9122-59F56FFEF56D}"/>
              </a:ext>
            </a:extLst>
          </p:cNvPr>
          <p:cNvGrpSpPr/>
          <p:nvPr/>
        </p:nvGrpSpPr>
        <p:grpSpPr>
          <a:xfrm>
            <a:off x="5182203" y="2801160"/>
            <a:ext cx="2750992" cy="4014630"/>
            <a:chOff x="4510360" y="2003727"/>
            <a:chExt cx="3667989" cy="4014630"/>
          </a:xfrm>
        </p:grpSpPr>
        <p:cxnSp>
          <p:nvCxnSpPr>
            <p:cNvPr id="371" name="Straight Connector 370">
              <a:extLst>
                <a:ext uri="{FF2B5EF4-FFF2-40B4-BE49-F238E27FC236}">
                  <a16:creationId xmlns:a16="http://schemas.microsoft.com/office/drawing/2014/main" id="{765ACB73-6023-9044-AD73-EDE7ED8C3450}"/>
                </a:ext>
              </a:extLst>
            </p:cNvPr>
            <p:cNvCxnSpPr>
              <a:cxnSpLocks/>
              <a:endCxn id="373" idx="0"/>
            </p:cNvCxnSpPr>
            <p:nvPr/>
          </p:nvCxnSpPr>
          <p:spPr>
            <a:xfrm flipH="1">
              <a:off x="6337247" y="2003727"/>
              <a:ext cx="22772" cy="3210832"/>
            </a:xfrm>
            <a:prstGeom prst="line">
              <a:avLst/>
            </a:prstGeom>
            <a:ln w="28575">
              <a:gradFill>
                <a:gsLst>
                  <a:gs pos="0">
                    <a:schemeClr val="tx2">
                      <a:alpha val="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sp>
          <p:nvSpPr>
            <p:cNvPr id="372" name="TextBox 371">
              <a:extLst>
                <a:ext uri="{FF2B5EF4-FFF2-40B4-BE49-F238E27FC236}">
                  <a16:creationId xmlns:a16="http://schemas.microsoft.com/office/drawing/2014/main" id="{A300113E-78CA-C04B-9E97-1DCAD6AEE338}"/>
                </a:ext>
              </a:extLst>
            </p:cNvPr>
            <p:cNvSpPr txBox="1"/>
            <p:nvPr/>
          </p:nvSpPr>
          <p:spPr>
            <a:xfrm>
              <a:off x="4510360" y="5248916"/>
              <a:ext cx="3667989" cy="769441"/>
            </a:xfrm>
            <a:prstGeom prst="rect">
              <a:avLst/>
            </a:prstGeom>
          </p:spPr>
          <p:txBody>
            <a:bodyPr wrap="square">
              <a:spAutoFit/>
            </a:bodyPr>
            <a:lstStyle>
              <a:defPPr>
                <a:defRPr lang="en-US"/>
              </a:defPPr>
              <a:lvl1pPr algn="ctr">
                <a:defRPr sz="1200" b="1">
                  <a:latin typeface="Segoe UI Semibold" panose="020B0502040204020203" pitchFamily="34" charset="0"/>
                  <a:cs typeface="Segoe UI Semibold" panose="020B0502040204020203" pitchFamily="34" charset="0"/>
                </a:defRPr>
              </a:lvl1pPr>
            </a:lstStyle>
            <a:p>
              <a:r>
                <a:rPr lang="tr-TR" sz="2200" dirty="0">
                  <a:solidFill>
                    <a:schemeClr val="accent1"/>
                  </a:solidFill>
                </a:rPr>
                <a:t>İ</a:t>
              </a:r>
              <a:r>
                <a:rPr lang="en-US" sz="2200" dirty="0" err="1">
                  <a:solidFill>
                    <a:schemeClr val="accent1"/>
                  </a:solidFill>
                </a:rPr>
                <a:t>ntra-vasküler</a:t>
              </a:r>
              <a:r>
                <a:rPr lang="en-US" sz="2200" dirty="0">
                  <a:solidFill>
                    <a:schemeClr val="accent1"/>
                  </a:solidFill>
                </a:rPr>
                <a:t> </a:t>
              </a:r>
              <a:r>
                <a:rPr lang="en-US" sz="2200" dirty="0" err="1">
                  <a:solidFill>
                    <a:schemeClr val="accent1"/>
                  </a:solidFill>
                </a:rPr>
                <a:t>stres</a:t>
              </a:r>
              <a:br>
                <a:rPr lang="en-US" sz="2200" dirty="0">
                  <a:solidFill>
                    <a:schemeClr val="accent1"/>
                  </a:solidFill>
                </a:rPr>
              </a:br>
              <a:r>
                <a:rPr lang="en-US" sz="2200" dirty="0">
                  <a:solidFill>
                    <a:schemeClr val="accent1"/>
                  </a:solidFill>
                </a:rPr>
                <a:t>&amp; NO </a:t>
              </a:r>
              <a:r>
                <a:rPr lang="en-US" sz="2200" dirty="0" err="1">
                  <a:solidFill>
                    <a:schemeClr val="accent1"/>
                  </a:solidFill>
                </a:rPr>
                <a:t>Deplesyonu</a:t>
              </a:r>
              <a:endParaRPr lang="en-US" sz="2200" dirty="0">
                <a:solidFill>
                  <a:schemeClr val="accent1"/>
                </a:solidFill>
              </a:endParaRPr>
            </a:p>
          </p:txBody>
        </p:sp>
        <p:sp>
          <p:nvSpPr>
            <p:cNvPr id="373" name="Rectangle 372">
              <a:extLst>
                <a:ext uri="{FF2B5EF4-FFF2-40B4-BE49-F238E27FC236}">
                  <a16:creationId xmlns:a16="http://schemas.microsoft.com/office/drawing/2014/main" id="{02CA4230-BD85-434C-AAB0-2566B65C35DF}"/>
                </a:ext>
              </a:extLst>
            </p:cNvPr>
            <p:cNvSpPr/>
            <p:nvPr/>
          </p:nvSpPr>
          <p:spPr>
            <a:xfrm>
              <a:off x="4992479" y="5214559"/>
              <a:ext cx="268953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454">
            <a:extLst>
              <a:ext uri="{FF2B5EF4-FFF2-40B4-BE49-F238E27FC236}">
                <a16:creationId xmlns:a16="http://schemas.microsoft.com/office/drawing/2014/main" id="{A4ED5E06-140D-F145-B24A-9B86025EDE13}"/>
              </a:ext>
            </a:extLst>
          </p:cNvPr>
          <p:cNvGrpSpPr/>
          <p:nvPr/>
        </p:nvGrpSpPr>
        <p:grpSpPr>
          <a:xfrm rot="21414553">
            <a:off x="163642" y="3402815"/>
            <a:ext cx="1976280" cy="2920205"/>
            <a:chOff x="1164506" y="3517771"/>
            <a:chExt cx="2383834" cy="2605797"/>
          </a:xfrm>
        </p:grpSpPr>
        <p:sp>
          <p:nvSpPr>
            <p:cNvPr id="41" name="Trapezoid 40">
              <a:extLst>
                <a:ext uri="{FF2B5EF4-FFF2-40B4-BE49-F238E27FC236}">
                  <a16:creationId xmlns:a16="http://schemas.microsoft.com/office/drawing/2014/main" id="{105C719F-D2F9-2743-85FD-1DDBBD3CAE07}"/>
                </a:ext>
              </a:extLst>
            </p:cNvPr>
            <p:cNvSpPr/>
            <p:nvPr/>
          </p:nvSpPr>
          <p:spPr>
            <a:xfrm rot="19800000">
              <a:off x="1164506" y="3517771"/>
              <a:ext cx="1794051" cy="1525795"/>
            </a:xfrm>
            <a:prstGeom prst="trapezoid">
              <a:avLst>
                <a:gd name="adj" fmla="val 51554"/>
              </a:avLst>
            </a:prstGeom>
            <a:gradFill flip="none" rotWithShape="1">
              <a:gsLst>
                <a:gs pos="0">
                  <a:schemeClr val="accent1">
                    <a:alpha val="0"/>
                  </a:schemeClr>
                </a:gs>
                <a:gs pos="99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A51E224-DD7D-3C4C-8876-B39B2904D899}"/>
                </a:ext>
              </a:extLst>
            </p:cNvPr>
            <p:cNvSpPr/>
            <p:nvPr/>
          </p:nvSpPr>
          <p:spPr>
            <a:xfrm>
              <a:off x="1611964" y="4187192"/>
              <a:ext cx="1936376" cy="1936376"/>
            </a:xfrm>
            <a:prstGeom prst="ellipse">
              <a:avLst/>
            </a:prstGeom>
            <a:solidFill>
              <a:schemeClr val="bg1"/>
            </a:solidFill>
            <a:ln>
              <a:solidFill>
                <a:schemeClr val="bg2"/>
              </a:solidFill>
            </a:ln>
            <a:effectLst>
              <a:outerShdw blurRad="344085"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A5D19E37-D1BB-1540-923B-837DF158E40E}"/>
                </a:ext>
              </a:extLst>
            </p:cNvPr>
            <p:cNvGrpSpPr/>
            <p:nvPr/>
          </p:nvGrpSpPr>
          <p:grpSpPr>
            <a:xfrm>
              <a:off x="1922974" y="4615514"/>
              <a:ext cx="1289756" cy="1105506"/>
              <a:chOff x="2350119" y="4036517"/>
              <a:chExt cx="1110054" cy="951476"/>
            </a:xfrm>
          </p:grpSpPr>
          <p:pic>
            <p:nvPicPr>
              <p:cNvPr id="265" name="Graphic 264">
                <a:extLst>
                  <a:ext uri="{FF2B5EF4-FFF2-40B4-BE49-F238E27FC236}">
                    <a16:creationId xmlns:a16="http://schemas.microsoft.com/office/drawing/2014/main" id="{9926A3C9-3AB1-9942-A0C3-1A7D30A10F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107021">
                <a:off x="2429408" y="3957228"/>
                <a:ext cx="951476" cy="1110054"/>
              </a:xfrm>
              <a:prstGeom prst="rect">
                <a:avLst/>
              </a:prstGeom>
            </p:spPr>
          </p:pic>
          <p:grpSp>
            <p:nvGrpSpPr>
              <p:cNvPr id="39" name="Group 38">
                <a:extLst>
                  <a:ext uri="{FF2B5EF4-FFF2-40B4-BE49-F238E27FC236}">
                    <a16:creationId xmlns:a16="http://schemas.microsoft.com/office/drawing/2014/main" id="{AD39FC4E-B433-884C-8F5C-A04B1B89AFB3}"/>
                  </a:ext>
                </a:extLst>
              </p:cNvPr>
              <p:cNvGrpSpPr/>
              <p:nvPr/>
            </p:nvGrpSpPr>
            <p:grpSpPr>
              <a:xfrm>
                <a:off x="2548325" y="4069818"/>
                <a:ext cx="784308" cy="858301"/>
                <a:chOff x="2548325" y="4069818"/>
                <a:chExt cx="784308" cy="858301"/>
              </a:xfrm>
            </p:grpSpPr>
            <p:grpSp>
              <p:nvGrpSpPr>
                <p:cNvPr id="266" name="Graphic 255">
                  <a:extLst>
                    <a:ext uri="{FF2B5EF4-FFF2-40B4-BE49-F238E27FC236}">
                      <a16:creationId xmlns:a16="http://schemas.microsoft.com/office/drawing/2014/main" id="{0E93FD8B-E55F-C94D-B88D-D4BF53AC2227}"/>
                    </a:ext>
                  </a:extLst>
                </p:cNvPr>
                <p:cNvGrpSpPr/>
                <p:nvPr/>
              </p:nvGrpSpPr>
              <p:grpSpPr>
                <a:xfrm rot="900000">
                  <a:off x="2548325" y="4258077"/>
                  <a:ext cx="179188" cy="179226"/>
                  <a:chOff x="1803207" y="3093803"/>
                  <a:chExt cx="493264" cy="493368"/>
                </a:xfrm>
                <a:effectLst>
                  <a:outerShdw blurRad="66388" algn="ctr" rotWithShape="0">
                    <a:schemeClr val="accent6">
                      <a:alpha val="40000"/>
                    </a:schemeClr>
                  </a:outerShdw>
                </a:effectLst>
              </p:grpSpPr>
              <p:sp>
                <p:nvSpPr>
                  <p:cNvPr id="267" name="Freeform 266">
                    <a:extLst>
                      <a:ext uri="{FF2B5EF4-FFF2-40B4-BE49-F238E27FC236}">
                        <a16:creationId xmlns:a16="http://schemas.microsoft.com/office/drawing/2014/main" id="{15F5A8FD-E027-6346-AE76-B8243A2299A2}"/>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00F5FD14-FFDF-5241-9B4E-D9216D8A4337}"/>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69" name="Graphic 255">
                  <a:extLst>
                    <a:ext uri="{FF2B5EF4-FFF2-40B4-BE49-F238E27FC236}">
                      <a16:creationId xmlns:a16="http://schemas.microsoft.com/office/drawing/2014/main" id="{A66D04AE-7FE2-ED46-B458-4E2C88B07B1A}"/>
                    </a:ext>
                  </a:extLst>
                </p:cNvPr>
                <p:cNvGrpSpPr/>
                <p:nvPr/>
              </p:nvGrpSpPr>
              <p:grpSpPr>
                <a:xfrm rot="900000">
                  <a:off x="2958461" y="4069818"/>
                  <a:ext cx="179188" cy="179226"/>
                  <a:chOff x="1803207" y="3093803"/>
                  <a:chExt cx="493264" cy="493368"/>
                </a:xfrm>
                <a:effectLst>
                  <a:outerShdw blurRad="66388" algn="ctr" rotWithShape="0">
                    <a:schemeClr val="accent6">
                      <a:alpha val="40000"/>
                    </a:schemeClr>
                  </a:outerShdw>
                </a:effectLst>
              </p:grpSpPr>
              <p:sp>
                <p:nvSpPr>
                  <p:cNvPr id="270" name="Freeform 269">
                    <a:extLst>
                      <a:ext uri="{FF2B5EF4-FFF2-40B4-BE49-F238E27FC236}">
                        <a16:creationId xmlns:a16="http://schemas.microsoft.com/office/drawing/2014/main" id="{C6BE9848-BB16-EE41-9B11-1991157C13EC}"/>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E8EE9E93-2996-0340-916C-C86353AC3217}"/>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72" name="Graphic 255">
                  <a:extLst>
                    <a:ext uri="{FF2B5EF4-FFF2-40B4-BE49-F238E27FC236}">
                      <a16:creationId xmlns:a16="http://schemas.microsoft.com/office/drawing/2014/main" id="{47B56D91-2471-F241-A46C-A3D658D536D6}"/>
                    </a:ext>
                  </a:extLst>
                </p:cNvPr>
                <p:cNvGrpSpPr/>
                <p:nvPr/>
              </p:nvGrpSpPr>
              <p:grpSpPr>
                <a:xfrm rot="900000">
                  <a:off x="2696245" y="4748893"/>
                  <a:ext cx="179188" cy="179226"/>
                  <a:chOff x="1803207" y="3093803"/>
                  <a:chExt cx="493264" cy="493368"/>
                </a:xfrm>
                <a:effectLst>
                  <a:outerShdw blurRad="66388" algn="ctr" rotWithShape="0">
                    <a:schemeClr val="accent6">
                      <a:alpha val="40000"/>
                    </a:schemeClr>
                  </a:outerShdw>
                </a:effectLst>
              </p:grpSpPr>
              <p:sp>
                <p:nvSpPr>
                  <p:cNvPr id="273" name="Freeform 272">
                    <a:extLst>
                      <a:ext uri="{FF2B5EF4-FFF2-40B4-BE49-F238E27FC236}">
                        <a16:creationId xmlns:a16="http://schemas.microsoft.com/office/drawing/2014/main" id="{0F4D1EF2-BE4C-664C-B5B7-1F7F74950F74}"/>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657D2493-864E-FB41-ADBA-C9829EA29508}"/>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75" name="Graphic 255">
                  <a:extLst>
                    <a:ext uri="{FF2B5EF4-FFF2-40B4-BE49-F238E27FC236}">
                      <a16:creationId xmlns:a16="http://schemas.microsoft.com/office/drawing/2014/main" id="{4147DAFE-40D6-BB4C-8D44-268BC474FEA5}"/>
                    </a:ext>
                  </a:extLst>
                </p:cNvPr>
                <p:cNvGrpSpPr/>
                <p:nvPr/>
              </p:nvGrpSpPr>
              <p:grpSpPr>
                <a:xfrm rot="900000">
                  <a:off x="3153445" y="4560634"/>
                  <a:ext cx="179188" cy="179226"/>
                  <a:chOff x="1803207" y="3093803"/>
                  <a:chExt cx="493264" cy="493368"/>
                </a:xfrm>
                <a:effectLst>
                  <a:outerShdw blurRad="66388" algn="ctr" rotWithShape="0">
                    <a:schemeClr val="accent6">
                      <a:alpha val="40000"/>
                    </a:schemeClr>
                  </a:outerShdw>
                </a:effectLst>
              </p:grpSpPr>
              <p:sp>
                <p:nvSpPr>
                  <p:cNvPr id="276" name="Freeform 275">
                    <a:extLst>
                      <a:ext uri="{FF2B5EF4-FFF2-40B4-BE49-F238E27FC236}">
                        <a16:creationId xmlns:a16="http://schemas.microsoft.com/office/drawing/2014/main" id="{9DE5D4A7-20F3-1548-8BE5-A7C9CE52A6AB}"/>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74CE4149-207F-1A4B-A9FA-AFEEE2BB012D}"/>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78" name="Graphic 255">
                  <a:extLst>
                    <a:ext uri="{FF2B5EF4-FFF2-40B4-BE49-F238E27FC236}">
                      <a16:creationId xmlns:a16="http://schemas.microsoft.com/office/drawing/2014/main" id="{957B928B-1FD9-904F-A316-FAA5F38B533F}"/>
                    </a:ext>
                  </a:extLst>
                </p:cNvPr>
                <p:cNvGrpSpPr/>
                <p:nvPr/>
              </p:nvGrpSpPr>
              <p:grpSpPr>
                <a:xfrm rot="900000">
                  <a:off x="2884502" y="4479950"/>
                  <a:ext cx="179188" cy="179226"/>
                  <a:chOff x="1803207" y="3093803"/>
                  <a:chExt cx="493264" cy="493368"/>
                </a:xfrm>
                <a:effectLst>
                  <a:outerShdw blurRad="66388" algn="ctr" rotWithShape="0">
                    <a:schemeClr val="accent6">
                      <a:alpha val="40000"/>
                    </a:schemeClr>
                  </a:outerShdw>
                </a:effectLst>
              </p:grpSpPr>
              <p:sp>
                <p:nvSpPr>
                  <p:cNvPr id="279" name="Freeform 278">
                    <a:extLst>
                      <a:ext uri="{FF2B5EF4-FFF2-40B4-BE49-F238E27FC236}">
                        <a16:creationId xmlns:a16="http://schemas.microsoft.com/office/drawing/2014/main" id="{26A3CCB5-AC36-7043-80CD-5BD21A03A7B1}"/>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33A70424-800A-C342-9626-12E8B3B272B8}"/>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grpSp>
      </p:grpSp>
      <p:grpSp>
        <p:nvGrpSpPr>
          <p:cNvPr id="388" name="Group 387">
            <a:extLst>
              <a:ext uri="{FF2B5EF4-FFF2-40B4-BE49-F238E27FC236}">
                <a16:creationId xmlns:a16="http://schemas.microsoft.com/office/drawing/2014/main" id="{84E41B2E-5A74-924F-92B1-9BDB5204AD0D}"/>
              </a:ext>
            </a:extLst>
          </p:cNvPr>
          <p:cNvGrpSpPr/>
          <p:nvPr/>
        </p:nvGrpSpPr>
        <p:grpSpPr>
          <a:xfrm>
            <a:off x="5809827" y="2676609"/>
            <a:ext cx="226556" cy="284434"/>
            <a:chOff x="7710814" y="2625940"/>
            <a:chExt cx="390833" cy="368010"/>
          </a:xfrm>
        </p:grpSpPr>
        <p:pic>
          <p:nvPicPr>
            <p:cNvPr id="387" name="Graphic 386">
              <a:extLst>
                <a:ext uri="{FF2B5EF4-FFF2-40B4-BE49-F238E27FC236}">
                  <a16:creationId xmlns:a16="http://schemas.microsoft.com/office/drawing/2014/main" id="{2979BF6E-F865-5245-B17C-08945E11BB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979130">
              <a:off x="7775902" y="2718594"/>
              <a:ext cx="185707" cy="284229"/>
            </a:xfrm>
            <a:prstGeom prst="rect">
              <a:avLst/>
            </a:prstGeom>
          </p:spPr>
        </p:pic>
        <p:grpSp>
          <p:nvGrpSpPr>
            <p:cNvPr id="386" name="Group 385">
              <a:extLst>
                <a:ext uri="{FF2B5EF4-FFF2-40B4-BE49-F238E27FC236}">
                  <a16:creationId xmlns:a16="http://schemas.microsoft.com/office/drawing/2014/main" id="{8A1F5B34-6EAF-A84D-96B5-5EFDCF3F5EC1}"/>
                </a:ext>
              </a:extLst>
            </p:cNvPr>
            <p:cNvGrpSpPr/>
            <p:nvPr/>
          </p:nvGrpSpPr>
          <p:grpSpPr>
            <a:xfrm>
              <a:off x="7710814" y="2625940"/>
              <a:ext cx="390833" cy="368010"/>
              <a:chOff x="7116788" y="2413406"/>
              <a:chExt cx="712421" cy="670818"/>
            </a:xfrm>
          </p:grpSpPr>
          <p:grpSp>
            <p:nvGrpSpPr>
              <p:cNvPr id="175" name="Group 174">
                <a:extLst>
                  <a:ext uri="{FF2B5EF4-FFF2-40B4-BE49-F238E27FC236}">
                    <a16:creationId xmlns:a16="http://schemas.microsoft.com/office/drawing/2014/main" id="{9EBF1170-9C03-C640-9929-93A77D9512DB}"/>
                  </a:ext>
                </a:extLst>
              </p:cNvPr>
              <p:cNvGrpSpPr/>
              <p:nvPr/>
            </p:nvGrpSpPr>
            <p:grpSpPr>
              <a:xfrm>
                <a:off x="7116788" y="2472566"/>
                <a:ext cx="712421" cy="611658"/>
                <a:chOff x="7218444" y="2028654"/>
                <a:chExt cx="1697492" cy="1457403"/>
              </a:xfrm>
            </p:grpSpPr>
            <p:grpSp>
              <p:nvGrpSpPr>
                <p:cNvPr id="171" name="Graphic 58">
                  <a:extLst>
                    <a:ext uri="{FF2B5EF4-FFF2-40B4-BE49-F238E27FC236}">
                      <a16:creationId xmlns:a16="http://schemas.microsoft.com/office/drawing/2014/main" id="{7FE8FBB9-CE8C-F542-BBA0-72D92BA9A8F9}"/>
                    </a:ext>
                  </a:extLst>
                </p:cNvPr>
                <p:cNvGrpSpPr/>
                <p:nvPr/>
              </p:nvGrpSpPr>
              <p:grpSpPr>
                <a:xfrm rot="4302158">
                  <a:off x="7307193" y="2140614"/>
                  <a:ext cx="1256694" cy="1434192"/>
                  <a:chOff x="7874376" y="2760940"/>
                  <a:chExt cx="194221" cy="221654"/>
                </a:xfrm>
                <a:solidFill>
                  <a:srgbClr val="D4383C"/>
                </a:solidFill>
              </p:grpSpPr>
              <p:sp>
                <p:nvSpPr>
                  <p:cNvPr id="173" name="Freeform 172">
                    <a:extLst>
                      <a:ext uri="{FF2B5EF4-FFF2-40B4-BE49-F238E27FC236}">
                        <a16:creationId xmlns:a16="http://schemas.microsoft.com/office/drawing/2014/main" id="{533B4EFB-86C5-7D47-A641-8E2107618139}"/>
                      </a:ext>
                    </a:extLst>
                  </p:cNvPr>
                  <p:cNvSpPr/>
                  <p:nvPr/>
                </p:nvSpPr>
                <p:spPr>
                  <a:xfrm>
                    <a:off x="7933515" y="2760940"/>
                    <a:ext cx="134562" cy="95030"/>
                  </a:xfrm>
                  <a:custGeom>
                    <a:avLst/>
                    <a:gdLst>
                      <a:gd name="connsiteX0" fmla="*/ 3142 w 134562"/>
                      <a:gd name="connsiteY0" fmla="*/ 7686 h 95030"/>
                      <a:gd name="connsiteX1" fmla="*/ 19589 w 134562"/>
                      <a:gd name="connsiteY1" fmla="*/ 2221 h 95030"/>
                      <a:gd name="connsiteX2" fmla="*/ 25785 w 134562"/>
                      <a:gd name="connsiteY2" fmla="*/ 1111 h 95030"/>
                      <a:gd name="connsiteX3" fmla="*/ 37619 w 134562"/>
                      <a:gd name="connsiteY3" fmla="*/ 0 h 95030"/>
                      <a:gd name="connsiteX4" fmla="*/ 43012 w 134562"/>
                      <a:gd name="connsiteY4" fmla="*/ 0 h 95030"/>
                      <a:gd name="connsiteX5" fmla="*/ 50500 w 134562"/>
                      <a:gd name="connsiteY5" fmla="*/ 489 h 95030"/>
                      <a:gd name="connsiteX6" fmla="*/ 57609 w 134562"/>
                      <a:gd name="connsiteY6" fmla="*/ 1555 h 95030"/>
                      <a:gd name="connsiteX7" fmla="*/ 72608 w 134562"/>
                      <a:gd name="connsiteY7" fmla="*/ 5998 h 95030"/>
                      <a:gd name="connsiteX8" fmla="*/ 79182 w 134562"/>
                      <a:gd name="connsiteY8" fmla="*/ 8885 h 95030"/>
                      <a:gd name="connsiteX9" fmla="*/ 86937 w 134562"/>
                      <a:gd name="connsiteY9" fmla="*/ 13195 h 95030"/>
                      <a:gd name="connsiteX10" fmla="*/ 92910 w 134562"/>
                      <a:gd name="connsiteY10" fmla="*/ 17282 h 95030"/>
                      <a:gd name="connsiteX11" fmla="*/ 99596 w 134562"/>
                      <a:gd name="connsiteY11" fmla="*/ 22725 h 95030"/>
                      <a:gd name="connsiteX12" fmla="*/ 104900 w 134562"/>
                      <a:gd name="connsiteY12" fmla="*/ 27900 h 95030"/>
                      <a:gd name="connsiteX13" fmla="*/ 110471 w 134562"/>
                      <a:gd name="connsiteY13" fmla="*/ 34231 h 95030"/>
                      <a:gd name="connsiteX14" fmla="*/ 114928 w 134562"/>
                      <a:gd name="connsiteY14" fmla="*/ 40384 h 95030"/>
                      <a:gd name="connsiteX15" fmla="*/ 119386 w 134562"/>
                      <a:gd name="connsiteY15" fmla="*/ 47515 h 95030"/>
                      <a:gd name="connsiteX16" fmla="*/ 123241 w 134562"/>
                      <a:gd name="connsiteY16" fmla="*/ 54401 h 95030"/>
                      <a:gd name="connsiteX17" fmla="*/ 126718 w 134562"/>
                      <a:gd name="connsiteY17" fmla="*/ 62176 h 95030"/>
                      <a:gd name="connsiteX18" fmla="*/ 129459 w 134562"/>
                      <a:gd name="connsiteY18" fmla="*/ 69929 h 95030"/>
                      <a:gd name="connsiteX19" fmla="*/ 131821 w 134562"/>
                      <a:gd name="connsiteY19" fmla="*/ 78259 h 95030"/>
                      <a:gd name="connsiteX20" fmla="*/ 134250 w 134562"/>
                      <a:gd name="connsiteY20" fmla="*/ 91587 h 95030"/>
                      <a:gd name="connsiteX21" fmla="*/ 134562 w 134562"/>
                      <a:gd name="connsiteY21" fmla="*/ 95030 h 95030"/>
                      <a:gd name="connsiteX22" fmla="*/ 128768 w 134562"/>
                      <a:gd name="connsiteY22" fmla="*/ 93520 h 95030"/>
                      <a:gd name="connsiteX23" fmla="*/ 95161 w 134562"/>
                      <a:gd name="connsiteY23" fmla="*/ 94697 h 95030"/>
                      <a:gd name="connsiteX24" fmla="*/ 0 w 134562"/>
                      <a:gd name="connsiteY24" fmla="*/ 9152 h 95030"/>
                      <a:gd name="connsiteX25" fmla="*/ 3142 w 134562"/>
                      <a:gd name="connsiteY25" fmla="*/ 7686 h 9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4562" h="95030">
                        <a:moveTo>
                          <a:pt x="3142" y="7686"/>
                        </a:moveTo>
                        <a:cubicBezTo>
                          <a:pt x="8440" y="5352"/>
                          <a:pt x="13947" y="3522"/>
                          <a:pt x="19589" y="2221"/>
                        </a:cubicBezTo>
                        <a:lnTo>
                          <a:pt x="25785" y="1111"/>
                        </a:lnTo>
                        <a:cubicBezTo>
                          <a:pt x="29328" y="689"/>
                          <a:pt x="34097" y="267"/>
                          <a:pt x="37619" y="0"/>
                        </a:cubicBezTo>
                        <a:lnTo>
                          <a:pt x="43012" y="0"/>
                        </a:lnTo>
                        <a:cubicBezTo>
                          <a:pt x="45240" y="133"/>
                          <a:pt x="48249" y="289"/>
                          <a:pt x="50500" y="489"/>
                        </a:cubicBezTo>
                        <a:lnTo>
                          <a:pt x="57609" y="1555"/>
                        </a:lnTo>
                        <a:cubicBezTo>
                          <a:pt x="62743" y="2542"/>
                          <a:pt x="67767" y="4030"/>
                          <a:pt x="72608" y="5998"/>
                        </a:cubicBezTo>
                        <a:lnTo>
                          <a:pt x="79182" y="8885"/>
                        </a:lnTo>
                        <a:cubicBezTo>
                          <a:pt x="81522" y="10174"/>
                          <a:pt x="84664" y="11818"/>
                          <a:pt x="86937" y="13195"/>
                        </a:cubicBezTo>
                        <a:lnTo>
                          <a:pt x="92910" y="17282"/>
                        </a:lnTo>
                        <a:cubicBezTo>
                          <a:pt x="94893" y="18904"/>
                          <a:pt x="97612" y="21014"/>
                          <a:pt x="99596" y="22725"/>
                        </a:cubicBezTo>
                        <a:lnTo>
                          <a:pt x="104900" y="27900"/>
                        </a:lnTo>
                        <a:cubicBezTo>
                          <a:pt x="106616" y="29789"/>
                          <a:pt x="108889" y="32343"/>
                          <a:pt x="110471" y="34231"/>
                        </a:cubicBezTo>
                        <a:lnTo>
                          <a:pt x="114928" y="40384"/>
                        </a:lnTo>
                        <a:cubicBezTo>
                          <a:pt x="116266" y="42606"/>
                          <a:pt x="118138" y="45338"/>
                          <a:pt x="119386" y="47515"/>
                        </a:cubicBezTo>
                        <a:lnTo>
                          <a:pt x="123241" y="54401"/>
                        </a:lnTo>
                        <a:cubicBezTo>
                          <a:pt x="124266" y="56734"/>
                          <a:pt x="125737" y="59821"/>
                          <a:pt x="126718" y="62176"/>
                        </a:cubicBezTo>
                        <a:lnTo>
                          <a:pt x="129459" y="69929"/>
                        </a:lnTo>
                        <a:cubicBezTo>
                          <a:pt x="130172" y="72417"/>
                          <a:pt x="131197" y="75726"/>
                          <a:pt x="131821" y="78259"/>
                        </a:cubicBezTo>
                        <a:cubicBezTo>
                          <a:pt x="132668" y="82257"/>
                          <a:pt x="133671" y="87589"/>
                          <a:pt x="134250" y="91587"/>
                        </a:cubicBezTo>
                        <a:cubicBezTo>
                          <a:pt x="134250" y="92609"/>
                          <a:pt x="134473" y="93986"/>
                          <a:pt x="134562" y="95030"/>
                        </a:cubicBezTo>
                        <a:cubicBezTo>
                          <a:pt x="132812" y="93994"/>
                          <a:pt x="130804" y="93470"/>
                          <a:pt x="128768" y="93520"/>
                        </a:cubicBezTo>
                        <a:cubicBezTo>
                          <a:pt x="117564" y="92378"/>
                          <a:pt x="106257" y="92774"/>
                          <a:pt x="95161" y="94697"/>
                        </a:cubicBezTo>
                        <a:cubicBezTo>
                          <a:pt x="90280" y="25568"/>
                          <a:pt x="47603" y="-12840"/>
                          <a:pt x="0" y="9152"/>
                        </a:cubicBezTo>
                        <a:cubicBezTo>
                          <a:pt x="936" y="8708"/>
                          <a:pt x="2229" y="8086"/>
                          <a:pt x="3142" y="7686"/>
                        </a:cubicBezTo>
                        <a:close/>
                      </a:path>
                    </a:pathLst>
                  </a:custGeom>
                  <a:solidFill>
                    <a:srgbClr val="D4383C"/>
                  </a:solidFill>
                  <a:ln w="216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3DD37E1D-1D29-0C48-B772-DFED2C6A297F}"/>
                      </a:ext>
                    </a:extLst>
                  </p:cNvPr>
                  <p:cNvSpPr/>
                  <p:nvPr/>
                </p:nvSpPr>
                <p:spPr>
                  <a:xfrm>
                    <a:off x="7874376" y="2847832"/>
                    <a:ext cx="194221" cy="134762"/>
                  </a:xfrm>
                  <a:custGeom>
                    <a:avLst/>
                    <a:gdLst>
                      <a:gd name="connsiteX0" fmla="*/ 187982 w 194221"/>
                      <a:gd name="connsiteY0" fmla="*/ 659 h 134762"/>
                      <a:gd name="connsiteX1" fmla="*/ 193776 w 194221"/>
                      <a:gd name="connsiteY1" fmla="*/ 2169 h 134762"/>
                      <a:gd name="connsiteX2" fmla="*/ 194222 w 194221"/>
                      <a:gd name="connsiteY2" fmla="*/ 10011 h 134762"/>
                      <a:gd name="connsiteX3" fmla="*/ 122327 w 194221"/>
                      <a:gd name="connsiteY3" fmla="*/ 130253 h 134762"/>
                      <a:gd name="connsiteX4" fmla="*/ 115084 w 194221"/>
                      <a:gd name="connsiteY4" fmla="*/ 132341 h 134762"/>
                      <a:gd name="connsiteX5" fmla="*/ 113747 w 194221"/>
                      <a:gd name="connsiteY5" fmla="*/ 132652 h 134762"/>
                      <a:gd name="connsiteX6" fmla="*/ 106415 w 194221"/>
                      <a:gd name="connsiteY6" fmla="*/ 133985 h 134762"/>
                      <a:gd name="connsiteX7" fmla="*/ 103295 w 194221"/>
                      <a:gd name="connsiteY7" fmla="*/ 134363 h 134762"/>
                      <a:gd name="connsiteX8" fmla="*/ 96030 w 194221"/>
                      <a:gd name="connsiteY8" fmla="*/ 134763 h 134762"/>
                      <a:gd name="connsiteX9" fmla="*/ 86291 w 194221"/>
                      <a:gd name="connsiteY9" fmla="*/ 134341 h 134762"/>
                      <a:gd name="connsiteX10" fmla="*/ 80497 w 194221"/>
                      <a:gd name="connsiteY10" fmla="*/ 133585 h 134762"/>
                      <a:gd name="connsiteX11" fmla="*/ 61019 w 194221"/>
                      <a:gd name="connsiteY11" fmla="*/ 128343 h 134762"/>
                      <a:gd name="connsiteX12" fmla="*/ 55024 w 194221"/>
                      <a:gd name="connsiteY12" fmla="*/ 125722 h 134762"/>
                      <a:gd name="connsiteX13" fmla="*/ 46110 w 194221"/>
                      <a:gd name="connsiteY13" fmla="*/ 120835 h 134762"/>
                      <a:gd name="connsiteX14" fmla="*/ 40404 w 194221"/>
                      <a:gd name="connsiteY14" fmla="*/ 116947 h 134762"/>
                      <a:gd name="connsiteX15" fmla="*/ 33317 w 194221"/>
                      <a:gd name="connsiteY15" fmla="*/ 111194 h 134762"/>
                      <a:gd name="connsiteX16" fmla="*/ 28147 w 194221"/>
                      <a:gd name="connsiteY16" fmla="*/ 106174 h 134762"/>
                      <a:gd name="connsiteX17" fmla="*/ 22464 w 194221"/>
                      <a:gd name="connsiteY17" fmla="*/ 99665 h 134762"/>
                      <a:gd name="connsiteX18" fmla="*/ 18007 w 194221"/>
                      <a:gd name="connsiteY18" fmla="*/ 93667 h 134762"/>
                      <a:gd name="connsiteX19" fmla="*/ 13550 w 194221"/>
                      <a:gd name="connsiteY19" fmla="*/ 86515 h 134762"/>
                      <a:gd name="connsiteX20" fmla="*/ 9761 w 194221"/>
                      <a:gd name="connsiteY20" fmla="*/ 79606 h 134762"/>
                      <a:gd name="connsiteX21" fmla="*/ 6374 w 194221"/>
                      <a:gd name="connsiteY21" fmla="*/ 71854 h 134762"/>
                      <a:gd name="connsiteX22" fmla="*/ 3633 w 194221"/>
                      <a:gd name="connsiteY22" fmla="*/ 64190 h 134762"/>
                      <a:gd name="connsiteX23" fmla="*/ 1293 w 194221"/>
                      <a:gd name="connsiteY23" fmla="*/ 55926 h 134762"/>
                      <a:gd name="connsiteX24" fmla="*/ 0 w 194221"/>
                      <a:gd name="connsiteY24" fmla="*/ 50173 h 134762"/>
                      <a:gd name="connsiteX25" fmla="*/ 1449 w 194221"/>
                      <a:gd name="connsiteY25" fmla="*/ 56437 h 134762"/>
                      <a:gd name="connsiteX26" fmla="*/ 137682 w 194221"/>
                      <a:gd name="connsiteY26" fmla="*/ 69410 h 134762"/>
                      <a:gd name="connsiteX27" fmla="*/ 151054 w 194221"/>
                      <a:gd name="connsiteY27" fmla="*/ 33646 h 134762"/>
                      <a:gd name="connsiteX28" fmla="*/ 152547 w 194221"/>
                      <a:gd name="connsiteY28" fmla="*/ 26538 h 134762"/>
                      <a:gd name="connsiteX29" fmla="*/ 154330 w 194221"/>
                      <a:gd name="connsiteY29" fmla="*/ 1814 h 134762"/>
                      <a:gd name="connsiteX30" fmla="*/ 187937 w 194221"/>
                      <a:gd name="connsiteY30" fmla="*/ 636 h 13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4221" h="134762">
                        <a:moveTo>
                          <a:pt x="187982" y="659"/>
                        </a:moveTo>
                        <a:cubicBezTo>
                          <a:pt x="190017" y="609"/>
                          <a:pt x="192025" y="1133"/>
                          <a:pt x="193776" y="2169"/>
                        </a:cubicBezTo>
                        <a:lnTo>
                          <a:pt x="194222" y="10011"/>
                        </a:lnTo>
                        <a:cubicBezTo>
                          <a:pt x="193219" y="75741"/>
                          <a:pt x="151589" y="119880"/>
                          <a:pt x="122327" y="130253"/>
                        </a:cubicBezTo>
                        <a:lnTo>
                          <a:pt x="115084" y="132341"/>
                        </a:lnTo>
                        <a:lnTo>
                          <a:pt x="113747" y="132652"/>
                        </a:lnTo>
                        <a:lnTo>
                          <a:pt x="106415" y="133985"/>
                        </a:lnTo>
                        <a:lnTo>
                          <a:pt x="103295" y="134363"/>
                        </a:lnTo>
                        <a:lnTo>
                          <a:pt x="96030" y="134763"/>
                        </a:lnTo>
                        <a:cubicBezTo>
                          <a:pt x="93133" y="134763"/>
                          <a:pt x="89188" y="134585"/>
                          <a:pt x="86291" y="134341"/>
                        </a:cubicBezTo>
                        <a:lnTo>
                          <a:pt x="80497" y="133585"/>
                        </a:lnTo>
                        <a:cubicBezTo>
                          <a:pt x="73840" y="132515"/>
                          <a:pt x="67312" y="130758"/>
                          <a:pt x="61019" y="128343"/>
                        </a:cubicBezTo>
                        <a:lnTo>
                          <a:pt x="55024" y="125722"/>
                        </a:lnTo>
                        <a:cubicBezTo>
                          <a:pt x="52350" y="124300"/>
                          <a:pt x="48762" y="122390"/>
                          <a:pt x="46110" y="120835"/>
                        </a:cubicBezTo>
                        <a:lnTo>
                          <a:pt x="40404" y="116947"/>
                        </a:lnTo>
                        <a:cubicBezTo>
                          <a:pt x="38176" y="115237"/>
                          <a:pt x="35390" y="112993"/>
                          <a:pt x="33317" y="111194"/>
                        </a:cubicBezTo>
                        <a:lnTo>
                          <a:pt x="28147" y="106174"/>
                        </a:lnTo>
                        <a:cubicBezTo>
                          <a:pt x="26431" y="104241"/>
                          <a:pt x="24091" y="101731"/>
                          <a:pt x="22464" y="99665"/>
                        </a:cubicBezTo>
                        <a:lnTo>
                          <a:pt x="18007" y="93667"/>
                        </a:lnTo>
                        <a:cubicBezTo>
                          <a:pt x="16625" y="91446"/>
                          <a:pt x="14753" y="88692"/>
                          <a:pt x="13550" y="86515"/>
                        </a:cubicBezTo>
                        <a:lnTo>
                          <a:pt x="9761" y="79606"/>
                        </a:lnTo>
                        <a:cubicBezTo>
                          <a:pt x="8781" y="77385"/>
                          <a:pt x="7310" y="74186"/>
                          <a:pt x="6374" y="71854"/>
                        </a:cubicBezTo>
                        <a:lnTo>
                          <a:pt x="3633" y="64190"/>
                        </a:lnTo>
                        <a:cubicBezTo>
                          <a:pt x="2897" y="61724"/>
                          <a:pt x="1983" y="58436"/>
                          <a:pt x="1293" y="55926"/>
                        </a:cubicBezTo>
                        <a:cubicBezTo>
                          <a:pt x="914" y="54171"/>
                          <a:pt x="379" y="51883"/>
                          <a:pt x="0" y="50173"/>
                        </a:cubicBezTo>
                        <a:cubicBezTo>
                          <a:pt x="446" y="52061"/>
                          <a:pt x="1003" y="54616"/>
                          <a:pt x="1449" y="56437"/>
                        </a:cubicBezTo>
                        <a:cubicBezTo>
                          <a:pt x="24403" y="133141"/>
                          <a:pt x="103451" y="129742"/>
                          <a:pt x="137682" y="69410"/>
                        </a:cubicBezTo>
                        <a:cubicBezTo>
                          <a:pt x="143988" y="58259"/>
                          <a:pt x="148500" y="46191"/>
                          <a:pt x="151054" y="33646"/>
                        </a:cubicBezTo>
                        <a:lnTo>
                          <a:pt x="152547" y="26538"/>
                        </a:lnTo>
                        <a:cubicBezTo>
                          <a:pt x="153987" y="18379"/>
                          <a:pt x="154584" y="10094"/>
                          <a:pt x="154330" y="1814"/>
                        </a:cubicBezTo>
                        <a:cubicBezTo>
                          <a:pt x="165425" y="-109"/>
                          <a:pt x="176734" y="-506"/>
                          <a:pt x="187937" y="636"/>
                        </a:cubicBezTo>
                        <a:close/>
                      </a:path>
                    </a:pathLst>
                  </a:custGeom>
                  <a:solidFill>
                    <a:srgbClr val="D4383C"/>
                  </a:solidFill>
                  <a:ln w="2165" cap="flat">
                    <a:noFill/>
                    <a:prstDash val="solid"/>
                    <a:miter/>
                  </a:ln>
                </p:spPr>
                <p:txBody>
                  <a:bodyPr rtlCol="0" anchor="ctr"/>
                  <a:lstStyle/>
                  <a:p>
                    <a:endParaRPr lang="en-US"/>
                  </a:p>
                </p:txBody>
              </p:sp>
            </p:grpSp>
            <p:grpSp>
              <p:nvGrpSpPr>
                <p:cNvPr id="377" name="Graphic 58">
                  <a:extLst>
                    <a:ext uri="{FF2B5EF4-FFF2-40B4-BE49-F238E27FC236}">
                      <a16:creationId xmlns:a16="http://schemas.microsoft.com/office/drawing/2014/main" id="{DD1E7871-8F68-1347-8944-C92D3663DB34}"/>
                    </a:ext>
                  </a:extLst>
                </p:cNvPr>
                <p:cNvGrpSpPr/>
                <p:nvPr/>
              </p:nvGrpSpPr>
              <p:grpSpPr>
                <a:xfrm rot="18000000">
                  <a:off x="7869026" y="1958920"/>
                  <a:ext cx="977175" cy="1116644"/>
                  <a:chOff x="7960207" y="2781938"/>
                  <a:chExt cx="194246" cy="221971"/>
                </a:xfrm>
                <a:solidFill>
                  <a:srgbClr val="D4383C"/>
                </a:solidFill>
              </p:grpSpPr>
              <p:sp>
                <p:nvSpPr>
                  <p:cNvPr id="378" name="Freeform 377">
                    <a:extLst>
                      <a:ext uri="{FF2B5EF4-FFF2-40B4-BE49-F238E27FC236}">
                        <a16:creationId xmlns:a16="http://schemas.microsoft.com/office/drawing/2014/main" id="{412EE48F-8099-024A-BB43-F43B78329111}"/>
                      </a:ext>
                    </a:extLst>
                  </p:cNvPr>
                  <p:cNvSpPr/>
                  <p:nvPr/>
                </p:nvSpPr>
                <p:spPr>
                  <a:xfrm>
                    <a:off x="8019891" y="2781938"/>
                    <a:ext cx="134562" cy="95030"/>
                  </a:xfrm>
                  <a:custGeom>
                    <a:avLst/>
                    <a:gdLst>
                      <a:gd name="connsiteX0" fmla="*/ 3142 w 134562"/>
                      <a:gd name="connsiteY0" fmla="*/ 7686 h 95030"/>
                      <a:gd name="connsiteX1" fmla="*/ 19589 w 134562"/>
                      <a:gd name="connsiteY1" fmla="*/ 2221 h 95030"/>
                      <a:gd name="connsiteX2" fmla="*/ 25785 w 134562"/>
                      <a:gd name="connsiteY2" fmla="*/ 1111 h 95030"/>
                      <a:gd name="connsiteX3" fmla="*/ 37619 w 134562"/>
                      <a:gd name="connsiteY3" fmla="*/ 0 h 95030"/>
                      <a:gd name="connsiteX4" fmla="*/ 43012 w 134562"/>
                      <a:gd name="connsiteY4" fmla="*/ 0 h 95030"/>
                      <a:gd name="connsiteX5" fmla="*/ 50500 w 134562"/>
                      <a:gd name="connsiteY5" fmla="*/ 489 h 95030"/>
                      <a:gd name="connsiteX6" fmla="*/ 57609 w 134562"/>
                      <a:gd name="connsiteY6" fmla="*/ 1555 h 95030"/>
                      <a:gd name="connsiteX7" fmla="*/ 72608 w 134562"/>
                      <a:gd name="connsiteY7" fmla="*/ 5998 h 95030"/>
                      <a:gd name="connsiteX8" fmla="*/ 79182 w 134562"/>
                      <a:gd name="connsiteY8" fmla="*/ 8885 h 95030"/>
                      <a:gd name="connsiteX9" fmla="*/ 86937 w 134562"/>
                      <a:gd name="connsiteY9" fmla="*/ 13195 h 95030"/>
                      <a:gd name="connsiteX10" fmla="*/ 92910 w 134562"/>
                      <a:gd name="connsiteY10" fmla="*/ 17282 h 95030"/>
                      <a:gd name="connsiteX11" fmla="*/ 99596 w 134562"/>
                      <a:gd name="connsiteY11" fmla="*/ 22725 h 95030"/>
                      <a:gd name="connsiteX12" fmla="*/ 104900 w 134562"/>
                      <a:gd name="connsiteY12" fmla="*/ 27900 h 95030"/>
                      <a:gd name="connsiteX13" fmla="*/ 110471 w 134562"/>
                      <a:gd name="connsiteY13" fmla="*/ 34231 h 95030"/>
                      <a:gd name="connsiteX14" fmla="*/ 114928 w 134562"/>
                      <a:gd name="connsiteY14" fmla="*/ 40384 h 95030"/>
                      <a:gd name="connsiteX15" fmla="*/ 119386 w 134562"/>
                      <a:gd name="connsiteY15" fmla="*/ 47515 h 95030"/>
                      <a:gd name="connsiteX16" fmla="*/ 123241 w 134562"/>
                      <a:gd name="connsiteY16" fmla="*/ 54401 h 95030"/>
                      <a:gd name="connsiteX17" fmla="*/ 126718 w 134562"/>
                      <a:gd name="connsiteY17" fmla="*/ 62176 h 95030"/>
                      <a:gd name="connsiteX18" fmla="*/ 129459 w 134562"/>
                      <a:gd name="connsiteY18" fmla="*/ 69929 h 95030"/>
                      <a:gd name="connsiteX19" fmla="*/ 131821 w 134562"/>
                      <a:gd name="connsiteY19" fmla="*/ 78259 h 95030"/>
                      <a:gd name="connsiteX20" fmla="*/ 134250 w 134562"/>
                      <a:gd name="connsiteY20" fmla="*/ 91587 h 95030"/>
                      <a:gd name="connsiteX21" fmla="*/ 134562 w 134562"/>
                      <a:gd name="connsiteY21" fmla="*/ 95030 h 95030"/>
                      <a:gd name="connsiteX22" fmla="*/ 128768 w 134562"/>
                      <a:gd name="connsiteY22" fmla="*/ 93520 h 95030"/>
                      <a:gd name="connsiteX23" fmla="*/ 95161 w 134562"/>
                      <a:gd name="connsiteY23" fmla="*/ 94697 h 95030"/>
                      <a:gd name="connsiteX24" fmla="*/ 0 w 134562"/>
                      <a:gd name="connsiteY24" fmla="*/ 9152 h 95030"/>
                      <a:gd name="connsiteX25" fmla="*/ 3142 w 134562"/>
                      <a:gd name="connsiteY25" fmla="*/ 7686 h 9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4562" h="95030">
                        <a:moveTo>
                          <a:pt x="3142" y="7686"/>
                        </a:moveTo>
                        <a:cubicBezTo>
                          <a:pt x="8440" y="5352"/>
                          <a:pt x="13947" y="3522"/>
                          <a:pt x="19589" y="2221"/>
                        </a:cubicBezTo>
                        <a:lnTo>
                          <a:pt x="25785" y="1111"/>
                        </a:lnTo>
                        <a:cubicBezTo>
                          <a:pt x="29328" y="689"/>
                          <a:pt x="34097" y="267"/>
                          <a:pt x="37619" y="0"/>
                        </a:cubicBezTo>
                        <a:lnTo>
                          <a:pt x="43012" y="0"/>
                        </a:lnTo>
                        <a:cubicBezTo>
                          <a:pt x="45240" y="133"/>
                          <a:pt x="48249" y="289"/>
                          <a:pt x="50500" y="489"/>
                        </a:cubicBezTo>
                        <a:lnTo>
                          <a:pt x="57609" y="1555"/>
                        </a:lnTo>
                        <a:cubicBezTo>
                          <a:pt x="62743" y="2542"/>
                          <a:pt x="67767" y="4030"/>
                          <a:pt x="72608" y="5998"/>
                        </a:cubicBezTo>
                        <a:lnTo>
                          <a:pt x="79182" y="8885"/>
                        </a:lnTo>
                        <a:cubicBezTo>
                          <a:pt x="81522" y="10174"/>
                          <a:pt x="84664" y="11818"/>
                          <a:pt x="86937" y="13195"/>
                        </a:cubicBezTo>
                        <a:lnTo>
                          <a:pt x="92910" y="17282"/>
                        </a:lnTo>
                        <a:cubicBezTo>
                          <a:pt x="94893" y="18904"/>
                          <a:pt x="97612" y="21014"/>
                          <a:pt x="99596" y="22725"/>
                        </a:cubicBezTo>
                        <a:lnTo>
                          <a:pt x="104900" y="27900"/>
                        </a:lnTo>
                        <a:cubicBezTo>
                          <a:pt x="106616" y="29789"/>
                          <a:pt x="108889" y="32343"/>
                          <a:pt x="110471" y="34231"/>
                        </a:cubicBezTo>
                        <a:lnTo>
                          <a:pt x="114928" y="40384"/>
                        </a:lnTo>
                        <a:cubicBezTo>
                          <a:pt x="116266" y="42606"/>
                          <a:pt x="118138" y="45338"/>
                          <a:pt x="119386" y="47515"/>
                        </a:cubicBezTo>
                        <a:lnTo>
                          <a:pt x="123241" y="54401"/>
                        </a:lnTo>
                        <a:cubicBezTo>
                          <a:pt x="124266" y="56734"/>
                          <a:pt x="125737" y="59821"/>
                          <a:pt x="126718" y="62176"/>
                        </a:cubicBezTo>
                        <a:lnTo>
                          <a:pt x="129459" y="69929"/>
                        </a:lnTo>
                        <a:cubicBezTo>
                          <a:pt x="130172" y="72417"/>
                          <a:pt x="131197" y="75726"/>
                          <a:pt x="131821" y="78259"/>
                        </a:cubicBezTo>
                        <a:cubicBezTo>
                          <a:pt x="132668" y="82257"/>
                          <a:pt x="133671" y="87589"/>
                          <a:pt x="134250" y="91587"/>
                        </a:cubicBezTo>
                        <a:cubicBezTo>
                          <a:pt x="134250" y="92609"/>
                          <a:pt x="134473" y="93986"/>
                          <a:pt x="134562" y="95030"/>
                        </a:cubicBezTo>
                        <a:cubicBezTo>
                          <a:pt x="132812" y="93994"/>
                          <a:pt x="130804" y="93470"/>
                          <a:pt x="128768" y="93520"/>
                        </a:cubicBezTo>
                        <a:cubicBezTo>
                          <a:pt x="117564" y="92378"/>
                          <a:pt x="106257" y="92774"/>
                          <a:pt x="95161" y="94697"/>
                        </a:cubicBezTo>
                        <a:cubicBezTo>
                          <a:pt x="90280" y="25568"/>
                          <a:pt x="47603" y="-12840"/>
                          <a:pt x="0" y="9152"/>
                        </a:cubicBezTo>
                        <a:cubicBezTo>
                          <a:pt x="936" y="8708"/>
                          <a:pt x="2229" y="8086"/>
                          <a:pt x="3142" y="7686"/>
                        </a:cubicBezTo>
                        <a:close/>
                      </a:path>
                    </a:pathLst>
                  </a:custGeom>
                  <a:solidFill>
                    <a:srgbClr val="D4383C"/>
                  </a:solidFill>
                  <a:ln w="216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4B340DA6-793D-254C-AFCA-B777FF091950}"/>
                      </a:ext>
                    </a:extLst>
                  </p:cNvPr>
                  <p:cNvSpPr/>
                  <p:nvPr/>
                </p:nvSpPr>
                <p:spPr>
                  <a:xfrm>
                    <a:off x="7960207" y="2869147"/>
                    <a:ext cx="194221" cy="134762"/>
                  </a:xfrm>
                  <a:custGeom>
                    <a:avLst/>
                    <a:gdLst>
                      <a:gd name="connsiteX0" fmla="*/ 187982 w 194221"/>
                      <a:gd name="connsiteY0" fmla="*/ 659 h 134762"/>
                      <a:gd name="connsiteX1" fmla="*/ 193776 w 194221"/>
                      <a:gd name="connsiteY1" fmla="*/ 2169 h 134762"/>
                      <a:gd name="connsiteX2" fmla="*/ 194222 w 194221"/>
                      <a:gd name="connsiteY2" fmla="*/ 10011 h 134762"/>
                      <a:gd name="connsiteX3" fmla="*/ 122327 w 194221"/>
                      <a:gd name="connsiteY3" fmla="*/ 130253 h 134762"/>
                      <a:gd name="connsiteX4" fmla="*/ 115084 w 194221"/>
                      <a:gd name="connsiteY4" fmla="*/ 132341 h 134762"/>
                      <a:gd name="connsiteX5" fmla="*/ 113747 w 194221"/>
                      <a:gd name="connsiteY5" fmla="*/ 132652 h 134762"/>
                      <a:gd name="connsiteX6" fmla="*/ 106415 w 194221"/>
                      <a:gd name="connsiteY6" fmla="*/ 133985 h 134762"/>
                      <a:gd name="connsiteX7" fmla="*/ 103295 w 194221"/>
                      <a:gd name="connsiteY7" fmla="*/ 134363 h 134762"/>
                      <a:gd name="connsiteX8" fmla="*/ 96030 w 194221"/>
                      <a:gd name="connsiteY8" fmla="*/ 134763 h 134762"/>
                      <a:gd name="connsiteX9" fmla="*/ 86291 w 194221"/>
                      <a:gd name="connsiteY9" fmla="*/ 134341 h 134762"/>
                      <a:gd name="connsiteX10" fmla="*/ 80497 w 194221"/>
                      <a:gd name="connsiteY10" fmla="*/ 133585 h 134762"/>
                      <a:gd name="connsiteX11" fmla="*/ 61019 w 194221"/>
                      <a:gd name="connsiteY11" fmla="*/ 128343 h 134762"/>
                      <a:gd name="connsiteX12" fmla="*/ 55024 w 194221"/>
                      <a:gd name="connsiteY12" fmla="*/ 125722 h 134762"/>
                      <a:gd name="connsiteX13" fmla="*/ 46110 w 194221"/>
                      <a:gd name="connsiteY13" fmla="*/ 120835 h 134762"/>
                      <a:gd name="connsiteX14" fmla="*/ 40404 w 194221"/>
                      <a:gd name="connsiteY14" fmla="*/ 116947 h 134762"/>
                      <a:gd name="connsiteX15" fmla="*/ 33317 w 194221"/>
                      <a:gd name="connsiteY15" fmla="*/ 111194 h 134762"/>
                      <a:gd name="connsiteX16" fmla="*/ 28147 w 194221"/>
                      <a:gd name="connsiteY16" fmla="*/ 106174 h 134762"/>
                      <a:gd name="connsiteX17" fmla="*/ 22464 w 194221"/>
                      <a:gd name="connsiteY17" fmla="*/ 99665 h 134762"/>
                      <a:gd name="connsiteX18" fmla="*/ 18007 w 194221"/>
                      <a:gd name="connsiteY18" fmla="*/ 93667 h 134762"/>
                      <a:gd name="connsiteX19" fmla="*/ 13550 w 194221"/>
                      <a:gd name="connsiteY19" fmla="*/ 86515 h 134762"/>
                      <a:gd name="connsiteX20" fmla="*/ 9761 w 194221"/>
                      <a:gd name="connsiteY20" fmla="*/ 79606 h 134762"/>
                      <a:gd name="connsiteX21" fmla="*/ 6374 w 194221"/>
                      <a:gd name="connsiteY21" fmla="*/ 71854 h 134762"/>
                      <a:gd name="connsiteX22" fmla="*/ 3633 w 194221"/>
                      <a:gd name="connsiteY22" fmla="*/ 64190 h 134762"/>
                      <a:gd name="connsiteX23" fmla="*/ 1293 w 194221"/>
                      <a:gd name="connsiteY23" fmla="*/ 55926 h 134762"/>
                      <a:gd name="connsiteX24" fmla="*/ 0 w 194221"/>
                      <a:gd name="connsiteY24" fmla="*/ 50173 h 134762"/>
                      <a:gd name="connsiteX25" fmla="*/ 1449 w 194221"/>
                      <a:gd name="connsiteY25" fmla="*/ 56437 h 134762"/>
                      <a:gd name="connsiteX26" fmla="*/ 137682 w 194221"/>
                      <a:gd name="connsiteY26" fmla="*/ 69410 h 134762"/>
                      <a:gd name="connsiteX27" fmla="*/ 151054 w 194221"/>
                      <a:gd name="connsiteY27" fmla="*/ 33646 h 134762"/>
                      <a:gd name="connsiteX28" fmla="*/ 152547 w 194221"/>
                      <a:gd name="connsiteY28" fmla="*/ 26538 h 134762"/>
                      <a:gd name="connsiteX29" fmla="*/ 154330 w 194221"/>
                      <a:gd name="connsiteY29" fmla="*/ 1814 h 134762"/>
                      <a:gd name="connsiteX30" fmla="*/ 187937 w 194221"/>
                      <a:gd name="connsiteY30" fmla="*/ 636 h 13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4221" h="134762">
                        <a:moveTo>
                          <a:pt x="187982" y="659"/>
                        </a:moveTo>
                        <a:cubicBezTo>
                          <a:pt x="190017" y="609"/>
                          <a:pt x="192025" y="1133"/>
                          <a:pt x="193776" y="2169"/>
                        </a:cubicBezTo>
                        <a:lnTo>
                          <a:pt x="194222" y="10011"/>
                        </a:lnTo>
                        <a:cubicBezTo>
                          <a:pt x="193219" y="75741"/>
                          <a:pt x="151589" y="119880"/>
                          <a:pt x="122327" y="130253"/>
                        </a:cubicBezTo>
                        <a:lnTo>
                          <a:pt x="115084" y="132341"/>
                        </a:lnTo>
                        <a:lnTo>
                          <a:pt x="113747" y="132652"/>
                        </a:lnTo>
                        <a:lnTo>
                          <a:pt x="106415" y="133985"/>
                        </a:lnTo>
                        <a:lnTo>
                          <a:pt x="103295" y="134363"/>
                        </a:lnTo>
                        <a:lnTo>
                          <a:pt x="96030" y="134763"/>
                        </a:lnTo>
                        <a:cubicBezTo>
                          <a:pt x="93133" y="134763"/>
                          <a:pt x="89188" y="134585"/>
                          <a:pt x="86291" y="134341"/>
                        </a:cubicBezTo>
                        <a:lnTo>
                          <a:pt x="80497" y="133585"/>
                        </a:lnTo>
                        <a:cubicBezTo>
                          <a:pt x="73840" y="132515"/>
                          <a:pt x="67312" y="130758"/>
                          <a:pt x="61019" y="128343"/>
                        </a:cubicBezTo>
                        <a:lnTo>
                          <a:pt x="55024" y="125722"/>
                        </a:lnTo>
                        <a:cubicBezTo>
                          <a:pt x="52350" y="124300"/>
                          <a:pt x="48762" y="122390"/>
                          <a:pt x="46110" y="120835"/>
                        </a:cubicBezTo>
                        <a:lnTo>
                          <a:pt x="40404" y="116947"/>
                        </a:lnTo>
                        <a:cubicBezTo>
                          <a:pt x="38176" y="115237"/>
                          <a:pt x="35390" y="112993"/>
                          <a:pt x="33317" y="111194"/>
                        </a:cubicBezTo>
                        <a:lnTo>
                          <a:pt x="28147" y="106174"/>
                        </a:lnTo>
                        <a:cubicBezTo>
                          <a:pt x="26431" y="104241"/>
                          <a:pt x="24091" y="101731"/>
                          <a:pt x="22464" y="99665"/>
                        </a:cubicBezTo>
                        <a:lnTo>
                          <a:pt x="18007" y="93667"/>
                        </a:lnTo>
                        <a:cubicBezTo>
                          <a:pt x="16625" y="91446"/>
                          <a:pt x="14753" y="88692"/>
                          <a:pt x="13550" y="86515"/>
                        </a:cubicBezTo>
                        <a:lnTo>
                          <a:pt x="9761" y="79606"/>
                        </a:lnTo>
                        <a:cubicBezTo>
                          <a:pt x="8781" y="77385"/>
                          <a:pt x="7310" y="74186"/>
                          <a:pt x="6374" y="71854"/>
                        </a:cubicBezTo>
                        <a:lnTo>
                          <a:pt x="3633" y="64190"/>
                        </a:lnTo>
                        <a:cubicBezTo>
                          <a:pt x="2897" y="61724"/>
                          <a:pt x="1983" y="58436"/>
                          <a:pt x="1293" y="55926"/>
                        </a:cubicBezTo>
                        <a:cubicBezTo>
                          <a:pt x="914" y="54171"/>
                          <a:pt x="379" y="51883"/>
                          <a:pt x="0" y="50173"/>
                        </a:cubicBezTo>
                        <a:cubicBezTo>
                          <a:pt x="446" y="52061"/>
                          <a:pt x="1003" y="54616"/>
                          <a:pt x="1449" y="56437"/>
                        </a:cubicBezTo>
                        <a:cubicBezTo>
                          <a:pt x="24403" y="133141"/>
                          <a:pt x="103451" y="129742"/>
                          <a:pt x="137682" y="69410"/>
                        </a:cubicBezTo>
                        <a:cubicBezTo>
                          <a:pt x="143988" y="58259"/>
                          <a:pt x="148500" y="46191"/>
                          <a:pt x="151054" y="33646"/>
                        </a:cubicBezTo>
                        <a:lnTo>
                          <a:pt x="152547" y="26538"/>
                        </a:lnTo>
                        <a:cubicBezTo>
                          <a:pt x="153987" y="18379"/>
                          <a:pt x="154584" y="10094"/>
                          <a:pt x="154330" y="1814"/>
                        </a:cubicBezTo>
                        <a:cubicBezTo>
                          <a:pt x="165425" y="-109"/>
                          <a:pt x="176734" y="-506"/>
                          <a:pt x="187937" y="636"/>
                        </a:cubicBezTo>
                        <a:close/>
                      </a:path>
                    </a:pathLst>
                  </a:custGeom>
                  <a:solidFill>
                    <a:srgbClr val="D4383C"/>
                  </a:solidFill>
                  <a:ln w="2165" cap="flat">
                    <a:noFill/>
                    <a:prstDash val="solid"/>
                    <a:miter/>
                  </a:ln>
                </p:spPr>
                <p:txBody>
                  <a:bodyPr rtlCol="0" anchor="ctr"/>
                  <a:lstStyle/>
                  <a:p>
                    <a:endParaRPr lang="en-US"/>
                  </a:p>
                </p:txBody>
              </p:sp>
            </p:grpSp>
          </p:grpSp>
          <p:grpSp>
            <p:nvGrpSpPr>
              <p:cNvPr id="380" name="Graphic 255">
                <a:extLst>
                  <a:ext uri="{FF2B5EF4-FFF2-40B4-BE49-F238E27FC236}">
                    <a16:creationId xmlns:a16="http://schemas.microsoft.com/office/drawing/2014/main" id="{4A8C7876-0106-FD49-B902-89B1B8BE2723}"/>
                  </a:ext>
                </a:extLst>
              </p:cNvPr>
              <p:cNvGrpSpPr/>
              <p:nvPr/>
            </p:nvGrpSpPr>
            <p:grpSpPr>
              <a:xfrm rot="900000">
                <a:off x="7192584" y="2413406"/>
                <a:ext cx="386908" cy="386986"/>
                <a:chOff x="1803207" y="3093803"/>
                <a:chExt cx="493264" cy="493368"/>
              </a:xfrm>
              <a:effectLst>
                <a:outerShdw blurRad="66388" algn="ctr" rotWithShape="0">
                  <a:schemeClr val="accent6">
                    <a:alpha val="40000"/>
                  </a:schemeClr>
                </a:outerShdw>
              </a:effectLst>
            </p:grpSpPr>
            <p:sp>
              <p:nvSpPr>
                <p:cNvPr id="381" name="Freeform 380">
                  <a:extLst>
                    <a:ext uri="{FF2B5EF4-FFF2-40B4-BE49-F238E27FC236}">
                      <a16:creationId xmlns:a16="http://schemas.microsoft.com/office/drawing/2014/main" id="{7FECD8D8-000E-5449-9542-FDD2E8A9E473}"/>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471AC074-90CD-9F46-8004-436E3BD71A9F}"/>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383" name="Graphic 255">
                <a:extLst>
                  <a:ext uri="{FF2B5EF4-FFF2-40B4-BE49-F238E27FC236}">
                    <a16:creationId xmlns:a16="http://schemas.microsoft.com/office/drawing/2014/main" id="{D4ECBBB8-9B03-0A4D-901B-730EA465B650}"/>
                  </a:ext>
                </a:extLst>
              </p:cNvPr>
              <p:cNvGrpSpPr/>
              <p:nvPr/>
            </p:nvGrpSpPr>
            <p:grpSpPr>
              <a:xfrm rot="900000">
                <a:off x="7624371" y="2759488"/>
                <a:ext cx="190084" cy="190122"/>
                <a:chOff x="1803207" y="3093803"/>
                <a:chExt cx="493264" cy="493368"/>
              </a:xfrm>
              <a:effectLst>
                <a:outerShdw blurRad="66388" algn="ctr" rotWithShape="0">
                  <a:schemeClr val="accent6">
                    <a:alpha val="40000"/>
                  </a:schemeClr>
                </a:outerShdw>
              </a:effectLst>
            </p:grpSpPr>
            <p:sp>
              <p:nvSpPr>
                <p:cNvPr id="384" name="Freeform 383">
                  <a:extLst>
                    <a:ext uri="{FF2B5EF4-FFF2-40B4-BE49-F238E27FC236}">
                      <a16:creationId xmlns:a16="http://schemas.microsoft.com/office/drawing/2014/main" id="{633FD3D8-AE91-5B40-9E51-63A7A058C114}"/>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0D4E488F-CFDA-4345-BDA8-49009DD13130}"/>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grpSp>
      <p:grpSp>
        <p:nvGrpSpPr>
          <p:cNvPr id="426" name="Graphic 255">
            <a:extLst>
              <a:ext uri="{FF2B5EF4-FFF2-40B4-BE49-F238E27FC236}">
                <a16:creationId xmlns:a16="http://schemas.microsoft.com/office/drawing/2014/main" id="{CA7486A0-D310-5140-9B83-96C5F438C550}"/>
              </a:ext>
            </a:extLst>
          </p:cNvPr>
          <p:cNvGrpSpPr/>
          <p:nvPr/>
        </p:nvGrpSpPr>
        <p:grpSpPr>
          <a:xfrm rot="900000">
            <a:off x="5445253" y="2807429"/>
            <a:ext cx="151524" cy="202072"/>
            <a:chOff x="1803207" y="3093803"/>
            <a:chExt cx="493264" cy="493368"/>
          </a:xfrm>
          <a:effectLst>
            <a:outerShdw blurRad="66388" algn="ctr" rotWithShape="0">
              <a:schemeClr val="accent6">
                <a:alpha val="40000"/>
              </a:schemeClr>
            </a:outerShdw>
          </a:effectLst>
        </p:grpSpPr>
        <p:sp>
          <p:nvSpPr>
            <p:cNvPr id="427" name="Freeform 426">
              <a:extLst>
                <a:ext uri="{FF2B5EF4-FFF2-40B4-BE49-F238E27FC236}">
                  <a16:creationId xmlns:a16="http://schemas.microsoft.com/office/drawing/2014/main" id="{6D04CC4C-86E3-D14D-8AC3-05F5EFC1647E}"/>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D698CB7A-05C9-0C4E-AA3B-04353AF4FB9A}"/>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423" name="Graphic 255">
            <a:extLst>
              <a:ext uri="{FF2B5EF4-FFF2-40B4-BE49-F238E27FC236}">
                <a16:creationId xmlns:a16="http://schemas.microsoft.com/office/drawing/2014/main" id="{3670E521-2A16-D647-8284-7576BB0B9704}"/>
              </a:ext>
            </a:extLst>
          </p:cNvPr>
          <p:cNvGrpSpPr/>
          <p:nvPr/>
        </p:nvGrpSpPr>
        <p:grpSpPr>
          <a:xfrm rot="900000">
            <a:off x="4937250" y="2790557"/>
            <a:ext cx="214321" cy="285819"/>
            <a:chOff x="1803207" y="3093803"/>
            <a:chExt cx="493264" cy="493368"/>
          </a:xfrm>
          <a:effectLst>
            <a:outerShdw blurRad="66388" algn="ctr" rotWithShape="0">
              <a:schemeClr val="accent6">
                <a:alpha val="40000"/>
              </a:schemeClr>
            </a:outerShdw>
          </a:effectLst>
        </p:grpSpPr>
        <p:sp>
          <p:nvSpPr>
            <p:cNvPr id="424" name="Freeform 423">
              <a:extLst>
                <a:ext uri="{FF2B5EF4-FFF2-40B4-BE49-F238E27FC236}">
                  <a16:creationId xmlns:a16="http://schemas.microsoft.com/office/drawing/2014/main" id="{42B5244E-1DF9-A344-BCED-1E287E382D76}"/>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9785D29C-5DC1-B74A-9FB0-C90E0D2B054A}"/>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pic>
        <p:nvPicPr>
          <p:cNvPr id="63" name="Graphic 62">
            <a:extLst>
              <a:ext uri="{FF2B5EF4-FFF2-40B4-BE49-F238E27FC236}">
                <a16:creationId xmlns:a16="http://schemas.microsoft.com/office/drawing/2014/main" id="{65CAEEDB-4D03-654D-9786-E0A043EA31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09254">
            <a:off x="5156287" y="2841402"/>
            <a:ext cx="205145" cy="319114"/>
          </a:xfrm>
          <a:prstGeom prst="rect">
            <a:avLst/>
          </a:prstGeom>
        </p:spPr>
      </p:pic>
      <p:grpSp>
        <p:nvGrpSpPr>
          <p:cNvPr id="458" name="Group 457">
            <a:extLst>
              <a:ext uri="{FF2B5EF4-FFF2-40B4-BE49-F238E27FC236}">
                <a16:creationId xmlns:a16="http://schemas.microsoft.com/office/drawing/2014/main" id="{2D73042B-B5EA-8048-BBFF-62E0B13F4D3A}"/>
              </a:ext>
            </a:extLst>
          </p:cNvPr>
          <p:cNvGrpSpPr/>
          <p:nvPr/>
        </p:nvGrpSpPr>
        <p:grpSpPr>
          <a:xfrm>
            <a:off x="5543792" y="1199230"/>
            <a:ext cx="4077579" cy="1990406"/>
            <a:chOff x="5579168" y="1224160"/>
            <a:chExt cx="5436772" cy="1990406"/>
          </a:xfrm>
        </p:grpSpPr>
        <p:sp>
          <p:nvSpPr>
            <p:cNvPr id="149" name="TextBox 148">
              <a:extLst>
                <a:ext uri="{FF2B5EF4-FFF2-40B4-BE49-F238E27FC236}">
                  <a16:creationId xmlns:a16="http://schemas.microsoft.com/office/drawing/2014/main" id="{0725BD20-2496-574C-905F-FD22EA800650}"/>
                </a:ext>
              </a:extLst>
            </p:cNvPr>
            <p:cNvSpPr txBox="1"/>
            <p:nvPr/>
          </p:nvSpPr>
          <p:spPr>
            <a:xfrm>
              <a:off x="5579168" y="1224160"/>
              <a:ext cx="5436772" cy="461665"/>
            </a:xfrm>
            <a:prstGeom prst="rect">
              <a:avLst/>
            </a:prstGeom>
          </p:spPr>
          <p:txBody>
            <a:bodyPr wrap="square">
              <a:spAutoFit/>
            </a:bodyPr>
            <a:lstStyle>
              <a:defPPr>
                <a:defRPr lang="en-US"/>
              </a:defPPr>
              <a:lvl1pPr algn="r">
                <a:defRPr sz="2400" b="1">
                  <a:solidFill>
                    <a:schemeClr val="accent1"/>
                  </a:solidFill>
                  <a:latin typeface="Segoe UI Semibold" panose="020B0502040204020203" pitchFamily="34" charset="0"/>
                  <a:cs typeface="Segoe UI Semibold" panose="020B0502040204020203" pitchFamily="34" charset="0"/>
                </a:defRPr>
              </a:lvl1pPr>
            </a:lstStyle>
            <a:p>
              <a:pPr algn="ctr"/>
              <a:r>
                <a:rPr lang="en-US" dirty="0" err="1"/>
                <a:t>Endotelyal</a:t>
              </a:r>
              <a:r>
                <a:rPr lang="en-US" dirty="0"/>
                <a:t> </a:t>
              </a:r>
              <a:r>
                <a:rPr lang="en-US" dirty="0" err="1"/>
                <a:t>Hücre</a:t>
              </a:r>
              <a:r>
                <a:rPr lang="en-US" dirty="0"/>
                <a:t> </a:t>
              </a:r>
              <a:r>
                <a:rPr lang="en-US" dirty="0" err="1"/>
                <a:t>Hasarı</a:t>
              </a:r>
              <a:endParaRPr lang="en-US" dirty="0"/>
            </a:p>
          </p:txBody>
        </p:sp>
        <p:sp>
          <p:nvSpPr>
            <p:cNvPr id="374" name="Rectangle 373">
              <a:extLst>
                <a:ext uri="{FF2B5EF4-FFF2-40B4-BE49-F238E27FC236}">
                  <a16:creationId xmlns:a16="http://schemas.microsoft.com/office/drawing/2014/main" id="{BD15E436-7376-DF4E-A045-46866011B123}"/>
                </a:ext>
              </a:extLst>
            </p:cNvPr>
            <p:cNvSpPr/>
            <p:nvPr/>
          </p:nvSpPr>
          <p:spPr>
            <a:xfrm>
              <a:off x="6615053" y="1703287"/>
              <a:ext cx="338328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3" name="Group 452">
              <a:extLst>
                <a:ext uri="{FF2B5EF4-FFF2-40B4-BE49-F238E27FC236}">
                  <a16:creationId xmlns:a16="http://schemas.microsoft.com/office/drawing/2014/main" id="{FB9FD3A1-58D7-BE46-A026-B511484E430C}"/>
                </a:ext>
              </a:extLst>
            </p:cNvPr>
            <p:cNvGrpSpPr/>
            <p:nvPr/>
          </p:nvGrpSpPr>
          <p:grpSpPr>
            <a:xfrm>
              <a:off x="7347561" y="1749008"/>
              <a:ext cx="983371" cy="1465558"/>
              <a:chOff x="7341765" y="1741479"/>
              <a:chExt cx="827644" cy="1233472"/>
            </a:xfrm>
          </p:grpSpPr>
          <p:cxnSp>
            <p:nvCxnSpPr>
              <p:cNvPr id="375" name="Straight Connector 374">
                <a:extLst>
                  <a:ext uri="{FF2B5EF4-FFF2-40B4-BE49-F238E27FC236}">
                    <a16:creationId xmlns:a16="http://schemas.microsoft.com/office/drawing/2014/main" id="{EC958D07-320A-834A-8F0D-96A080EE4429}"/>
                  </a:ext>
                </a:extLst>
              </p:cNvPr>
              <p:cNvCxnSpPr>
                <a:cxnSpLocks/>
              </p:cNvCxnSpPr>
              <p:nvPr/>
            </p:nvCxnSpPr>
            <p:spPr>
              <a:xfrm flipV="1">
                <a:off x="7747698" y="1741479"/>
                <a:ext cx="0" cy="425918"/>
              </a:xfrm>
              <a:prstGeom prst="line">
                <a:avLst/>
              </a:prstGeom>
              <a:ln w="28575">
                <a:gradFill>
                  <a:gsLst>
                    <a:gs pos="0">
                      <a:schemeClr val="tx2">
                        <a:alpha val="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51" name="Group 450">
                <a:extLst>
                  <a:ext uri="{FF2B5EF4-FFF2-40B4-BE49-F238E27FC236}">
                    <a16:creationId xmlns:a16="http://schemas.microsoft.com/office/drawing/2014/main" id="{ADBEF523-630C-4C48-983D-545782CBE57D}"/>
                  </a:ext>
                </a:extLst>
              </p:cNvPr>
              <p:cNvGrpSpPr/>
              <p:nvPr/>
            </p:nvGrpSpPr>
            <p:grpSpPr>
              <a:xfrm>
                <a:off x="7341765" y="2136963"/>
                <a:ext cx="827644" cy="837988"/>
                <a:chOff x="6489513" y="2987055"/>
                <a:chExt cx="767316" cy="776908"/>
              </a:xfrm>
            </p:grpSpPr>
            <p:grpSp>
              <p:nvGrpSpPr>
                <p:cNvPr id="450" name="Group 449">
                  <a:extLst>
                    <a:ext uri="{FF2B5EF4-FFF2-40B4-BE49-F238E27FC236}">
                      <a16:creationId xmlns:a16="http://schemas.microsoft.com/office/drawing/2014/main" id="{69EEABC6-11E9-EA40-A952-228F1016BB91}"/>
                    </a:ext>
                  </a:extLst>
                </p:cNvPr>
                <p:cNvGrpSpPr/>
                <p:nvPr/>
              </p:nvGrpSpPr>
              <p:grpSpPr>
                <a:xfrm>
                  <a:off x="6489513" y="2987055"/>
                  <a:ext cx="767316" cy="724369"/>
                  <a:chOff x="6474623" y="2226807"/>
                  <a:chExt cx="1572635" cy="1484618"/>
                </a:xfrm>
              </p:grpSpPr>
              <p:grpSp>
                <p:nvGrpSpPr>
                  <p:cNvPr id="443" name="Group 442">
                    <a:extLst>
                      <a:ext uri="{FF2B5EF4-FFF2-40B4-BE49-F238E27FC236}">
                        <a16:creationId xmlns:a16="http://schemas.microsoft.com/office/drawing/2014/main" id="{BF748ED3-D95F-E94D-B61C-CDF81E425425}"/>
                      </a:ext>
                    </a:extLst>
                  </p:cNvPr>
                  <p:cNvGrpSpPr/>
                  <p:nvPr/>
                </p:nvGrpSpPr>
                <p:grpSpPr>
                  <a:xfrm>
                    <a:off x="6474623" y="2226807"/>
                    <a:ext cx="1572635" cy="1484618"/>
                    <a:chOff x="6474623" y="2226807"/>
                    <a:chExt cx="1572635" cy="1484618"/>
                  </a:xfrm>
                </p:grpSpPr>
                <p:grpSp>
                  <p:nvGrpSpPr>
                    <p:cNvPr id="441" name="Group 440">
                      <a:extLst>
                        <a:ext uri="{FF2B5EF4-FFF2-40B4-BE49-F238E27FC236}">
                          <a16:creationId xmlns:a16="http://schemas.microsoft.com/office/drawing/2014/main" id="{2A0477F1-1772-894C-8D93-07F0C67CC8A2}"/>
                        </a:ext>
                      </a:extLst>
                    </p:cNvPr>
                    <p:cNvGrpSpPr/>
                    <p:nvPr/>
                  </p:nvGrpSpPr>
                  <p:grpSpPr>
                    <a:xfrm>
                      <a:off x="6474623" y="2226807"/>
                      <a:ext cx="1572635" cy="1484618"/>
                      <a:chOff x="6474623" y="2226807"/>
                      <a:chExt cx="1572635" cy="1484618"/>
                    </a:xfrm>
                  </p:grpSpPr>
                  <p:sp>
                    <p:nvSpPr>
                      <p:cNvPr id="421" name="Oval 420">
                        <a:extLst>
                          <a:ext uri="{FF2B5EF4-FFF2-40B4-BE49-F238E27FC236}">
                            <a16:creationId xmlns:a16="http://schemas.microsoft.com/office/drawing/2014/main" id="{CE32B28C-5851-1B4C-A964-19807CA05241}"/>
                          </a:ext>
                        </a:extLst>
                      </p:cNvPr>
                      <p:cNvSpPr/>
                      <p:nvPr/>
                    </p:nvSpPr>
                    <p:spPr>
                      <a:xfrm>
                        <a:off x="6503678" y="2226807"/>
                        <a:ext cx="1484623" cy="1484618"/>
                      </a:xfrm>
                      <a:prstGeom prst="ellipse">
                        <a:avLst/>
                      </a:prstGeom>
                      <a:solidFill>
                        <a:schemeClr val="bg1"/>
                      </a:solidFill>
                      <a:ln>
                        <a:noFill/>
                      </a:ln>
                      <a:effectLst>
                        <a:outerShdw blurRad="188334"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 name="Group 419">
                        <a:extLst>
                          <a:ext uri="{FF2B5EF4-FFF2-40B4-BE49-F238E27FC236}">
                            <a16:creationId xmlns:a16="http://schemas.microsoft.com/office/drawing/2014/main" id="{91C16C8F-4D8F-FA4A-8059-997181517C89}"/>
                          </a:ext>
                        </a:extLst>
                      </p:cNvPr>
                      <p:cNvGrpSpPr/>
                      <p:nvPr/>
                    </p:nvGrpSpPr>
                    <p:grpSpPr>
                      <a:xfrm>
                        <a:off x="6474623" y="2324165"/>
                        <a:ext cx="1572635" cy="1303331"/>
                        <a:chOff x="7336244" y="2267765"/>
                        <a:chExt cx="678597" cy="562392"/>
                      </a:xfrm>
                    </p:grpSpPr>
                    <p:sp>
                      <p:nvSpPr>
                        <p:cNvPr id="419" name="Freeform 418">
                          <a:extLst>
                            <a:ext uri="{FF2B5EF4-FFF2-40B4-BE49-F238E27FC236}">
                              <a16:creationId xmlns:a16="http://schemas.microsoft.com/office/drawing/2014/main" id="{02C73B0B-412C-6946-82A2-63DAA164FAED}"/>
                            </a:ext>
                          </a:extLst>
                        </p:cNvPr>
                        <p:cNvSpPr/>
                        <p:nvPr/>
                      </p:nvSpPr>
                      <p:spPr>
                        <a:xfrm rot="1105667">
                          <a:off x="7451672" y="2267765"/>
                          <a:ext cx="563169" cy="218575"/>
                        </a:xfrm>
                        <a:custGeom>
                          <a:avLst/>
                          <a:gdLst>
                            <a:gd name="connsiteX0" fmla="*/ 333124 w 563169"/>
                            <a:gd name="connsiteY0" fmla="*/ 4695 h 218575"/>
                            <a:gd name="connsiteX1" fmla="*/ 548611 w 563169"/>
                            <a:gd name="connsiteY1" fmla="*/ 174455 h 218575"/>
                            <a:gd name="connsiteX2" fmla="*/ 563169 w 563169"/>
                            <a:gd name="connsiteY2" fmla="*/ 218575 h 218575"/>
                            <a:gd name="connsiteX3" fmla="*/ 0 w 563169"/>
                            <a:gd name="connsiteY3" fmla="*/ 218575 h 218575"/>
                            <a:gd name="connsiteX4" fmla="*/ 10081 w 563169"/>
                            <a:gd name="connsiteY4" fmla="*/ 183388 h 218575"/>
                            <a:gd name="connsiteX5" fmla="*/ 333124 w 563169"/>
                            <a:gd name="connsiteY5" fmla="*/ 4695 h 21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169" h="218575">
                              <a:moveTo>
                                <a:pt x="333124" y="4695"/>
                              </a:moveTo>
                              <a:cubicBezTo>
                                <a:pt x="432347" y="22605"/>
                                <a:pt x="510754" y="88667"/>
                                <a:pt x="548611" y="174455"/>
                              </a:cubicBezTo>
                              <a:lnTo>
                                <a:pt x="563169" y="218575"/>
                              </a:lnTo>
                              <a:lnTo>
                                <a:pt x="0" y="218575"/>
                              </a:lnTo>
                              <a:lnTo>
                                <a:pt x="10081" y="183388"/>
                              </a:lnTo>
                              <a:cubicBezTo>
                                <a:pt x="60528" y="57238"/>
                                <a:pt x="194212" y="-20378"/>
                                <a:pt x="333124" y="4695"/>
                              </a:cubicBezTo>
                              <a:close/>
                            </a:path>
                          </a:pathLst>
                        </a:custGeom>
                        <a:solidFill>
                          <a:srgbClr val="C76B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7" name="Freeform 416">
                          <a:extLst>
                            <a:ext uri="{FF2B5EF4-FFF2-40B4-BE49-F238E27FC236}">
                              <a16:creationId xmlns:a16="http://schemas.microsoft.com/office/drawing/2014/main" id="{50C04928-A3B5-3341-AAAC-712780431A76}"/>
                            </a:ext>
                          </a:extLst>
                        </p:cNvPr>
                        <p:cNvSpPr/>
                        <p:nvPr/>
                      </p:nvSpPr>
                      <p:spPr>
                        <a:xfrm rot="1094933">
                          <a:off x="7397043" y="2479196"/>
                          <a:ext cx="580686" cy="54096"/>
                        </a:xfrm>
                        <a:custGeom>
                          <a:avLst/>
                          <a:gdLst>
                            <a:gd name="connsiteX0" fmla="*/ 572216 w 580686"/>
                            <a:gd name="connsiteY0" fmla="*/ 0 h 54096"/>
                            <a:gd name="connsiteX1" fmla="*/ 575109 w 580686"/>
                            <a:gd name="connsiteY1" fmla="*/ 8766 h 54096"/>
                            <a:gd name="connsiteX2" fmla="*/ 580686 w 580686"/>
                            <a:gd name="connsiteY2" fmla="*/ 54096 h 54096"/>
                            <a:gd name="connsiteX3" fmla="*/ 0 w 580686"/>
                            <a:gd name="connsiteY3" fmla="*/ 54096 h 54096"/>
                            <a:gd name="connsiteX4" fmla="*/ 2593 w 580686"/>
                            <a:gd name="connsiteY4" fmla="*/ 20965 h 54096"/>
                            <a:gd name="connsiteX5" fmla="*/ 8600 w 580686"/>
                            <a:gd name="connsiteY5" fmla="*/ 0 h 54096"/>
                            <a:gd name="connsiteX6" fmla="*/ 572216 w 580686"/>
                            <a:gd name="connsiteY6" fmla="*/ 0 h 5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686" h="54096">
                              <a:moveTo>
                                <a:pt x="572216" y="0"/>
                              </a:moveTo>
                              <a:lnTo>
                                <a:pt x="575109" y="8766"/>
                              </a:lnTo>
                              <a:lnTo>
                                <a:pt x="580686" y="54096"/>
                              </a:lnTo>
                              <a:lnTo>
                                <a:pt x="0" y="54096"/>
                              </a:lnTo>
                              <a:lnTo>
                                <a:pt x="2593" y="20965"/>
                              </a:lnTo>
                              <a:lnTo>
                                <a:pt x="8600" y="0"/>
                              </a:lnTo>
                              <a:lnTo>
                                <a:pt x="572216" y="0"/>
                              </a:lnTo>
                              <a:close/>
                            </a:path>
                          </a:pathLst>
                        </a:custGeom>
                        <a:solidFill>
                          <a:srgbClr val="FFE0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6" name="Freeform 415">
                          <a:extLst>
                            <a:ext uri="{FF2B5EF4-FFF2-40B4-BE49-F238E27FC236}">
                              <a16:creationId xmlns:a16="http://schemas.microsoft.com/office/drawing/2014/main" id="{E3BB0372-0BFC-E34D-A0C2-89E063C66FE1}"/>
                            </a:ext>
                          </a:extLst>
                        </p:cNvPr>
                        <p:cNvSpPr/>
                        <p:nvPr/>
                      </p:nvSpPr>
                      <p:spPr>
                        <a:xfrm rot="1105667">
                          <a:off x="7336244" y="2519601"/>
                          <a:ext cx="584222" cy="310556"/>
                        </a:xfrm>
                        <a:custGeom>
                          <a:avLst/>
                          <a:gdLst>
                            <a:gd name="connsiteX0" fmla="*/ 582753 w 584222"/>
                            <a:gd name="connsiteY0" fmla="*/ 0 h 310556"/>
                            <a:gd name="connsiteX1" fmla="*/ 584144 w 584222"/>
                            <a:gd name="connsiteY1" fmla="*/ 11305 h 310556"/>
                            <a:gd name="connsiteX2" fmla="*/ 579527 w 584222"/>
                            <a:gd name="connsiteY2" fmla="*/ 70291 h 310556"/>
                            <a:gd name="connsiteX3" fmla="*/ 240188 w 584222"/>
                            <a:gd name="connsiteY3" fmla="*/ 305862 h 310556"/>
                            <a:gd name="connsiteX4" fmla="*/ 0 w 584222"/>
                            <a:gd name="connsiteY4" fmla="*/ 25508 h 310556"/>
                            <a:gd name="connsiteX5" fmla="*/ 1996 w 584222"/>
                            <a:gd name="connsiteY5" fmla="*/ 1 h 310556"/>
                            <a:gd name="connsiteX6" fmla="*/ 582753 w 584222"/>
                            <a:gd name="connsiteY6" fmla="*/ 0 h 31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222" h="310556">
                              <a:moveTo>
                                <a:pt x="582753" y="0"/>
                              </a:moveTo>
                              <a:lnTo>
                                <a:pt x="584144" y="11305"/>
                              </a:lnTo>
                              <a:cubicBezTo>
                                <a:pt x="584595" y="30708"/>
                                <a:pt x="583109" y="50446"/>
                                <a:pt x="579527" y="70291"/>
                              </a:cubicBezTo>
                              <a:cubicBezTo>
                                <a:pt x="550872" y="229047"/>
                                <a:pt x="398944" y="334516"/>
                                <a:pt x="240188" y="305862"/>
                              </a:cubicBezTo>
                              <a:cubicBezTo>
                                <a:pt x="101275" y="280789"/>
                                <a:pt x="3162" y="161335"/>
                                <a:pt x="0" y="25508"/>
                              </a:cubicBezTo>
                              <a:lnTo>
                                <a:pt x="1996" y="1"/>
                              </a:lnTo>
                              <a:lnTo>
                                <a:pt x="582753" y="0"/>
                              </a:lnTo>
                              <a:close/>
                            </a:path>
                          </a:pathLst>
                        </a:custGeom>
                        <a:solidFill>
                          <a:srgbClr val="C187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32" name="Oval 431">
                        <a:extLst>
                          <a:ext uri="{FF2B5EF4-FFF2-40B4-BE49-F238E27FC236}">
                            <a16:creationId xmlns:a16="http://schemas.microsoft.com/office/drawing/2014/main" id="{F7CA7D8F-01C4-E846-862E-57FDEA04E32A}"/>
                          </a:ext>
                        </a:extLst>
                      </p:cNvPr>
                      <p:cNvSpPr/>
                      <p:nvPr/>
                    </p:nvSpPr>
                    <p:spPr>
                      <a:xfrm rot="20700000">
                        <a:off x="7079071" y="2836310"/>
                        <a:ext cx="258086" cy="202454"/>
                      </a:xfrm>
                      <a:prstGeom prst="ellipse">
                        <a:avLst/>
                      </a:prstGeom>
                      <a:solidFill>
                        <a:srgbClr val="C18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3" name="Oval 432">
                      <a:extLst>
                        <a:ext uri="{FF2B5EF4-FFF2-40B4-BE49-F238E27FC236}">
                          <a16:creationId xmlns:a16="http://schemas.microsoft.com/office/drawing/2014/main" id="{EA4E3702-7A26-B543-BAD7-36381DB6D5D4}"/>
                        </a:ext>
                      </a:extLst>
                    </p:cNvPr>
                    <p:cNvSpPr/>
                    <p:nvPr/>
                  </p:nvSpPr>
                  <p:spPr>
                    <a:xfrm rot="21145011">
                      <a:off x="6734713" y="2796309"/>
                      <a:ext cx="383511" cy="300843"/>
                    </a:xfrm>
                    <a:prstGeom prst="ellipse">
                      <a:avLst/>
                    </a:prstGeom>
                    <a:solidFill>
                      <a:srgbClr val="C18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aphic 255">
                    <a:extLst>
                      <a:ext uri="{FF2B5EF4-FFF2-40B4-BE49-F238E27FC236}">
                        <a16:creationId xmlns:a16="http://schemas.microsoft.com/office/drawing/2014/main" id="{64273283-2CE6-3C44-B9E3-ED28AFD4F857}"/>
                      </a:ext>
                    </a:extLst>
                  </p:cNvPr>
                  <p:cNvGrpSpPr/>
                  <p:nvPr/>
                </p:nvGrpSpPr>
                <p:grpSpPr>
                  <a:xfrm rot="900000">
                    <a:off x="6612167" y="2821007"/>
                    <a:ext cx="289990" cy="290048"/>
                    <a:chOff x="1803207" y="3093803"/>
                    <a:chExt cx="493264" cy="493368"/>
                  </a:xfrm>
                  <a:effectLst>
                    <a:outerShdw blurRad="66388" algn="ctr" rotWithShape="0">
                      <a:schemeClr val="accent6">
                        <a:alpha val="40000"/>
                      </a:schemeClr>
                    </a:outerShdw>
                  </a:effectLst>
                </p:grpSpPr>
                <p:sp>
                  <p:nvSpPr>
                    <p:cNvPr id="438" name="Freeform 437">
                      <a:extLst>
                        <a:ext uri="{FF2B5EF4-FFF2-40B4-BE49-F238E27FC236}">
                          <a16:creationId xmlns:a16="http://schemas.microsoft.com/office/drawing/2014/main" id="{6C929FC0-9DD3-484B-A029-0EB7256213DF}"/>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94B472F1-BF27-3449-B144-2B89255729C5}"/>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444" name="Graphic 255">
                    <a:extLst>
                      <a:ext uri="{FF2B5EF4-FFF2-40B4-BE49-F238E27FC236}">
                        <a16:creationId xmlns:a16="http://schemas.microsoft.com/office/drawing/2014/main" id="{891854C3-772F-D84D-9B3C-5792EB43A517}"/>
                      </a:ext>
                    </a:extLst>
                  </p:cNvPr>
                  <p:cNvGrpSpPr/>
                  <p:nvPr/>
                </p:nvGrpSpPr>
                <p:grpSpPr>
                  <a:xfrm rot="900000">
                    <a:off x="7236046" y="3012407"/>
                    <a:ext cx="171806" cy="171838"/>
                    <a:chOff x="1893656" y="3579123"/>
                    <a:chExt cx="493265" cy="493367"/>
                  </a:xfrm>
                  <a:effectLst>
                    <a:outerShdw blurRad="66388" algn="ctr" rotWithShape="0">
                      <a:schemeClr val="accent6">
                        <a:alpha val="40000"/>
                      </a:schemeClr>
                    </a:outerShdw>
                  </a:effectLst>
                </p:grpSpPr>
                <p:sp>
                  <p:nvSpPr>
                    <p:cNvPr id="445" name="Freeform 444">
                      <a:extLst>
                        <a:ext uri="{FF2B5EF4-FFF2-40B4-BE49-F238E27FC236}">
                          <a16:creationId xmlns:a16="http://schemas.microsoft.com/office/drawing/2014/main" id="{12128F4A-363B-6D48-B0F9-6A05162B3254}"/>
                        </a:ext>
                      </a:extLst>
                    </p:cNvPr>
                    <p:cNvSpPr/>
                    <p:nvPr/>
                  </p:nvSpPr>
                  <p:spPr>
                    <a:xfrm>
                      <a:off x="1893656" y="3579123"/>
                      <a:ext cx="493265" cy="493367"/>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2331F613-F629-7A4F-B678-E47623A302BC}"/>
                        </a:ext>
                      </a:extLst>
                    </p:cNvPr>
                    <p:cNvSpPr/>
                    <p:nvPr/>
                  </p:nvSpPr>
                  <p:spPr>
                    <a:xfrm>
                      <a:off x="1985243" y="3669881"/>
                      <a:ext cx="312786"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447" name="Graphic 255">
                    <a:extLst>
                      <a:ext uri="{FF2B5EF4-FFF2-40B4-BE49-F238E27FC236}">
                        <a16:creationId xmlns:a16="http://schemas.microsoft.com/office/drawing/2014/main" id="{4652C0B7-871B-7242-91E0-43C2288224F8}"/>
                      </a:ext>
                    </a:extLst>
                  </p:cNvPr>
                  <p:cNvGrpSpPr/>
                  <p:nvPr/>
                </p:nvGrpSpPr>
                <p:grpSpPr>
                  <a:xfrm rot="900000">
                    <a:off x="7410780" y="2903201"/>
                    <a:ext cx="341226" cy="341298"/>
                    <a:chOff x="1803207" y="3093803"/>
                    <a:chExt cx="493264" cy="493368"/>
                  </a:xfrm>
                  <a:effectLst>
                    <a:outerShdw blurRad="66388" algn="ctr" rotWithShape="0">
                      <a:schemeClr val="accent6">
                        <a:alpha val="40000"/>
                      </a:schemeClr>
                    </a:outerShdw>
                  </a:effectLst>
                </p:grpSpPr>
                <p:sp>
                  <p:nvSpPr>
                    <p:cNvPr id="448" name="Freeform 447">
                      <a:extLst>
                        <a:ext uri="{FF2B5EF4-FFF2-40B4-BE49-F238E27FC236}">
                          <a16:creationId xmlns:a16="http://schemas.microsoft.com/office/drawing/2014/main" id="{C63D6178-AF28-2743-8A8E-D18932F03164}"/>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CB1E28EA-698C-8740-A375-E974DA27B836}"/>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grpSp>
              <p:nvGrpSpPr>
                <p:cNvPr id="434" name="Graphic 255">
                  <a:extLst>
                    <a:ext uri="{FF2B5EF4-FFF2-40B4-BE49-F238E27FC236}">
                      <a16:creationId xmlns:a16="http://schemas.microsoft.com/office/drawing/2014/main" id="{19C20540-DC75-3947-BAEC-7AF4F3F26AAA}"/>
                    </a:ext>
                  </a:extLst>
                </p:cNvPr>
                <p:cNvGrpSpPr/>
                <p:nvPr/>
              </p:nvGrpSpPr>
              <p:grpSpPr>
                <a:xfrm rot="900000">
                  <a:off x="6650201" y="3479533"/>
                  <a:ext cx="284374" cy="284430"/>
                  <a:chOff x="1803207" y="3093803"/>
                  <a:chExt cx="493264" cy="493368"/>
                </a:xfrm>
                <a:effectLst>
                  <a:outerShdw blurRad="66388" algn="ctr" rotWithShape="0">
                    <a:schemeClr val="accent6">
                      <a:alpha val="40000"/>
                    </a:schemeClr>
                  </a:outerShdw>
                </a:effectLst>
              </p:grpSpPr>
              <p:sp>
                <p:nvSpPr>
                  <p:cNvPr id="435" name="Freeform 434">
                    <a:extLst>
                      <a:ext uri="{FF2B5EF4-FFF2-40B4-BE49-F238E27FC236}">
                        <a16:creationId xmlns:a16="http://schemas.microsoft.com/office/drawing/2014/main" id="{08A462C7-7BA9-1743-9F4C-D9E5E527128C}"/>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2B7FE255-BE53-8845-9500-2176209DA680}"/>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grpSp>
      </p:grpSp>
      <p:pic>
        <p:nvPicPr>
          <p:cNvPr id="330" name="Graphic 329">
            <a:extLst>
              <a:ext uri="{FF2B5EF4-FFF2-40B4-BE49-F238E27FC236}">
                <a16:creationId xmlns:a16="http://schemas.microsoft.com/office/drawing/2014/main" id="{FD1D863D-DAB4-2649-B872-62A7F407123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8443124" y="3845965"/>
            <a:ext cx="241302" cy="305532"/>
          </a:xfrm>
          <a:prstGeom prst="rect">
            <a:avLst/>
          </a:prstGeom>
        </p:spPr>
      </p:pic>
      <p:grpSp>
        <p:nvGrpSpPr>
          <p:cNvPr id="5" name="Group 4">
            <a:extLst>
              <a:ext uri="{FF2B5EF4-FFF2-40B4-BE49-F238E27FC236}">
                <a16:creationId xmlns:a16="http://schemas.microsoft.com/office/drawing/2014/main" id="{439A1F7F-7B3E-46B2-AD6C-001A7F3BCF0F}"/>
              </a:ext>
            </a:extLst>
          </p:cNvPr>
          <p:cNvGrpSpPr/>
          <p:nvPr/>
        </p:nvGrpSpPr>
        <p:grpSpPr>
          <a:xfrm>
            <a:off x="172507" y="1032040"/>
            <a:ext cx="2270156" cy="3055946"/>
            <a:chOff x="377197" y="1775500"/>
            <a:chExt cx="3026874" cy="3055946"/>
          </a:xfrm>
        </p:grpSpPr>
        <p:sp>
          <p:nvSpPr>
            <p:cNvPr id="255" name="TextBox 254">
              <a:extLst>
                <a:ext uri="{FF2B5EF4-FFF2-40B4-BE49-F238E27FC236}">
                  <a16:creationId xmlns:a16="http://schemas.microsoft.com/office/drawing/2014/main" id="{E214EA9E-2548-4768-8A18-27A39C1853F5}"/>
                </a:ext>
              </a:extLst>
            </p:cNvPr>
            <p:cNvSpPr txBox="1"/>
            <p:nvPr/>
          </p:nvSpPr>
          <p:spPr>
            <a:xfrm>
              <a:off x="377197" y="1775500"/>
              <a:ext cx="2972575" cy="830997"/>
            </a:xfrm>
            <a:prstGeom prst="rect">
              <a:avLst/>
            </a:prstGeom>
          </p:spPr>
          <p:txBody>
            <a:bodyPr wrap="square">
              <a:spAutoFit/>
            </a:bodyPr>
            <a:lstStyle>
              <a:defPPr>
                <a:defRPr lang="en-US"/>
              </a:defPPr>
              <a:lvl1pPr algn="ctr">
                <a:defRPr sz="1200" b="1">
                  <a:latin typeface="Segoe UI Semibold" panose="020B0502040204020203" pitchFamily="34" charset="0"/>
                  <a:cs typeface="Segoe UI Semibold" panose="020B0502040204020203" pitchFamily="34" charset="0"/>
                </a:defRPr>
              </a:lvl1pPr>
            </a:lstStyle>
            <a:p>
              <a:pPr algn="r"/>
              <a:r>
                <a:rPr lang="tr-TR" sz="2400" dirty="0">
                  <a:solidFill>
                    <a:schemeClr val="accent1"/>
                  </a:solidFill>
                </a:rPr>
                <a:t>İ</a:t>
              </a:r>
              <a:r>
                <a:rPr lang="en-US" sz="2400" dirty="0" err="1">
                  <a:solidFill>
                    <a:schemeClr val="accent1"/>
                  </a:solidFill>
                </a:rPr>
                <a:t>ntraselüler</a:t>
              </a:r>
              <a:r>
                <a:rPr lang="en-US" sz="2400" dirty="0">
                  <a:solidFill>
                    <a:schemeClr val="accent1"/>
                  </a:solidFill>
                </a:rPr>
                <a:t> </a:t>
              </a:r>
              <a:r>
                <a:rPr lang="en-US" sz="2400" dirty="0" err="1">
                  <a:solidFill>
                    <a:schemeClr val="accent1"/>
                  </a:solidFill>
                </a:rPr>
                <a:t>Stres</a:t>
              </a:r>
              <a:endParaRPr lang="en-US" sz="2400" dirty="0">
                <a:solidFill>
                  <a:schemeClr val="accent1"/>
                </a:solidFill>
              </a:endParaRPr>
            </a:p>
          </p:txBody>
        </p:sp>
        <p:cxnSp>
          <p:nvCxnSpPr>
            <p:cNvPr id="281" name="Straight Connector 280">
              <a:extLst>
                <a:ext uri="{FF2B5EF4-FFF2-40B4-BE49-F238E27FC236}">
                  <a16:creationId xmlns:a16="http://schemas.microsoft.com/office/drawing/2014/main" id="{BB990D18-A2D9-414F-9187-B5CE803F6A05}"/>
                </a:ext>
              </a:extLst>
            </p:cNvPr>
            <p:cNvCxnSpPr>
              <a:cxnSpLocks/>
              <a:stCxn id="270" idx="17"/>
            </p:cNvCxnSpPr>
            <p:nvPr/>
          </p:nvCxnSpPr>
          <p:spPr>
            <a:xfrm flipV="1">
              <a:off x="1984094" y="2263464"/>
              <a:ext cx="789" cy="2567982"/>
            </a:xfrm>
            <a:prstGeom prst="line">
              <a:avLst/>
            </a:prstGeom>
            <a:ln w="28575">
              <a:gradFill>
                <a:gsLst>
                  <a:gs pos="0">
                    <a:schemeClr val="tx2">
                      <a:alpha val="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2" name="Rectangle 281">
              <a:extLst>
                <a:ext uri="{FF2B5EF4-FFF2-40B4-BE49-F238E27FC236}">
                  <a16:creationId xmlns:a16="http://schemas.microsoft.com/office/drawing/2014/main" id="{2ECFB760-83F6-4A44-980B-B408571FB828}"/>
                </a:ext>
              </a:extLst>
            </p:cNvPr>
            <p:cNvSpPr/>
            <p:nvPr/>
          </p:nvSpPr>
          <p:spPr>
            <a:xfrm>
              <a:off x="508092" y="2240603"/>
              <a:ext cx="289597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396">
            <a:extLst>
              <a:ext uri="{FF2B5EF4-FFF2-40B4-BE49-F238E27FC236}">
                <a16:creationId xmlns:a16="http://schemas.microsoft.com/office/drawing/2014/main" id="{52DF0974-BEA2-4172-BDDE-8B79E8609BE7}"/>
              </a:ext>
            </a:extLst>
          </p:cNvPr>
          <p:cNvGrpSpPr/>
          <p:nvPr/>
        </p:nvGrpSpPr>
        <p:grpSpPr>
          <a:xfrm>
            <a:off x="1791021" y="2960514"/>
            <a:ext cx="2830117" cy="3091860"/>
            <a:chOff x="4537331" y="3155816"/>
            <a:chExt cx="3773489" cy="3091860"/>
          </a:xfrm>
        </p:grpSpPr>
        <p:cxnSp>
          <p:nvCxnSpPr>
            <p:cNvPr id="398" name="Straight Connector 397">
              <a:extLst>
                <a:ext uri="{FF2B5EF4-FFF2-40B4-BE49-F238E27FC236}">
                  <a16:creationId xmlns:a16="http://schemas.microsoft.com/office/drawing/2014/main" id="{C0F4611D-03FE-4D4F-A0AB-605536773DC3}"/>
                </a:ext>
              </a:extLst>
            </p:cNvPr>
            <p:cNvCxnSpPr>
              <a:cxnSpLocks/>
            </p:cNvCxnSpPr>
            <p:nvPr/>
          </p:nvCxnSpPr>
          <p:spPr>
            <a:xfrm>
              <a:off x="6360018" y="3155816"/>
              <a:ext cx="0" cy="2237638"/>
            </a:xfrm>
            <a:prstGeom prst="line">
              <a:avLst/>
            </a:prstGeom>
            <a:ln w="28575">
              <a:gradFill>
                <a:gsLst>
                  <a:gs pos="0">
                    <a:schemeClr val="tx2">
                      <a:alpha val="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sp>
          <p:nvSpPr>
            <p:cNvPr id="399" name="TextBox 398">
              <a:extLst>
                <a:ext uri="{FF2B5EF4-FFF2-40B4-BE49-F238E27FC236}">
                  <a16:creationId xmlns:a16="http://schemas.microsoft.com/office/drawing/2014/main" id="{7F6C3FAF-72B1-4394-AFC5-6E1C7AD8510A}"/>
                </a:ext>
              </a:extLst>
            </p:cNvPr>
            <p:cNvSpPr txBox="1"/>
            <p:nvPr/>
          </p:nvSpPr>
          <p:spPr>
            <a:xfrm>
              <a:off x="4537331" y="5416679"/>
              <a:ext cx="3773489" cy="830997"/>
            </a:xfrm>
            <a:prstGeom prst="rect">
              <a:avLst/>
            </a:prstGeom>
          </p:spPr>
          <p:txBody>
            <a:bodyPr wrap="square">
              <a:spAutoFit/>
            </a:bodyPr>
            <a:lstStyle>
              <a:defPPr>
                <a:defRPr lang="en-US"/>
              </a:defPPr>
              <a:lvl1pPr algn="ctr">
                <a:defRPr sz="1200" b="1">
                  <a:latin typeface="Segoe UI Semibold" panose="020B0502040204020203" pitchFamily="34" charset="0"/>
                  <a:cs typeface="Segoe UI Semibold" panose="020B0502040204020203" pitchFamily="34" charset="0"/>
                </a:defRPr>
              </a:lvl1pPr>
            </a:lstStyle>
            <a:p>
              <a:r>
                <a:rPr lang="en-US" sz="2400" dirty="0" err="1">
                  <a:solidFill>
                    <a:schemeClr val="accent1"/>
                  </a:solidFill>
                </a:rPr>
                <a:t>Polimerizasyon</a:t>
              </a:r>
              <a:br>
                <a:rPr lang="en-US" sz="2400" dirty="0">
                  <a:solidFill>
                    <a:schemeClr val="accent1"/>
                  </a:solidFill>
                </a:rPr>
              </a:br>
              <a:r>
                <a:rPr lang="en-US" sz="2400" dirty="0">
                  <a:solidFill>
                    <a:schemeClr val="accent1"/>
                  </a:solidFill>
                </a:rPr>
                <a:t>&amp; </a:t>
              </a:r>
              <a:r>
                <a:rPr lang="en-US" sz="2400" dirty="0" err="1">
                  <a:solidFill>
                    <a:schemeClr val="accent1"/>
                  </a:solidFill>
                </a:rPr>
                <a:t>Oraklaşma</a:t>
              </a:r>
              <a:endParaRPr lang="en-US" sz="2400" dirty="0">
                <a:solidFill>
                  <a:schemeClr val="accent1"/>
                </a:solidFill>
              </a:endParaRPr>
            </a:p>
          </p:txBody>
        </p:sp>
        <p:sp>
          <p:nvSpPr>
            <p:cNvPr id="400" name="Rectangle 399">
              <a:extLst>
                <a:ext uri="{FF2B5EF4-FFF2-40B4-BE49-F238E27FC236}">
                  <a16:creationId xmlns:a16="http://schemas.microsoft.com/office/drawing/2014/main" id="{B4377C0E-0AF7-4CD5-A833-58B6B0CB7ABA}"/>
                </a:ext>
              </a:extLst>
            </p:cNvPr>
            <p:cNvSpPr/>
            <p:nvPr/>
          </p:nvSpPr>
          <p:spPr>
            <a:xfrm>
              <a:off x="5130131" y="5398484"/>
              <a:ext cx="246888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1" name="Graphic 255">
            <a:extLst>
              <a:ext uri="{FF2B5EF4-FFF2-40B4-BE49-F238E27FC236}">
                <a16:creationId xmlns:a16="http://schemas.microsoft.com/office/drawing/2014/main" id="{B9293D75-EB81-49AE-9AEA-2F430A8977EF}"/>
              </a:ext>
            </a:extLst>
          </p:cNvPr>
          <p:cNvGrpSpPr/>
          <p:nvPr/>
        </p:nvGrpSpPr>
        <p:grpSpPr>
          <a:xfrm rot="900000">
            <a:off x="6460263" y="2595686"/>
            <a:ext cx="214321" cy="285819"/>
            <a:chOff x="1803207" y="3093803"/>
            <a:chExt cx="493264" cy="493368"/>
          </a:xfrm>
          <a:effectLst>
            <a:outerShdw blurRad="66388" algn="ctr" rotWithShape="0">
              <a:schemeClr val="accent6">
                <a:alpha val="40000"/>
              </a:schemeClr>
            </a:outerShdw>
          </a:effectLst>
        </p:grpSpPr>
        <p:sp>
          <p:nvSpPr>
            <p:cNvPr id="402" name="Freeform 423">
              <a:extLst>
                <a:ext uri="{FF2B5EF4-FFF2-40B4-BE49-F238E27FC236}">
                  <a16:creationId xmlns:a16="http://schemas.microsoft.com/office/drawing/2014/main" id="{9A9FBAB3-5DF6-4551-B095-518DE8F647A0}"/>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403" name="Freeform 424">
              <a:extLst>
                <a:ext uri="{FF2B5EF4-FFF2-40B4-BE49-F238E27FC236}">
                  <a16:creationId xmlns:a16="http://schemas.microsoft.com/office/drawing/2014/main" id="{BB23A221-1D67-4974-BEDE-5818E3EA82EF}"/>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466" name="Group 465">
            <a:extLst>
              <a:ext uri="{FF2B5EF4-FFF2-40B4-BE49-F238E27FC236}">
                <a16:creationId xmlns:a16="http://schemas.microsoft.com/office/drawing/2014/main" id="{82EB6F9D-42DF-48FE-8DBF-F012B44B4783}"/>
              </a:ext>
            </a:extLst>
          </p:cNvPr>
          <p:cNvGrpSpPr/>
          <p:nvPr/>
        </p:nvGrpSpPr>
        <p:grpSpPr>
          <a:xfrm>
            <a:off x="2051745" y="1231504"/>
            <a:ext cx="1846077" cy="2543086"/>
            <a:chOff x="2817773" y="1231504"/>
            <a:chExt cx="2461436" cy="2543086"/>
          </a:xfrm>
        </p:grpSpPr>
        <p:sp>
          <p:nvSpPr>
            <p:cNvPr id="396" name="Trapezoid 395">
              <a:extLst>
                <a:ext uri="{FF2B5EF4-FFF2-40B4-BE49-F238E27FC236}">
                  <a16:creationId xmlns:a16="http://schemas.microsoft.com/office/drawing/2014/main" id="{399DE305-A402-411F-A40E-00193F00C719}"/>
                </a:ext>
              </a:extLst>
            </p:cNvPr>
            <p:cNvSpPr/>
            <p:nvPr/>
          </p:nvSpPr>
          <p:spPr>
            <a:xfrm rot="13011211">
              <a:off x="2817773" y="2248795"/>
              <a:ext cx="1774796" cy="1525795"/>
            </a:xfrm>
            <a:prstGeom prst="trapezoid">
              <a:avLst>
                <a:gd name="adj" fmla="val 54999"/>
              </a:avLst>
            </a:prstGeom>
            <a:gradFill flip="none" rotWithShape="1">
              <a:gsLst>
                <a:gs pos="0">
                  <a:schemeClr val="accent1">
                    <a:alpha val="0"/>
                  </a:schemeClr>
                </a:gs>
                <a:gs pos="99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A609BBF-B8DE-B04E-B235-72641F10012C}"/>
                </a:ext>
              </a:extLst>
            </p:cNvPr>
            <p:cNvSpPr/>
            <p:nvPr/>
          </p:nvSpPr>
          <p:spPr>
            <a:xfrm>
              <a:off x="3372123" y="1231504"/>
              <a:ext cx="1907086" cy="1907086"/>
            </a:xfrm>
            <a:prstGeom prst="ellipse">
              <a:avLst/>
            </a:prstGeom>
            <a:solidFill>
              <a:schemeClr val="bg1"/>
            </a:solidFill>
            <a:ln>
              <a:noFill/>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9" name="Graphic 318">
              <a:extLst>
                <a:ext uri="{FF2B5EF4-FFF2-40B4-BE49-F238E27FC236}">
                  <a16:creationId xmlns:a16="http://schemas.microsoft.com/office/drawing/2014/main" id="{8D7FD6C9-F045-C14E-B952-8C19A95FC7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96169">
              <a:off x="3639530" y="1829013"/>
              <a:ext cx="1341905" cy="808281"/>
            </a:xfrm>
            <a:prstGeom prst="rect">
              <a:avLst/>
            </a:prstGeom>
          </p:spPr>
        </p:pic>
      </p:grpSp>
      <p:grpSp>
        <p:nvGrpSpPr>
          <p:cNvPr id="457" name="Group 456">
            <a:extLst>
              <a:ext uri="{FF2B5EF4-FFF2-40B4-BE49-F238E27FC236}">
                <a16:creationId xmlns:a16="http://schemas.microsoft.com/office/drawing/2014/main" id="{8F2B651A-7850-1349-AF45-CDE09F9E52B8}"/>
              </a:ext>
            </a:extLst>
          </p:cNvPr>
          <p:cNvGrpSpPr/>
          <p:nvPr/>
        </p:nvGrpSpPr>
        <p:grpSpPr>
          <a:xfrm>
            <a:off x="4431231" y="2854183"/>
            <a:ext cx="1778665" cy="3107299"/>
            <a:chOff x="3718681" y="309409"/>
            <a:chExt cx="2371553" cy="3107299"/>
          </a:xfrm>
        </p:grpSpPr>
        <p:grpSp>
          <p:nvGrpSpPr>
            <p:cNvPr id="42" name="Group 41">
              <a:extLst>
                <a:ext uri="{FF2B5EF4-FFF2-40B4-BE49-F238E27FC236}">
                  <a16:creationId xmlns:a16="http://schemas.microsoft.com/office/drawing/2014/main" id="{09FCD3B1-11FE-334E-9A62-401C2A4CFC18}"/>
                </a:ext>
              </a:extLst>
            </p:cNvPr>
            <p:cNvGrpSpPr/>
            <p:nvPr/>
          </p:nvGrpSpPr>
          <p:grpSpPr>
            <a:xfrm>
              <a:off x="3718681" y="309409"/>
              <a:ext cx="2371553" cy="3085526"/>
              <a:chOff x="6820058" y="-299109"/>
              <a:chExt cx="2371553" cy="3085526"/>
            </a:xfrm>
          </p:grpSpPr>
          <p:sp>
            <p:nvSpPr>
              <p:cNvPr id="288" name="Trapezoid 287">
                <a:extLst>
                  <a:ext uri="{FF2B5EF4-FFF2-40B4-BE49-F238E27FC236}">
                    <a16:creationId xmlns:a16="http://schemas.microsoft.com/office/drawing/2014/main" id="{12F81781-4655-3C40-B6E5-C652AD319CA8}"/>
                  </a:ext>
                </a:extLst>
              </p:cNvPr>
              <p:cNvSpPr/>
              <p:nvPr/>
            </p:nvSpPr>
            <p:spPr>
              <a:xfrm rot="1392396">
                <a:off x="7416815" y="-299109"/>
                <a:ext cx="1774796" cy="1832436"/>
              </a:xfrm>
              <a:prstGeom prst="trapezoid">
                <a:avLst>
                  <a:gd name="adj" fmla="val 54999"/>
                </a:avLst>
              </a:prstGeom>
              <a:gradFill flip="none" rotWithShape="1">
                <a:gsLst>
                  <a:gs pos="0">
                    <a:schemeClr val="accent1">
                      <a:alpha val="0"/>
                    </a:schemeClr>
                  </a:gs>
                  <a:gs pos="99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951DD90E-7837-CB4A-941E-02D15D3E9916}"/>
                  </a:ext>
                </a:extLst>
              </p:cNvPr>
              <p:cNvSpPr/>
              <p:nvPr/>
            </p:nvSpPr>
            <p:spPr>
              <a:xfrm>
                <a:off x="6820058" y="850041"/>
                <a:ext cx="1936376" cy="1936376"/>
              </a:xfrm>
              <a:prstGeom prst="ellipse">
                <a:avLst/>
              </a:prstGeom>
              <a:solidFill>
                <a:schemeClr val="bg1"/>
              </a:solidFill>
              <a:ln>
                <a:solidFill>
                  <a:schemeClr val="bg1"/>
                </a:solidFill>
              </a:ln>
              <a:effectLst>
                <a:outerShdw blurRad="344085"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CC3373A0-A421-1F44-9DF0-A96A87F987ED}"/>
                </a:ext>
              </a:extLst>
            </p:cNvPr>
            <p:cNvGrpSpPr/>
            <p:nvPr/>
          </p:nvGrpSpPr>
          <p:grpSpPr>
            <a:xfrm>
              <a:off x="3838507" y="1505592"/>
              <a:ext cx="1822655" cy="1911116"/>
              <a:chOff x="2350119" y="3930289"/>
              <a:chExt cx="1110054" cy="1163929"/>
            </a:xfrm>
          </p:grpSpPr>
          <p:pic>
            <p:nvPicPr>
              <p:cNvPr id="290" name="Graphic 289">
                <a:extLst>
                  <a:ext uri="{FF2B5EF4-FFF2-40B4-BE49-F238E27FC236}">
                    <a16:creationId xmlns:a16="http://schemas.microsoft.com/office/drawing/2014/main" id="{2CC94398-A13E-FE40-9E90-B727FDBC52B9}"/>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39370" t="48505" r="17041" b="-48505"/>
              <a:stretch/>
            </p:blipFill>
            <p:spPr>
              <a:xfrm rot="7107021">
                <a:off x="2323181" y="3957227"/>
                <a:ext cx="1163929" cy="1110054"/>
              </a:xfrm>
              <a:prstGeom prst="ellipse">
                <a:avLst/>
              </a:prstGeom>
            </p:spPr>
          </p:pic>
          <p:sp>
            <p:nvSpPr>
              <p:cNvPr id="19" name="Lightning Bolt 18">
                <a:extLst>
                  <a:ext uri="{FF2B5EF4-FFF2-40B4-BE49-F238E27FC236}">
                    <a16:creationId xmlns:a16="http://schemas.microsoft.com/office/drawing/2014/main" id="{2A9C49B3-A2D1-4241-A9A3-0958748F96DB}"/>
                  </a:ext>
                </a:extLst>
              </p:cNvPr>
              <p:cNvSpPr/>
              <p:nvPr/>
            </p:nvSpPr>
            <p:spPr>
              <a:xfrm rot="20077466">
                <a:off x="2687304" y="4527286"/>
                <a:ext cx="539132" cy="380746"/>
              </a:xfrm>
              <a:prstGeom prst="lightningBolt">
                <a:avLst/>
              </a:prstGeom>
              <a:solidFill>
                <a:schemeClr val="bg1"/>
              </a:solidFill>
              <a:ln w="21648" cap="flat">
                <a:noFill/>
                <a:prstDash val="solid"/>
                <a:miter/>
              </a:ln>
            </p:spPr>
            <p:txBody>
              <a:bodyPr rtlCol="0" anchor="ctr"/>
              <a:lstStyle/>
              <a:p>
                <a:endParaRPr lang="en-US" dirty="0"/>
              </a:p>
            </p:txBody>
          </p:sp>
          <p:grpSp>
            <p:nvGrpSpPr>
              <p:cNvPr id="291" name="Group 290">
                <a:extLst>
                  <a:ext uri="{FF2B5EF4-FFF2-40B4-BE49-F238E27FC236}">
                    <a16:creationId xmlns:a16="http://schemas.microsoft.com/office/drawing/2014/main" id="{A26E990E-389A-F34E-8749-E5617A44AFDA}"/>
                  </a:ext>
                </a:extLst>
              </p:cNvPr>
              <p:cNvGrpSpPr/>
              <p:nvPr/>
            </p:nvGrpSpPr>
            <p:grpSpPr>
              <a:xfrm>
                <a:off x="2514734" y="4123485"/>
                <a:ext cx="540601" cy="636028"/>
                <a:chOff x="2514734" y="4123485"/>
                <a:chExt cx="540601" cy="636028"/>
              </a:xfrm>
            </p:grpSpPr>
            <p:grpSp>
              <p:nvGrpSpPr>
                <p:cNvPr id="294" name="Graphic 255">
                  <a:extLst>
                    <a:ext uri="{FF2B5EF4-FFF2-40B4-BE49-F238E27FC236}">
                      <a16:creationId xmlns:a16="http://schemas.microsoft.com/office/drawing/2014/main" id="{AFACD878-D14A-B94B-8CC1-E9AD63D41551}"/>
                    </a:ext>
                  </a:extLst>
                </p:cNvPr>
                <p:cNvGrpSpPr/>
                <p:nvPr/>
              </p:nvGrpSpPr>
              <p:grpSpPr>
                <a:xfrm rot="900000">
                  <a:off x="2685235" y="4501097"/>
                  <a:ext cx="179187" cy="179226"/>
                  <a:chOff x="1597391" y="2442774"/>
                  <a:chExt cx="493263" cy="493369"/>
                </a:xfrm>
                <a:effectLst>
                  <a:outerShdw blurRad="66388" algn="ctr" rotWithShape="0">
                    <a:schemeClr val="accent6">
                      <a:alpha val="40000"/>
                    </a:schemeClr>
                  </a:outerShdw>
                </a:effectLst>
              </p:grpSpPr>
              <p:sp>
                <p:nvSpPr>
                  <p:cNvPr id="301" name="Freeform 300">
                    <a:extLst>
                      <a:ext uri="{FF2B5EF4-FFF2-40B4-BE49-F238E27FC236}">
                        <a16:creationId xmlns:a16="http://schemas.microsoft.com/office/drawing/2014/main" id="{67431BB3-430F-F445-979D-0574F207370A}"/>
                      </a:ext>
                    </a:extLst>
                  </p:cNvPr>
                  <p:cNvSpPr/>
                  <p:nvPr/>
                </p:nvSpPr>
                <p:spPr>
                  <a:xfrm>
                    <a:off x="1597391" y="2442774"/>
                    <a:ext cx="493263" cy="493369"/>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7D4EF01B-F683-8E49-AC02-F2A02DC89AC7}"/>
                      </a:ext>
                    </a:extLst>
                  </p:cNvPr>
                  <p:cNvSpPr/>
                  <p:nvPr/>
                </p:nvSpPr>
                <p:spPr>
                  <a:xfrm>
                    <a:off x="1687921" y="2533330"/>
                    <a:ext cx="312788" cy="312787"/>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95" name="Graphic 255">
                  <a:extLst>
                    <a:ext uri="{FF2B5EF4-FFF2-40B4-BE49-F238E27FC236}">
                      <a16:creationId xmlns:a16="http://schemas.microsoft.com/office/drawing/2014/main" id="{2F033F13-B4E5-5F43-A2B2-2F1E293AB869}"/>
                    </a:ext>
                  </a:extLst>
                </p:cNvPr>
                <p:cNvGrpSpPr/>
                <p:nvPr/>
              </p:nvGrpSpPr>
              <p:grpSpPr>
                <a:xfrm rot="900000">
                  <a:off x="2514734" y="4123485"/>
                  <a:ext cx="179188" cy="179226"/>
                  <a:chOff x="-206563" y="2386497"/>
                  <a:chExt cx="493264" cy="493368"/>
                </a:xfrm>
                <a:effectLst>
                  <a:outerShdw blurRad="66388" algn="ctr" rotWithShape="0">
                    <a:schemeClr val="accent6">
                      <a:alpha val="40000"/>
                    </a:schemeClr>
                  </a:outerShdw>
                </a:effectLst>
              </p:grpSpPr>
              <p:sp>
                <p:nvSpPr>
                  <p:cNvPr id="299" name="Freeform 298">
                    <a:extLst>
                      <a:ext uri="{FF2B5EF4-FFF2-40B4-BE49-F238E27FC236}">
                        <a16:creationId xmlns:a16="http://schemas.microsoft.com/office/drawing/2014/main" id="{B9A68DA5-CFFD-1247-9532-6E84FD96C74B}"/>
                      </a:ext>
                    </a:extLst>
                  </p:cNvPr>
                  <p:cNvSpPr/>
                  <p:nvPr/>
                </p:nvSpPr>
                <p:spPr>
                  <a:xfrm>
                    <a:off x="-206563" y="2386497"/>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5B79A5B0-8630-C04C-B3D2-FDB3F1CA6FDD}"/>
                      </a:ext>
                    </a:extLst>
                  </p:cNvPr>
                  <p:cNvSpPr/>
                  <p:nvPr/>
                </p:nvSpPr>
                <p:spPr>
                  <a:xfrm>
                    <a:off x="-116028" y="2477058"/>
                    <a:ext cx="312788"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96" name="Graphic 255">
                  <a:extLst>
                    <a:ext uri="{FF2B5EF4-FFF2-40B4-BE49-F238E27FC236}">
                      <a16:creationId xmlns:a16="http://schemas.microsoft.com/office/drawing/2014/main" id="{3C539F49-6C0E-294D-9A9A-A996BBA95B04}"/>
                    </a:ext>
                  </a:extLst>
                </p:cNvPr>
                <p:cNvGrpSpPr/>
                <p:nvPr/>
              </p:nvGrpSpPr>
              <p:grpSpPr>
                <a:xfrm rot="900000">
                  <a:off x="2781759" y="4339457"/>
                  <a:ext cx="273576" cy="420056"/>
                  <a:chOff x="1511281" y="2748518"/>
                  <a:chExt cx="753093" cy="1156317"/>
                </a:xfrm>
                <a:effectLst>
                  <a:outerShdw blurRad="66388" algn="ctr" rotWithShape="0">
                    <a:schemeClr val="accent6">
                      <a:alpha val="40000"/>
                    </a:schemeClr>
                  </a:outerShdw>
                </a:effectLst>
              </p:grpSpPr>
              <p:sp>
                <p:nvSpPr>
                  <p:cNvPr id="297" name="Freeform 296">
                    <a:extLst>
                      <a:ext uri="{FF2B5EF4-FFF2-40B4-BE49-F238E27FC236}">
                        <a16:creationId xmlns:a16="http://schemas.microsoft.com/office/drawing/2014/main" id="{68DB2CB4-B6E2-8845-9BE9-7410DA00639B}"/>
                      </a:ext>
                    </a:extLst>
                  </p:cNvPr>
                  <p:cNvSpPr/>
                  <p:nvPr/>
                </p:nvSpPr>
                <p:spPr>
                  <a:xfrm>
                    <a:off x="1511281" y="2748518"/>
                    <a:ext cx="349583" cy="349657"/>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FE061306-F408-9640-B1DB-1E9BE089D6BF}"/>
                      </a:ext>
                    </a:extLst>
                  </p:cNvPr>
                  <p:cNvSpPr/>
                  <p:nvPr/>
                </p:nvSpPr>
                <p:spPr>
                  <a:xfrm>
                    <a:off x="1575522" y="2812764"/>
                    <a:ext cx="221677" cy="221672"/>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AF774671-346D-DA4E-B05B-E8FC48D56742}"/>
                      </a:ext>
                    </a:extLst>
                  </p:cNvPr>
                  <p:cNvSpPr/>
                  <p:nvPr/>
                </p:nvSpPr>
                <p:spPr>
                  <a:xfrm>
                    <a:off x="1914791" y="3555178"/>
                    <a:ext cx="349583" cy="349657"/>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2012532E-D061-E240-ADAF-C5293F4AE5D9}"/>
                      </a:ext>
                    </a:extLst>
                  </p:cNvPr>
                  <p:cNvSpPr/>
                  <p:nvPr/>
                </p:nvSpPr>
                <p:spPr>
                  <a:xfrm>
                    <a:off x="1979031" y="3619423"/>
                    <a:ext cx="221677" cy="221671"/>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grpSp>
      </p:grpSp>
      <p:grpSp>
        <p:nvGrpSpPr>
          <p:cNvPr id="404" name="Group 403">
            <a:extLst>
              <a:ext uri="{FF2B5EF4-FFF2-40B4-BE49-F238E27FC236}">
                <a16:creationId xmlns:a16="http://schemas.microsoft.com/office/drawing/2014/main" id="{F2A90B8C-6684-4215-A2A0-D5A475DD050D}"/>
              </a:ext>
            </a:extLst>
          </p:cNvPr>
          <p:cNvGrpSpPr/>
          <p:nvPr/>
        </p:nvGrpSpPr>
        <p:grpSpPr>
          <a:xfrm>
            <a:off x="4186646" y="1809551"/>
            <a:ext cx="1982038" cy="2317452"/>
            <a:chOff x="1071495" y="1775500"/>
            <a:chExt cx="1828378" cy="2317452"/>
          </a:xfrm>
        </p:grpSpPr>
        <p:cxnSp>
          <p:nvCxnSpPr>
            <p:cNvPr id="406" name="Straight Connector 405">
              <a:extLst>
                <a:ext uri="{FF2B5EF4-FFF2-40B4-BE49-F238E27FC236}">
                  <a16:creationId xmlns:a16="http://schemas.microsoft.com/office/drawing/2014/main" id="{1C62D710-7B74-4012-8F1C-5A6EE1D3EA22}"/>
                </a:ext>
              </a:extLst>
            </p:cNvPr>
            <p:cNvCxnSpPr>
              <a:cxnSpLocks/>
            </p:cNvCxnSpPr>
            <p:nvPr/>
          </p:nvCxnSpPr>
          <p:spPr>
            <a:xfrm flipH="1" flipV="1">
              <a:off x="1984882" y="2263464"/>
              <a:ext cx="4202" cy="1829488"/>
            </a:xfrm>
            <a:prstGeom prst="line">
              <a:avLst/>
            </a:prstGeom>
            <a:ln w="28575">
              <a:gradFill>
                <a:gsLst>
                  <a:gs pos="0">
                    <a:schemeClr val="tx2">
                      <a:alpha val="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sp>
          <p:nvSpPr>
            <p:cNvPr id="405" name="TextBox 404">
              <a:extLst>
                <a:ext uri="{FF2B5EF4-FFF2-40B4-BE49-F238E27FC236}">
                  <a16:creationId xmlns:a16="http://schemas.microsoft.com/office/drawing/2014/main" id="{A75AFFC6-4D94-4037-895D-0D6AA4682B91}"/>
                </a:ext>
              </a:extLst>
            </p:cNvPr>
            <p:cNvSpPr txBox="1"/>
            <p:nvPr/>
          </p:nvSpPr>
          <p:spPr>
            <a:xfrm>
              <a:off x="1071495" y="1775500"/>
              <a:ext cx="1828378" cy="461665"/>
            </a:xfrm>
            <a:prstGeom prst="rect">
              <a:avLst/>
            </a:prstGeom>
          </p:spPr>
          <p:txBody>
            <a:bodyPr wrap="square">
              <a:spAutoFit/>
            </a:bodyPr>
            <a:lstStyle>
              <a:defPPr>
                <a:defRPr lang="en-US"/>
              </a:defPPr>
              <a:lvl1pPr algn="ctr">
                <a:defRPr sz="1200" b="1">
                  <a:latin typeface="Segoe UI Semibold" panose="020B0502040204020203" pitchFamily="34" charset="0"/>
                  <a:cs typeface="Segoe UI Semibold" panose="020B0502040204020203" pitchFamily="34" charset="0"/>
                </a:defRPr>
              </a:lvl1pPr>
            </a:lstStyle>
            <a:p>
              <a:r>
                <a:rPr lang="en-US" sz="2400" dirty="0" err="1">
                  <a:solidFill>
                    <a:schemeClr val="accent1"/>
                  </a:solidFill>
                </a:rPr>
                <a:t>Hemoliz</a:t>
              </a:r>
              <a:endParaRPr lang="en-US" sz="2400" dirty="0">
                <a:solidFill>
                  <a:schemeClr val="accent1"/>
                </a:solidFill>
              </a:endParaRPr>
            </a:p>
          </p:txBody>
        </p:sp>
        <p:sp>
          <p:nvSpPr>
            <p:cNvPr id="407" name="Rectangle 406">
              <a:extLst>
                <a:ext uri="{FF2B5EF4-FFF2-40B4-BE49-F238E27FC236}">
                  <a16:creationId xmlns:a16="http://schemas.microsoft.com/office/drawing/2014/main" id="{133985DE-3CB3-424D-AB0E-E30578A6856C}"/>
                </a:ext>
              </a:extLst>
            </p:cNvPr>
            <p:cNvSpPr/>
            <p:nvPr/>
          </p:nvSpPr>
          <p:spPr>
            <a:xfrm>
              <a:off x="1249511" y="2240603"/>
              <a:ext cx="146304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4" name="Graphic 255">
            <a:extLst>
              <a:ext uri="{FF2B5EF4-FFF2-40B4-BE49-F238E27FC236}">
                <a16:creationId xmlns:a16="http://schemas.microsoft.com/office/drawing/2014/main" id="{D9F5CF7E-7651-CB40-BB4E-260B219E6B2E}"/>
              </a:ext>
            </a:extLst>
          </p:cNvPr>
          <p:cNvGrpSpPr/>
          <p:nvPr/>
        </p:nvGrpSpPr>
        <p:grpSpPr>
          <a:xfrm rot="900000">
            <a:off x="4737970" y="3042646"/>
            <a:ext cx="169280" cy="225752"/>
            <a:chOff x="1803207" y="3093803"/>
            <a:chExt cx="493264" cy="493368"/>
          </a:xfrm>
          <a:effectLst>
            <a:outerShdw blurRad="66388" algn="ctr" rotWithShape="0">
              <a:schemeClr val="accent6">
                <a:alpha val="40000"/>
              </a:schemeClr>
            </a:outerShdw>
          </a:effectLst>
        </p:grpSpPr>
        <p:sp>
          <p:nvSpPr>
            <p:cNvPr id="285" name="Freeform 284">
              <a:extLst>
                <a:ext uri="{FF2B5EF4-FFF2-40B4-BE49-F238E27FC236}">
                  <a16:creationId xmlns:a16="http://schemas.microsoft.com/office/drawing/2014/main" id="{6512D958-AF8E-A54F-B0A1-593D0D592CB2}"/>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0D365375-A5CC-6E43-8241-87146F014030}"/>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spTree>
    <p:extLst>
      <p:ext uri="{BB962C8B-B14F-4D97-AF65-F5344CB8AC3E}">
        <p14:creationId xmlns:p14="http://schemas.microsoft.com/office/powerpoint/2010/main" val="262003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Effect transition="in" filter="fade">
                                      <p:cBhvr>
                                        <p:cTn id="7" dur="500"/>
                                        <p:tgtEl>
                                          <p:spTgt spid="455"/>
                                        </p:tgtEl>
                                      </p:cBhvr>
                                    </p:animEffect>
                                  </p:childTnLst>
                                </p:cTn>
                              </p:par>
                              <p:par>
                                <p:cTn id="8" presetID="42" presetClass="path" presetSubtype="0" decel="100000" fill="hold" nodeType="withEffect">
                                  <p:stCondLst>
                                    <p:cond delay="0"/>
                                  </p:stCondLst>
                                  <p:childTnLst>
                                    <p:animMotion origin="layout" path="M -0.01432 -0.04676 L -1.45833E-6 2.22222E-6 " pathEditMode="relative" rAng="0" ptsTypes="AA">
                                      <p:cBhvr>
                                        <p:cTn id="9" dur="500" fill="hold"/>
                                        <p:tgtEl>
                                          <p:spTgt spid="455"/>
                                        </p:tgtEl>
                                        <p:attrNameLst>
                                          <p:attrName>ppt_x</p:attrName>
                                          <p:attrName>ppt_y</p:attrName>
                                        </p:attrNameLst>
                                      </p:cBhvr>
                                      <p:rCtr x="716" y="2338"/>
                                    </p:animMotion>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accel="50000" decel="50000" fill="hold" nodeType="withEffect">
                                  <p:stCondLst>
                                    <p:cond delay="0"/>
                                  </p:stCondLst>
                                  <p:childTnLst>
                                    <p:animMotion origin="layout" path="M -0.00169 0.13611 L -4.16667E-7 4.81481E-6 " pathEditMode="relative" rAng="0" ptsTypes="AA">
                                      <p:cBhvr>
                                        <p:cTn id="14" dur="1000" fill="hold"/>
                                        <p:tgtEl>
                                          <p:spTgt spid="5"/>
                                        </p:tgtEl>
                                        <p:attrNameLst>
                                          <p:attrName>ppt_x</p:attrName>
                                          <p:attrName>ppt_y</p:attrName>
                                        </p:attrNameLst>
                                      </p:cBhvr>
                                      <p:rCtr x="130" y="-6829"/>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66"/>
                                        </p:tgtEl>
                                        <p:attrNameLst>
                                          <p:attrName>style.visibility</p:attrName>
                                        </p:attrNameLst>
                                      </p:cBhvr>
                                      <p:to>
                                        <p:strVal val="visible"/>
                                      </p:to>
                                    </p:set>
                                    <p:animEffect transition="in" filter="fade">
                                      <p:cBhvr>
                                        <p:cTn id="19" dur="500"/>
                                        <p:tgtEl>
                                          <p:spTgt spid="466"/>
                                        </p:tgtEl>
                                      </p:cBhvr>
                                    </p:animEffect>
                                  </p:childTnLst>
                                </p:cTn>
                              </p:par>
                              <p:par>
                                <p:cTn id="20" presetID="42" presetClass="path" presetSubtype="0" accel="50000" decel="50000" fill="hold" nodeType="withEffect">
                                  <p:stCondLst>
                                    <p:cond delay="0"/>
                                  </p:stCondLst>
                                  <p:childTnLst>
                                    <p:animMotion origin="layout" path="M -0.05469 0.12384 L -4.16667E-7 3.7037E-6 " pathEditMode="relative" rAng="0" ptsTypes="AA">
                                      <p:cBhvr>
                                        <p:cTn id="21" dur="1000" fill="hold"/>
                                        <p:tgtEl>
                                          <p:spTgt spid="466"/>
                                        </p:tgtEl>
                                        <p:attrNameLst>
                                          <p:attrName>ppt_x</p:attrName>
                                          <p:attrName>ppt_y</p:attrName>
                                        </p:attrNameLst>
                                      </p:cBhvr>
                                      <p:rCtr x="2734" y="-6204"/>
                                    </p:animMotion>
                                  </p:childTnLst>
                                </p:cTn>
                              </p:par>
                              <p:par>
                                <p:cTn id="22" presetID="10" presetClass="entr" presetSubtype="0" decel="50000" fill="hold" nodeType="withEffect">
                                  <p:stCondLst>
                                    <p:cond delay="0"/>
                                  </p:stCondLst>
                                  <p:childTnLst>
                                    <p:set>
                                      <p:cBhvr>
                                        <p:cTn id="23" dur="1" fill="hold">
                                          <p:stCondLst>
                                            <p:cond delay="0"/>
                                          </p:stCondLst>
                                        </p:cTn>
                                        <p:tgtEl>
                                          <p:spTgt spid="397"/>
                                        </p:tgtEl>
                                        <p:attrNameLst>
                                          <p:attrName>style.visibility</p:attrName>
                                        </p:attrNameLst>
                                      </p:cBhvr>
                                      <p:to>
                                        <p:strVal val="visible"/>
                                      </p:to>
                                    </p:set>
                                    <p:animEffect transition="in" filter="fade">
                                      <p:cBhvr>
                                        <p:cTn id="24" dur="700"/>
                                        <p:tgtEl>
                                          <p:spTgt spid="397"/>
                                        </p:tgtEl>
                                      </p:cBhvr>
                                    </p:animEffect>
                                  </p:childTnLst>
                                </p:cTn>
                              </p:par>
                              <p:par>
                                <p:cTn id="25" presetID="42" presetClass="path" presetSubtype="0" decel="50000" fill="hold" nodeType="withEffect">
                                  <p:stCondLst>
                                    <p:cond delay="0"/>
                                  </p:stCondLst>
                                  <p:childTnLst>
                                    <p:animMotion origin="layout" path="M 0.00039 -0.13056 L -3.125E-6 4.07407E-6 " pathEditMode="relative" rAng="0" ptsTypes="AA">
                                      <p:cBhvr>
                                        <p:cTn id="26" dur="700" fill="hold"/>
                                        <p:tgtEl>
                                          <p:spTgt spid="397"/>
                                        </p:tgtEl>
                                        <p:attrNameLst>
                                          <p:attrName>ppt_x</p:attrName>
                                          <p:attrName>ppt_y</p:attrName>
                                        </p:attrNameLst>
                                      </p:cBhvr>
                                      <p:rCtr x="-26" y="6528"/>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57"/>
                                        </p:tgtEl>
                                        <p:attrNameLst>
                                          <p:attrName>style.visibility</p:attrName>
                                        </p:attrNameLst>
                                      </p:cBhvr>
                                      <p:to>
                                        <p:strVal val="visible"/>
                                      </p:to>
                                    </p:set>
                                    <p:animEffect transition="in" filter="fade">
                                      <p:cBhvr>
                                        <p:cTn id="31" dur="250"/>
                                        <p:tgtEl>
                                          <p:spTgt spid="457"/>
                                        </p:tgtEl>
                                      </p:cBhvr>
                                    </p:animEffect>
                                  </p:childTnLst>
                                </p:cTn>
                              </p:par>
                              <p:par>
                                <p:cTn id="32" presetID="42" presetClass="path" presetSubtype="0" decel="100000" fill="hold" nodeType="withEffect">
                                  <p:stCondLst>
                                    <p:cond delay="0"/>
                                  </p:stCondLst>
                                  <p:childTnLst>
                                    <p:animMotion origin="layout" path="M 0.03086 -0.16597 L -1.04167E-6 -2.59259E-6 " pathEditMode="relative" rAng="0" ptsTypes="AA">
                                      <p:cBhvr>
                                        <p:cTn id="33" dur="1000" fill="hold"/>
                                        <p:tgtEl>
                                          <p:spTgt spid="457"/>
                                        </p:tgtEl>
                                        <p:attrNameLst>
                                          <p:attrName>ppt_x</p:attrName>
                                          <p:attrName>ppt_y</p:attrName>
                                        </p:attrNameLst>
                                      </p:cBhvr>
                                      <p:rCtr x="-1549" y="8287"/>
                                    </p:animMotion>
                                  </p:childTnLst>
                                </p:cTn>
                              </p:par>
                              <p:par>
                                <p:cTn id="34" presetID="10" presetClass="entr" presetSubtype="0" fill="hold" nodeType="withEffect">
                                  <p:stCondLst>
                                    <p:cond delay="0"/>
                                  </p:stCondLst>
                                  <p:childTnLst>
                                    <p:set>
                                      <p:cBhvr>
                                        <p:cTn id="35" dur="1" fill="hold">
                                          <p:stCondLst>
                                            <p:cond delay="0"/>
                                          </p:stCondLst>
                                        </p:cTn>
                                        <p:tgtEl>
                                          <p:spTgt spid="404"/>
                                        </p:tgtEl>
                                        <p:attrNameLst>
                                          <p:attrName>style.visibility</p:attrName>
                                        </p:attrNameLst>
                                      </p:cBhvr>
                                      <p:to>
                                        <p:strVal val="visible"/>
                                      </p:to>
                                    </p:set>
                                    <p:animEffect transition="in" filter="fade">
                                      <p:cBhvr>
                                        <p:cTn id="36" dur="500"/>
                                        <p:tgtEl>
                                          <p:spTgt spid="404"/>
                                        </p:tgtEl>
                                      </p:cBhvr>
                                    </p:animEffect>
                                  </p:childTnLst>
                                </p:cTn>
                              </p:par>
                              <p:par>
                                <p:cTn id="37" presetID="42" presetClass="path" presetSubtype="0" accel="50000" decel="50000" fill="hold" nodeType="withEffect">
                                  <p:stCondLst>
                                    <p:cond delay="0"/>
                                  </p:stCondLst>
                                  <p:childTnLst>
                                    <p:animMotion origin="layout" path="M -2.08333E-6 3.7037E-6 L -2.08333E-6 0.13148 " pathEditMode="relative" rAng="0" ptsTypes="AA">
                                      <p:cBhvr>
                                        <p:cTn id="38" dur="1000" spd="-100000" fill="hold"/>
                                        <p:tgtEl>
                                          <p:spTgt spid="404"/>
                                        </p:tgtEl>
                                        <p:attrNameLst>
                                          <p:attrName>ppt_x</p:attrName>
                                          <p:attrName>ppt_y</p:attrName>
                                        </p:attrNameLst>
                                      </p:cBhvr>
                                      <p:rCtr x="0" y="6574"/>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decel="50000" fill="hold" nodeType="clickEffect">
                                  <p:stCondLst>
                                    <p:cond delay="0"/>
                                  </p:stCondLst>
                                  <p:childTnLst>
                                    <p:set>
                                      <p:cBhvr>
                                        <p:cTn id="42" dur="1" fill="hold">
                                          <p:stCondLst>
                                            <p:cond delay="0"/>
                                          </p:stCondLst>
                                        </p:cTn>
                                        <p:tgtEl>
                                          <p:spTgt spid="459"/>
                                        </p:tgtEl>
                                        <p:attrNameLst>
                                          <p:attrName>style.visibility</p:attrName>
                                        </p:attrNameLst>
                                      </p:cBhvr>
                                      <p:to>
                                        <p:strVal val="visible"/>
                                      </p:to>
                                    </p:set>
                                    <p:animEffect transition="in" filter="fade">
                                      <p:cBhvr>
                                        <p:cTn id="43" dur="700"/>
                                        <p:tgtEl>
                                          <p:spTgt spid="459"/>
                                        </p:tgtEl>
                                      </p:cBhvr>
                                    </p:animEffect>
                                  </p:childTnLst>
                                </p:cTn>
                              </p:par>
                              <p:par>
                                <p:cTn id="44" presetID="42" presetClass="path" presetSubtype="0" decel="50000" fill="hold" nodeType="withEffect">
                                  <p:stCondLst>
                                    <p:cond delay="0"/>
                                  </p:stCondLst>
                                  <p:childTnLst>
                                    <p:animMotion origin="layout" path="M -3.33333E-6 -0.03495 L -3.33333E-6 -2.22222E-6 " pathEditMode="relative" rAng="0" ptsTypes="AA">
                                      <p:cBhvr>
                                        <p:cTn id="45" dur="700" fill="hold"/>
                                        <p:tgtEl>
                                          <p:spTgt spid="459"/>
                                        </p:tgtEl>
                                        <p:attrNameLst>
                                          <p:attrName>ppt_x</p:attrName>
                                          <p:attrName>ppt_y</p:attrName>
                                        </p:attrNameLst>
                                      </p:cBhvr>
                                      <p:rCtr x="0" y="1736"/>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decel="50000" fill="hold" nodeType="clickEffect">
                                  <p:stCondLst>
                                    <p:cond delay="0"/>
                                  </p:stCondLst>
                                  <p:childTnLst>
                                    <p:set>
                                      <p:cBhvr>
                                        <p:cTn id="49" dur="1" fill="hold">
                                          <p:stCondLst>
                                            <p:cond delay="0"/>
                                          </p:stCondLst>
                                        </p:cTn>
                                        <p:tgtEl>
                                          <p:spTgt spid="458"/>
                                        </p:tgtEl>
                                        <p:attrNameLst>
                                          <p:attrName>style.visibility</p:attrName>
                                        </p:attrNameLst>
                                      </p:cBhvr>
                                      <p:to>
                                        <p:strVal val="visible"/>
                                      </p:to>
                                    </p:set>
                                    <p:animEffect transition="in" filter="fade">
                                      <p:cBhvr>
                                        <p:cTn id="50" dur="700"/>
                                        <p:tgtEl>
                                          <p:spTgt spid="458"/>
                                        </p:tgtEl>
                                      </p:cBhvr>
                                    </p:animEffect>
                                  </p:childTnLst>
                                </p:cTn>
                              </p:par>
                              <p:par>
                                <p:cTn id="51" presetID="42" presetClass="path" presetSubtype="0" decel="50000" fill="hold" nodeType="withEffect">
                                  <p:stCondLst>
                                    <p:cond delay="0"/>
                                  </p:stCondLst>
                                  <p:childTnLst>
                                    <p:animMotion origin="layout" path="M 0.00052 0.03958 L -8.33333E-7 2.59259E-6 " pathEditMode="relative" rAng="0" ptsTypes="AA">
                                      <p:cBhvr>
                                        <p:cTn id="52" dur="700" fill="hold"/>
                                        <p:tgtEl>
                                          <p:spTgt spid="458"/>
                                        </p:tgtEl>
                                        <p:attrNameLst>
                                          <p:attrName>ppt_x</p:attrName>
                                          <p:attrName>ppt_y</p:attrName>
                                        </p:attrNameLst>
                                      </p:cBhvr>
                                      <p:rCtr x="-26"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Title 1">
            <a:extLst>
              <a:ext uri="{FF2B5EF4-FFF2-40B4-BE49-F238E27FC236}">
                <a16:creationId xmlns:a16="http://schemas.microsoft.com/office/drawing/2014/main" id="{B09747E5-BBCB-4793-A319-788009BF7860}"/>
              </a:ext>
            </a:extLst>
          </p:cNvPr>
          <p:cNvSpPr txBox="1">
            <a:spLocks/>
          </p:cNvSpPr>
          <p:nvPr/>
        </p:nvSpPr>
        <p:spPr>
          <a:xfrm>
            <a:off x="402437" y="889619"/>
            <a:ext cx="4321579" cy="6873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i="0" kern="1200" spc="-30" baseline="0">
                <a:gradFill>
                  <a:gsLst>
                    <a:gs pos="0">
                      <a:schemeClr val="accent1"/>
                    </a:gs>
                    <a:gs pos="100000">
                      <a:schemeClr val="accent1"/>
                    </a:gs>
                  </a:gsLst>
                  <a:lin ang="5400000" scaled="1"/>
                </a:gradFill>
                <a:latin typeface="Segoe UI Semibold" panose="020B0502040204020203" pitchFamily="34" charset="0"/>
                <a:ea typeface="+mj-ea"/>
                <a:cs typeface="Segoe UI Semibold" panose="020B0502040204020203" pitchFamily="34" charset="0"/>
              </a:defRPr>
            </a:lvl1pPr>
          </a:lstStyle>
          <a:p>
            <a:r>
              <a:rPr lang="en-US" sz="2000" spc="600" dirty="0">
                <a:solidFill>
                  <a:schemeClr val="tx2"/>
                </a:solidFill>
              </a:rPr>
              <a:t>GLUTAMINE      ACTION</a:t>
            </a:r>
          </a:p>
        </p:txBody>
      </p:sp>
      <p:pic>
        <p:nvPicPr>
          <p:cNvPr id="6" name="Graphic 5">
            <a:extLst>
              <a:ext uri="{FF2B5EF4-FFF2-40B4-BE49-F238E27FC236}">
                <a16:creationId xmlns:a16="http://schemas.microsoft.com/office/drawing/2014/main" id="{1141AFEB-F193-664D-B6A2-29C54A8F2559}"/>
              </a:ext>
            </a:extLst>
          </p:cNvPr>
          <p:cNvPicPr>
            <a:picLocks noChangeAspect="1"/>
          </p:cNvPicPr>
          <p:nvPr/>
        </p:nvPicPr>
        <p:blipFill rotWithShape="1">
          <a:blip r:embed="rId3">
            <a:alphaModFix amt="80000"/>
            <a:extLst>
              <a:ext uri="{96DAC541-7B7A-43D3-8B79-37D633B846F1}">
                <asvg:svgBlip xmlns:asvg="http://schemas.microsoft.com/office/drawing/2016/SVG/main" r:embed="rId4"/>
              </a:ext>
            </a:extLst>
          </a:blip>
          <a:srcRect r="11113"/>
          <a:stretch/>
        </p:blipFill>
        <p:spPr>
          <a:xfrm>
            <a:off x="-13342" y="2483771"/>
            <a:ext cx="9158591" cy="2381807"/>
          </a:xfrm>
          <a:prstGeom prst="rect">
            <a:avLst/>
          </a:prstGeom>
        </p:spPr>
      </p:pic>
      <p:sp>
        <p:nvSpPr>
          <p:cNvPr id="2" name="Title 1">
            <a:extLst>
              <a:ext uri="{FF2B5EF4-FFF2-40B4-BE49-F238E27FC236}">
                <a16:creationId xmlns:a16="http://schemas.microsoft.com/office/drawing/2014/main" id="{08682535-9862-D840-94E5-A7331323176D}"/>
              </a:ext>
            </a:extLst>
          </p:cNvPr>
          <p:cNvSpPr>
            <a:spLocks noGrp="1"/>
          </p:cNvSpPr>
          <p:nvPr>
            <p:ph type="title"/>
          </p:nvPr>
        </p:nvSpPr>
        <p:spPr>
          <a:xfrm>
            <a:off x="1166400" y="260648"/>
            <a:ext cx="7438048" cy="687388"/>
          </a:xfrm>
        </p:spPr>
        <p:txBody>
          <a:bodyPr>
            <a:noAutofit/>
          </a:bodyPr>
          <a:lstStyle/>
          <a:p>
            <a:r>
              <a:rPr lang="en-US" sz="3200" b="0" dirty="0">
                <a:solidFill>
                  <a:srgbClr val="002060"/>
                </a:solidFill>
              </a:rPr>
              <a:t>L-</a:t>
            </a:r>
            <a:r>
              <a:rPr lang="en-US" sz="3200" b="0" dirty="0" err="1">
                <a:solidFill>
                  <a:srgbClr val="002060"/>
                </a:solidFill>
              </a:rPr>
              <a:t>Glutamin</a:t>
            </a:r>
            <a:r>
              <a:rPr lang="en-US" sz="3200" b="0" dirty="0">
                <a:solidFill>
                  <a:srgbClr val="002060"/>
                </a:solidFill>
              </a:rPr>
              <a:t> </a:t>
            </a:r>
            <a:r>
              <a:rPr lang="en-US" sz="3200" b="0" dirty="0" err="1">
                <a:solidFill>
                  <a:srgbClr val="002060"/>
                </a:solidFill>
              </a:rPr>
              <a:t>Eritrositlerdeki</a:t>
            </a:r>
            <a:r>
              <a:rPr lang="en-US" sz="3200" b="0" dirty="0">
                <a:solidFill>
                  <a:srgbClr val="002060"/>
                </a:solidFill>
              </a:rPr>
              <a:t> </a:t>
            </a:r>
            <a:r>
              <a:rPr lang="en-US" sz="3200" b="0" dirty="0" err="1">
                <a:solidFill>
                  <a:srgbClr val="002060"/>
                </a:solidFill>
              </a:rPr>
              <a:t>Antioksidan</a:t>
            </a:r>
            <a:r>
              <a:rPr lang="en-US" sz="3200" b="0" dirty="0">
                <a:solidFill>
                  <a:srgbClr val="002060"/>
                </a:solidFill>
              </a:rPr>
              <a:t> </a:t>
            </a:r>
            <a:r>
              <a:rPr lang="en-US" sz="3200" b="0" dirty="0" err="1">
                <a:solidFill>
                  <a:srgbClr val="002060"/>
                </a:solidFill>
              </a:rPr>
              <a:t>Seviyelerini</a:t>
            </a:r>
            <a:r>
              <a:rPr lang="en-US" sz="3200" b="0" dirty="0">
                <a:solidFill>
                  <a:srgbClr val="002060"/>
                </a:solidFill>
              </a:rPr>
              <a:t> </a:t>
            </a:r>
            <a:r>
              <a:rPr lang="en-US" sz="3200" b="1" dirty="0" err="1">
                <a:solidFill>
                  <a:srgbClr val="FF0000"/>
                </a:solidFill>
              </a:rPr>
              <a:t>Ar</a:t>
            </a:r>
            <a:r>
              <a:rPr lang="tr-TR" sz="3200" b="1" dirty="0">
                <a:solidFill>
                  <a:srgbClr val="FF0000"/>
                </a:solidFill>
              </a:rPr>
              <a:t>t</a:t>
            </a:r>
            <a:r>
              <a:rPr lang="en-US" sz="3200" b="1" dirty="0" err="1">
                <a:solidFill>
                  <a:srgbClr val="FF0000"/>
                </a:solidFill>
              </a:rPr>
              <a:t>ırır</a:t>
            </a:r>
            <a:endParaRPr lang="en-US" sz="3200" b="1" dirty="0">
              <a:solidFill>
                <a:srgbClr val="FF0000"/>
              </a:solidFill>
            </a:endParaRPr>
          </a:p>
        </p:txBody>
      </p:sp>
      <p:sp>
        <p:nvSpPr>
          <p:cNvPr id="10" name="Freeform 9">
            <a:extLst>
              <a:ext uri="{FF2B5EF4-FFF2-40B4-BE49-F238E27FC236}">
                <a16:creationId xmlns:a16="http://schemas.microsoft.com/office/drawing/2014/main" id="{8CFBE8C4-5387-3F4E-A1F0-7AF74CB9D098}"/>
              </a:ext>
            </a:extLst>
          </p:cNvPr>
          <p:cNvSpPr/>
          <p:nvPr/>
        </p:nvSpPr>
        <p:spPr>
          <a:xfrm>
            <a:off x="1800" y="2614804"/>
            <a:ext cx="9142200" cy="2122114"/>
          </a:xfrm>
          <a:custGeom>
            <a:avLst/>
            <a:gdLst>
              <a:gd name="connsiteX0" fmla="*/ 9785125 w 12189600"/>
              <a:gd name="connsiteY0" fmla="*/ 1461970 h 2122114"/>
              <a:gd name="connsiteX1" fmla="*/ 9653710 w 12189600"/>
              <a:gd name="connsiteY1" fmla="*/ 1463506 h 2122114"/>
              <a:gd name="connsiteX2" fmla="*/ 9564922 w 12189600"/>
              <a:gd name="connsiteY2" fmla="*/ 1466426 h 2122114"/>
              <a:gd name="connsiteX3" fmla="*/ 9476132 w 12189600"/>
              <a:gd name="connsiteY3" fmla="*/ 1470574 h 2122114"/>
              <a:gd name="connsiteX4" fmla="*/ 9387497 w 12189600"/>
              <a:gd name="connsiteY4" fmla="*/ 1476261 h 2122114"/>
              <a:gd name="connsiteX5" fmla="*/ 9079735 w 12189600"/>
              <a:gd name="connsiteY5" fmla="*/ 1506993 h 2122114"/>
              <a:gd name="connsiteX6" fmla="*/ 9077735 w 12189600"/>
              <a:gd name="connsiteY6" fmla="*/ 1506993 h 2122114"/>
              <a:gd name="connsiteX7" fmla="*/ 8397428 w 12189600"/>
              <a:gd name="connsiteY7" fmla="*/ 1651899 h 2122114"/>
              <a:gd name="connsiteX8" fmla="*/ 7887467 w 12189600"/>
              <a:gd name="connsiteY8" fmla="*/ 1718590 h 2122114"/>
              <a:gd name="connsiteX9" fmla="*/ 8003648 w 12189600"/>
              <a:gd name="connsiteY9" fmla="*/ 1733957 h 2122114"/>
              <a:gd name="connsiteX10" fmla="*/ 8119981 w 12189600"/>
              <a:gd name="connsiteY10" fmla="*/ 1746557 h 2122114"/>
              <a:gd name="connsiteX11" fmla="*/ 8236315 w 12189600"/>
              <a:gd name="connsiteY11" fmla="*/ 1756392 h 2122114"/>
              <a:gd name="connsiteX12" fmla="*/ 8586547 w 12189600"/>
              <a:gd name="connsiteY12" fmla="*/ 1770222 h 2122114"/>
              <a:gd name="connsiteX13" fmla="*/ 8829372 w 12189600"/>
              <a:gd name="connsiteY13" fmla="*/ 1762846 h 2122114"/>
              <a:gd name="connsiteX14" fmla="*/ 9812515 w 12189600"/>
              <a:gd name="connsiteY14" fmla="*/ 1583365 h 2122114"/>
              <a:gd name="connsiteX15" fmla="*/ 10058724 w 12189600"/>
              <a:gd name="connsiteY15" fmla="*/ 1523897 h 2122114"/>
              <a:gd name="connsiteX16" fmla="*/ 10059494 w 12189600"/>
              <a:gd name="connsiteY16" fmla="*/ 1523897 h 2122114"/>
              <a:gd name="connsiteX17" fmla="*/ 10076113 w 12189600"/>
              <a:gd name="connsiteY17" fmla="*/ 1506839 h 2122114"/>
              <a:gd name="connsiteX18" fmla="*/ 10059033 w 12189600"/>
              <a:gd name="connsiteY18" fmla="*/ 1490243 h 2122114"/>
              <a:gd name="connsiteX19" fmla="*/ 9875761 w 12189600"/>
              <a:gd name="connsiteY19" fmla="*/ 1462738 h 2122114"/>
              <a:gd name="connsiteX20" fmla="*/ 9873298 w 12189600"/>
              <a:gd name="connsiteY20" fmla="*/ 1462738 h 2122114"/>
              <a:gd name="connsiteX21" fmla="*/ 9785125 w 12189600"/>
              <a:gd name="connsiteY21" fmla="*/ 1461970 h 2122114"/>
              <a:gd name="connsiteX22" fmla="*/ 6891397 w 12189600"/>
              <a:gd name="connsiteY22" fmla="*/ 1223020 h 2122114"/>
              <a:gd name="connsiteX23" fmla="*/ 5564176 w 12189600"/>
              <a:gd name="connsiteY23" fmla="*/ 1238387 h 2122114"/>
              <a:gd name="connsiteX24" fmla="*/ 5547664 w 12189600"/>
              <a:gd name="connsiteY24" fmla="*/ 1252875 h 2122114"/>
              <a:gd name="connsiteX25" fmla="*/ 5562021 w 12189600"/>
              <a:gd name="connsiteY25" fmla="*/ 1271733 h 2122114"/>
              <a:gd name="connsiteX26" fmla="*/ 5820079 w 12189600"/>
              <a:gd name="connsiteY26" fmla="*/ 1311686 h 2122114"/>
              <a:gd name="connsiteX27" fmla="*/ 5821310 w 12189600"/>
              <a:gd name="connsiteY27" fmla="*/ 1311686 h 2122114"/>
              <a:gd name="connsiteX28" fmla="*/ 7067744 w 12189600"/>
              <a:gd name="connsiteY28" fmla="*/ 1388518 h 2122114"/>
              <a:gd name="connsiteX29" fmla="*/ 7221164 w 12189600"/>
              <a:gd name="connsiteY29" fmla="*/ 1388978 h 2122114"/>
              <a:gd name="connsiteX30" fmla="*/ 7459064 w 12189600"/>
              <a:gd name="connsiteY30" fmla="*/ 1385752 h 2122114"/>
              <a:gd name="connsiteX31" fmla="*/ 7617099 w 12189600"/>
              <a:gd name="connsiteY31" fmla="*/ 1379605 h 2122114"/>
              <a:gd name="connsiteX32" fmla="*/ 8481447 w 12189600"/>
              <a:gd name="connsiteY32" fmla="*/ 1281413 h 2122114"/>
              <a:gd name="connsiteX33" fmla="*/ 8567159 w 12189600"/>
              <a:gd name="connsiteY33" fmla="*/ 1264356 h 2122114"/>
              <a:gd name="connsiteX34" fmla="*/ 8006263 w 12189600"/>
              <a:gd name="connsiteY34" fmla="*/ 1236389 h 2122114"/>
              <a:gd name="connsiteX35" fmla="*/ 6891397 w 12189600"/>
              <a:gd name="connsiteY35" fmla="*/ 1223020 h 2122114"/>
              <a:gd name="connsiteX36" fmla="*/ 9988400 w 12189600"/>
              <a:gd name="connsiteY36" fmla="*/ 913386 h 2122114"/>
              <a:gd name="connsiteX37" fmla="*/ 9372879 w 12189600"/>
              <a:gd name="connsiteY37" fmla="*/ 928751 h 2122114"/>
              <a:gd name="connsiteX38" fmla="*/ 9089429 w 12189600"/>
              <a:gd name="connsiteY38" fmla="*/ 944118 h 2122114"/>
              <a:gd name="connsiteX39" fmla="*/ 9073549 w 12189600"/>
              <a:gd name="connsiteY39" fmla="*/ 958715 h 2122114"/>
              <a:gd name="connsiteX40" fmla="*/ 9088045 w 12189600"/>
              <a:gd name="connsiteY40" fmla="*/ 977464 h 2122114"/>
              <a:gd name="connsiteX41" fmla="*/ 9461513 w 12189600"/>
              <a:gd name="connsiteY41" fmla="*/ 1038469 h 2122114"/>
              <a:gd name="connsiteX42" fmla="*/ 10071034 w 12189600"/>
              <a:gd name="connsiteY42" fmla="*/ 1140502 h 2122114"/>
              <a:gd name="connsiteX43" fmla="*/ 11314700 w 12189600"/>
              <a:gd name="connsiteY43" fmla="*/ 1249297 h 2122114"/>
              <a:gd name="connsiteX44" fmla="*/ 11331134 w 12189600"/>
              <a:gd name="connsiteY44" fmla="*/ 1237038 h 2122114"/>
              <a:gd name="connsiteX45" fmla="*/ 11319469 w 12189600"/>
              <a:gd name="connsiteY45" fmla="*/ 1216413 h 2122114"/>
              <a:gd name="connsiteX46" fmla="*/ 10674710 w 12189600"/>
              <a:gd name="connsiteY46" fmla="*/ 1026943 h 2122114"/>
              <a:gd name="connsiteX47" fmla="*/ 10530523 w 12189600"/>
              <a:gd name="connsiteY47" fmla="*/ 982381 h 2122114"/>
              <a:gd name="connsiteX48" fmla="*/ 10201218 w 12189600"/>
              <a:gd name="connsiteY48" fmla="*/ 920915 h 2122114"/>
              <a:gd name="connsiteX49" fmla="*/ 10139666 w 12189600"/>
              <a:gd name="connsiteY49" fmla="*/ 916766 h 2122114"/>
              <a:gd name="connsiteX50" fmla="*/ 9999019 w 12189600"/>
              <a:gd name="connsiteY50" fmla="*/ 913386 h 2122114"/>
              <a:gd name="connsiteX51" fmla="*/ 8468213 w 12189600"/>
              <a:gd name="connsiteY51" fmla="*/ 352508 h 2122114"/>
              <a:gd name="connsiteX52" fmla="*/ 8157529 w 12189600"/>
              <a:gd name="connsiteY52" fmla="*/ 362343 h 2122114"/>
              <a:gd name="connsiteX53" fmla="*/ 8034424 w 12189600"/>
              <a:gd name="connsiteY53" fmla="*/ 371409 h 2122114"/>
              <a:gd name="connsiteX54" fmla="*/ 7972871 w 12189600"/>
              <a:gd name="connsiteY54" fmla="*/ 377248 h 2122114"/>
              <a:gd name="connsiteX55" fmla="*/ 7849767 w 12189600"/>
              <a:gd name="connsiteY55" fmla="*/ 391078 h 2122114"/>
              <a:gd name="connsiteX56" fmla="*/ 7726662 w 12189600"/>
              <a:gd name="connsiteY56" fmla="*/ 407674 h 2122114"/>
              <a:gd name="connsiteX57" fmla="*/ 7604327 w 12189600"/>
              <a:gd name="connsiteY57" fmla="*/ 427343 h 2122114"/>
              <a:gd name="connsiteX58" fmla="*/ 7482146 w 12189600"/>
              <a:gd name="connsiteY58" fmla="*/ 449624 h 2122114"/>
              <a:gd name="connsiteX59" fmla="*/ 6535009 w 12189600"/>
              <a:gd name="connsiteY59" fmla="*/ 683810 h 2122114"/>
              <a:gd name="connsiteX60" fmla="*/ 6267257 w 12189600"/>
              <a:gd name="connsiteY60" fmla="*/ 756647 h 2122114"/>
              <a:gd name="connsiteX61" fmla="*/ 6237712 w 12189600"/>
              <a:gd name="connsiteY61" fmla="*/ 764484 h 2122114"/>
              <a:gd name="connsiteX62" fmla="*/ 6225955 w 12189600"/>
              <a:gd name="connsiteY62" fmla="*/ 780680 h 2122114"/>
              <a:gd name="connsiteX63" fmla="*/ 6242945 w 12189600"/>
              <a:gd name="connsiteY63" fmla="*/ 797214 h 2122114"/>
              <a:gd name="connsiteX64" fmla="*/ 6687352 w 12189600"/>
              <a:gd name="connsiteY64" fmla="*/ 755418 h 2122114"/>
              <a:gd name="connsiteX65" fmla="*/ 7493533 w 12189600"/>
              <a:gd name="connsiteY65" fmla="*/ 679969 h 2122114"/>
              <a:gd name="connsiteX66" fmla="*/ 7718045 w 12189600"/>
              <a:gd name="connsiteY66" fmla="*/ 659684 h 2122114"/>
              <a:gd name="connsiteX67" fmla="*/ 8542384 w 12189600"/>
              <a:gd name="connsiteY67" fmla="*/ 593455 h 2122114"/>
              <a:gd name="connsiteX68" fmla="*/ 8692418 w 12189600"/>
              <a:gd name="connsiteY68" fmla="*/ 583466 h 2122114"/>
              <a:gd name="connsiteX69" fmla="*/ 8917699 w 12189600"/>
              <a:gd name="connsiteY69" fmla="*/ 570252 h 2122114"/>
              <a:gd name="connsiteX70" fmla="*/ 9142980 w 12189600"/>
              <a:gd name="connsiteY70" fmla="*/ 559187 h 2122114"/>
              <a:gd name="connsiteX71" fmla="*/ 9443664 w 12189600"/>
              <a:gd name="connsiteY71" fmla="*/ 548431 h 2122114"/>
              <a:gd name="connsiteX72" fmla="*/ 9594004 w 12189600"/>
              <a:gd name="connsiteY72" fmla="*/ 544896 h 2122114"/>
              <a:gd name="connsiteX73" fmla="*/ 9637092 w 12189600"/>
              <a:gd name="connsiteY73" fmla="*/ 544128 h 2122114"/>
              <a:gd name="connsiteX74" fmla="*/ 9652571 w 12189600"/>
              <a:gd name="connsiteY74" fmla="*/ 532232 h 2122114"/>
              <a:gd name="connsiteX75" fmla="*/ 9641400 w 12189600"/>
              <a:gd name="connsiteY75" fmla="*/ 511090 h 2122114"/>
              <a:gd name="connsiteX76" fmla="*/ 8736581 w 12189600"/>
              <a:gd name="connsiteY76" fmla="*/ 360038 h 2122114"/>
              <a:gd name="connsiteX77" fmla="*/ 8468213 w 12189600"/>
              <a:gd name="connsiteY77" fmla="*/ 352508 h 2122114"/>
              <a:gd name="connsiteX78" fmla="*/ 8467752 w 12189600"/>
              <a:gd name="connsiteY78" fmla="*/ 0 h 2122114"/>
              <a:gd name="connsiteX79" fmla="*/ 9059268 w 12189600"/>
              <a:gd name="connsiteY79" fmla="*/ 36265 h 2122114"/>
              <a:gd name="connsiteX80" fmla="*/ 10303242 w 12189600"/>
              <a:gd name="connsiteY80" fmla="*/ 356810 h 2122114"/>
              <a:gd name="connsiteX81" fmla="*/ 10357408 w 12189600"/>
              <a:gd name="connsiteY81" fmla="*/ 376480 h 2122114"/>
              <a:gd name="connsiteX82" fmla="*/ 10910147 w 12189600"/>
              <a:gd name="connsiteY82" fmla="*/ 569022 h 2122114"/>
              <a:gd name="connsiteX83" fmla="*/ 10913686 w 12189600"/>
              <a:gd name="connsiteY83" fmla="*/ 569022 h 2122114"/>
              <a:gd name="connsiteX84" fmla="*/ 11784035 w 12189600"/>
              <a:gd name="connsiteY84" fmla="*/ 667061 h 2122114"/>
              <a:gd name="connsiteX85" fmla="*/ 11932685 w 12189600"/>
              <a:gd name="connsiteY85" fmla="*/ 687498 h 2122114"/>
              <a:gd name="connsiteX86" fmla="*/ 12134827 w 12189600"/>
              <a:gd name="connsiteY86" fmla="*/ 709311 h 2122114"/>
              <a:gd name="connsiteX87" fmla="*/ 12189600 w 12189600"/>
              <a:gd name="connsiteY87" fmla="*/ 711301 h 2122114"/>
              <a:gd name="connsiteX88" fmla="*/ 12189600 w 12189600"/>
              <a:gd name="connsiteY88" fmla="*/ 1635690 h 2122114"/>
              <a:gd name="connsiteX89" fmla="*/ 11997182 w 12189600"/>
              <a:gd name="connsiteY89" fmla="*/ 1638082 h 2122114"/>
              <a:gd name="connsiteX90" fmla="*/ 11032943 w 12189600"/>
              <a:gd name="connsiteY90" fmla="*/ 1707219 h 2122114"/>
              <a:gd name="connsiteX91" fmla="*/ 9782662 w 12189600"/>
              <a:gd name="connsiteY91" fmla="*/ 1953083 h 2122114"/>
              <a:gd name="connsiteX92" fmla="*/ 8573621 w 12189600"/>
              <a:gd name="connsiteY92" fmla="*/ 2122114 h 2122114"/>
              <a:gd name="connsiteX93" fmla="*/ 8526533 w 12189600"/>
              <a:gd name="connsiteY93" fmla="*/ 2122114 h 2122114"/>
              <a:gd name="connsiteX94" fmla="*/ 7298719 w 12189600"/>
              <a:gd name="connsiteY94" fmla="*/ 1975364 h 2122114"/>
              <a:gd name="connsiteX95" fmla="*/ 6672425 w 12189600"/>
              <a:gd name="connsiteY95" fmla="*/ 1842752 h 2122114"/>
              <a:gd name="connsiteX96" fmla="*/ 6430525 w 12189600"/>
              <a:gd name="connsiteY96" fmla="*/ 1789891 h 2122114"/>
              <a:gd name="connsiteX97" fmla="*/ 6428062 w 12189600"/>
              <a:gd name="connsiteY97" fmla="*/ 1789891 h 2122114"/>
              <a:gd name="connsiteX98" fmla="*/ 5504777 w 12189600"/>
              <a:gd name="connsiteY98" fmla="*/ 1735340 h 2122114"/>
              <a:gd name="connsiteX99" fmla="*/ 121566 w 12189600"/>
              <a:gd name="connsiteY99" fmla="*/ 1665115 h 2122114"/>
              <a:gd name="connsiteX100" fmla="*/ 0 w 12189600"/>
              <a:gd name="connsiteY100" fmla="*/ 1665115 h 2122114"/>
              <a:gd name="connsiteX101" fmla="*/ 0 w 12189600"/>
              <a:gd name="connsiteY101" fmla="*/ 674590 h 2122114"/>
              <a:gd name="connsiteX102" fmla="*/ 3218109 w 12189600"/>
              <a:gd name="connsiteY102" fmla="*/ 686114 h 2122114"/>
              <a:gd name="connsiteX103" fmla="*/ 3414153 w 12189600"/>
              <a:gd name="connsiteY103" fmla="*/ 686114 h 2122114"/>
              <a:gd name="connsiteX104" fmla="*/ 5202863 w 12189600"/>
              <a:gd name="connsiteY104" fmla="*/ 632179 h 2122114"/>
              <a:gd name="connsiteX105" fmla="*/ 5207942 w 12189600"/>
              <a:gd name="connsiteY105" fmla="*/ 631256 h 2122114"/>
              <a:gd name="connsiteX106" fmla="*/ 5271802 w 12189600"/>
              <a:gd name="connsiteY106" fmla="*/ 620193 h 2122114"/>
              <a:gd name="connsiteX107" fmla="*/ 6399748 w 12189600"/>
              <a:gd name="connsiteY107" fmla="*/ 353430 h 2122114"/>
              <a:gd name="connsiteX108" fmla="*/ 7778520 w 12189600"/>
              <a:gd name="connsiteY108" fmla="*/ 46100 h 2122114"/>
              <a:gd name="connsiteX109" fmla="*/ 8467752 w 12189600"/>
              <a:gd name="connsiteY109" fmla="*/ 0 h 212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2189600" h="2122114">
                <a:moveTo>
                  <a:pt x="9785125" y="1461970"/>
                </a:moveTo>
                <a:cubicBezTo>
                  <a:pt x="9742038" y="1461970"/>
                  <a:pt x="9697721" y="1462430"/>
                  <a:pt x="9653710" y="1463506"/>
                </a:cubicBezTo>
                <a:cubicBezTo>
                  <a:pt x="9624319" y="1464275"/>
                  <a:pt x="9594621" y="1465350"/>
                  <a:pt x="9564922" y="1466426"/>
                </a:cubicBezTo>
                <a:cubicBezTo>
                  <a:pt x="9535223" y="1467501"/>
                  <a:pt x="9505677" y="1469038"/>
                  <a:pt x="9476132" y="1470574"/>
                </a:cubicBezTo>
                <a:cubicBezTo>
                  <a:pt x="9446587" y="1472219"/>
                  <a:pt x="9417041" y="1474109"/>
                  <a:pt x="9387497" y="1476261"/>
                </a:cubicBezTo>
                <a:cubicBezTo>
                  <a:pt x="9283935" y="1483636"/>
                  <a:pt x="9180528" y="1493931"/>
                  <a:pt x="9079735" y="1506993"/>
                </a:cubicBezTo>
                <a:lnTo>
                  <a:pt x="9077735" y="1506993"/>
                </a:lnTo>
                <a:cubicBezTo>
                  <a:pt x="8830295" y="1570303"/>
                  <a:pt x="8607783" y="1617632"/>
                  <a:pt x="8397428" y="1651899"/>
                </a:cubicBezTo>
                <a:cubicBezTo>
                  <a:pt x="8224774" y="1680020"/>
                  <a:pt x="7851152" y="1703224"/>
                  <a:pt x="7887467" y="1718590"/>
                </a:cubicBezTo>
                <a:cubicBezTo>
                  <a:pt x="7923784" y="1733957"/>
                  <a:pt x="7966869" y="1729653"/>
                  <a:pt x="8003648" y="1733957"/>
                </a:cubicBezTo>
                <a:cubicBezTo>
                  <a:pt x="8040425" y="1738259"/>
                  <a:pt x="8078433" y="1742715"/>
                  <a:pt x="8119981" y="1746557"/>
                </a:cubicBezTo>
                <a:cubicBezTo>
                  <a:pt x="8161529" y="1750399"/>
                  <a:pt x="8199537" y="1753780"/>
                  <a:pt x="8236315" y="1756392"/>
                </a:cubicBezTo>
                <a:cubicBezTo>
                  <a:pt x="8355727" y="1765612"/>
                  <a:pt x="8473906" y="1770222"/>
                  <a:pt x="8586547" y="1770222"/>
                </a:cubicBezTo>
                <a:cubicBezTo>
                  <a:pt x="8668721" y="1770222"/>
                  <a:pt x="8750431" y="1767763"/>
                  <a:pt x="8829372" y="1762846"/>
                </a:cubicBezTo>
                <a:cubicBezTo>
                  <a:pt x="9163446" y="1742561"/>
                  <a:pt x="9493367" y="1661581"/>
                  <a:pt x="9812515" y="1583365"/>
                </a:cubicBezTo>
                <a:cubicBezTo>
                  <a:pt x="9892842" y="1563542"/>
                  <a:pt x="9976399" y="1543104"/>
                  <a:pt x="10058724" y="1523897"/>
                </a:cubicBezTo>
                <a:lnTo>
                  <a:pt x="10059494" y="1523897"/>
                </a:lnTo>
                <a:cubicBezTo>
                  <a:pt x="10068804" y="1523773"/>
                  <a:pt x="10076237" y="1516137"/>
                  <a:pt x="10076113" y="1506839"/>
                </a:cubicBezTo>
                <a:cubicBezTo>
                  <a:pt x="10075991" y="1497543"/>
                  <a:pt x="10068342" y="1490121"/>
                  <a:pt x="10059033" y="1490243"/>
                </a:cubicBezTo>
                <a:cubicBezTo>
                  <a:pt x="9998865" y="1481639"/>
                  <a:pt x="9937313" y="1472419"/>
                  <a:pt x="9875761" y="1462738"/>
                </a:cubicBezTo>
                <a:lnTo>
                  <a:pt x="9873298" y="1462738"/>
                </a:lnTo>
                <a:cubicBezTo>
                  <a:pt x="9843908" y="1461970"/>
                  <a:pt x="9814516" y="1461970"/>
                  <a:pt x="9785125" y="1461970"/>
                </a:cubicBezTo>
                <a:close/>
                <a:moveTo>
                  <a:pt x="6891397" y="1223020"/>
                </a:moveTo>
                <a:cubicBezTo>
                  <a:pt x="6485461" y="1223020"/>
                  <a:pt x="6048284" y="1228553"/>
                  <a:pt x="5564176" y="1238387"/>
                </a:cubicBezTo>
                <a:cubicBezTo>
                  <a:pt x="5555835" y="1238442"/>
                  <a:pt x="5548787" y="1244616"/>
                  <a:pt x="5547664" y="1252875"/>
                </a:cubicBezTo>
                <a:cubicBezTo>
                  <a:pt x="5546418" y="1262041"/>
                  <a:pt x="5552850" y="1270483"/>
                  <a:pt x="5562021" y="1271733"/>
                </a:cubicBezTo>
                <a:cubicBezTo>
                  <a:pt x="5644963" y="1283103"/>
                  <a:pt x="5730675" y="1296319"/>
                  <a:pt x="5820079" y="1311686"/>
                </a:cubicBezTo>
                <a:lnTo>
                  <a:pt x="5821310" y="1311686"/>
                </a:lnTo>
                <a:cubicBezTo>
                  <a:pt x="6191547" y="1345184"/>
                  <a:pt x="6629492" y="1381295"/>
                  <a:pt x="7067744" y="1388518"/>
                </a:cubicBezTo>
                <a:cubicBezTo>
                  <a:pt x="7119603" y="1388518"/>
                  <a:pt x="7170845" y="1388518"/>
                  <a:pt x="7221164" y="1388978"/>
                </a:cubicBezTo>
                <a:cubicBezTo>
                  <a:pt x="7301797" y="1388978"/>
                  <a:pt x="7382123" y="1387903"/>
                  <a:pt x="7459064" y="1385752"/>
                </a:cubicBezTo>
                <a:cubicBezTo>
                  <a:pt x="7514460" y="1384215"/>
                  <a:pt x="7566165" y="1382217"/>
                  <a:pt x="7617099" y="1379605"/>
                </a:cubicBezTo>
                <a:cubicBezTo>
                  <a:pt x="7907180" y="1367271"/>
                  <a:pt x="8196013" y="1334460"/>
                  <a:pt x="8481447" y="1281413"/>
                </a:cubicBezTo>
                <a:cubicBezTo>
                  <a:pt x="8509453" y="1276035"/>
                  <a:pt x="8537921" y="1270349"/>
                  <a:pt x="8567159" y="1264356"/>
                </a:cubicBezTo>
                <a:cubicBezTo>
                  <a:pt x="8399583" y="1250834"/>
                  <a:pt x="8217542" y="1241767"/>
                  <a:pt x="8006263" y="1236389"/>
                </a:cubicBezTo>
                <a:cubicBezTo>
                  <a:pt x="7649260" y="1227477"/>
                  <a:pt x="7284563" y="1223020"/>
                  <a:pt x="6891397" y="1223020"/>
                </a:cubicBezTo>
                <a:close/>
                <a:moveTo>
                  <a:pt x="9988400" y="913386"/>
                </a:moveTo>
                <a:cubicBezTo>
                  <a:pt x="9788356" y="913386"/>
                  <a:pt x="9581848" y="919071"/>
                  <a:pt x="9372879" y="928751"/>
                </a:cubicBezTo>
                <a:cubicBezTo>
                  <a:pt x="9279519" y="932543"/>
                  <a:pt x="9185036" y="937665"/>
                  <a:pt x="9089429" y="944118"/>
                </a:cubicBezTo>
                <a:cubicBezTo>
                  <a:pt x="9081290" y="944485"/>
                  <a:pt x="9074596" y="950643"/>
                  <a:pt x="9073549" y="958715"/>
                </a:cubicBezTo>
                <a:cubicBezTo>
                  <a:pt x="9072364" y="967890"/>
                  <a:pt x="9078858" y="976283"/>
                  <a:pt x="9088045" y="977464"/>
                </a:cubicBezTo>
                <a:cubicBezTo>
                  <a:pt x="9220536" y="997133"/>
                  <a:pt x="9346872" y="1017877"/>
                  <a:pt x="9461513" y="1038469"/>
                </a:cubicBezTo>
                <a:lnTo>
                  <a:pt x="10071034" y="1140502"/>
                </a:lnTo>
                <a:cubicBezTo>
                  <a:pt x="10483265" y="1199602"/>
                  <a:pt x="10898452" y="1235922"/>
                  <a:pt x="11314700" y="1249297"/>
                </a:cubicBezTo>
                <a:cubicBezTo>
                  <a:pt x="11322333" y="1249423"/>
                  <a:pt x="11329087" y="1244382"/>
                  <a:pt x="11331134" y="1237038"/>
                </a:cubicBezTo>
                <a:cubicBezTo>
                  <a:pt x="11333612" y="1228125"/>
                  <a:pt x="11328395" y="1218891"/>
                  <a:pt x="11319469" y="1216413"/>
                </a:cubicBezTo>
                <a:cubicBezTo>
                  <a:pt x="11100652" y="1158789"/>
                  <a:pt x="10885218" y="1092098"/>
                  <a:pt x="10674710" y="1026943"/>
                </a:cubicBezTo>
                <a:lnTo>
                  <a:pt x="10530523" y="982381"/>
                </a:lnTo>
                <a:cubicBezTo>
                  <a:pt x="10423345" y="949865"/>
                  <a:pt x="10312921" y="929252"/>
                  <a:pt x="10201218" y="920915"/>
                </a:cubicBezTo>
                <a:cubicBezTo>
                  <a:pt x="10181368" y="919071"/>
                  <a:pt x="10160594" y="917688"/>
                  <a:pt x="10139666" y="916766"/>
                </a:cubicBezTo>
                <a:cubicBezTo>
                  <a:pt x="10096272" y="914461"/>
                  <a:pt x="10050415" y="913386"/>
                  <a:pt x="9999019" y="913386"/>
                </a:cubicBezTo>
                <a:close/>
                <a:moveTo>
                  <a:pt x="8468213" y="352508"/>
                </a:moveTo>
                <a:cubicBezTo>
                  <a:pt x="8365882" y="352508"/>
                  <a:pt x="8261244" y="355735"/>
                  <a:pt x="8157529" y="362343"/>
                </a:cubicBezTo>
                <a:cubicBezTo>
                  <a:pt x="8117212" y="364802"/>
                  <a:pt x="8075663" y="368028"/>
                  <a:pt x="8034424" y="371409"/>
                </a:cubicBezTo>
                <a:lnTo>
                  <a:pt x="7972871" y="377248"/>
                </a:lnTo>
                <a:cubicBezTo>
                  <a:pt x="7925015" y="382166"/>
                  <a:pt x="7885775" y="386468"/>
                  <a:pt x="7849767" y="391078"/>
                </a:cubicBezTo>
                <a:cubicBezTo>
                  <a:pt x="7806988" y="396303"/>
                  <a:pt x="7765901" y="401835"/>
                  <a:pt x="7726662" y="407674"/>
                </a:cubicBezTo>
                <a:cubicBezTo>
                  <a:pt x="7687423" y="413513"/>
                  <a:pt x="7647414" y="419814"/>
                  <a:pt x="7604327" y="427343"/>
                </a:cubicBezTo>
                <a:cubicBezTo>
                  <a:pt x="7565241" y="434258"/>
                  <a:pt x="7524155" y="441480"/>
                  <a:pt x="7482146" y="449624"/>
                </a:cubicBezTo>
                <a:cubicBezTo>
                  <a:pt x="7162997" y="512013"/>
                  <a:pt x="6843694" y="599294"/>
                  <a:pt x="6535009" y="683810"/>
                </a:cubicBezTo>
                <a:cubicBezTo>
                  <a:pt x="6445759" y="708396"/>
                  <a:pt x="6356508" y="732676"/>
                  <a:pt x="6267257" y="756647"/>
                </a:cubicBezTo>
                <a:lnTo>
                  <a:pt x="6237712" y="764484"/>
                </a:lnTo>
                <a:cubicBezTo>
                  <a:pt x="6230649" y="766697"/>
                  <a:pt x="6225864" y="773281"/>
                  <a:pt x="6225955" y="780680"/>
                </a:cubicBezTo>
                <a:cubicBezTo>
                  <a:pt x="6226078" y="789931"/>
                  <a:pt x="6233680" y="797333"/>
                  <a:pt x="6242945" y="797214"/>
                </a:cubicBezTo>
                <a:lnTo>
                  <a:pt x="6687352" y="755418"/>
                </a:lnTo>
                <a:cubicBezTo>
                  <a:pt x="6951565" y="730371"/>
                  <a:pt x="7224703" y="704555"/>
                  <a:pt x="7493533" y="679969"/>
                </a:cubicBezTo>
                <a:cubicBezTo>
                  <a:pt x="7568427" y="673104"/>
                  <a:pt x="7643259" y="666343"/>
                  <a:pt x="7718045" y="659684"/>
                </a:cubicBezTo>
                <a:cubicBezTo>
                  <a:pt x="8034578" y="631410"/>
                  <a:pt x="8296175" y="610358"/>
                  <a:pt x="8542384" y="593455"/>
                </a:cubicBezTo>
                <a:cubicBezTo>
                  <a:pt x="8592395" y="589921"/>
                  <a:pt x="8642406" y="586694"/>
                  <a:pt x="8692418" y="583466"/>
                </a:cubicBezTo>
                <a:cubicBezTo>
                  <a:pt x="8767511" y="578652"/>
                  <a:pt x="8842606" y="574246"/>
                  <a:pt x="8917699" y="570252"/>
                </a:cubicBezTo>
                <a:cubicBezTo>
                  <a:pt x="8992793" y="566256"/>
                  <a:pt x="9067888" y="562568"/>
                  <a:pt x="9142980" y="559187"/>
                </a:cubicBezTo>
                <a:cubicBezTo>
                  <a:pt x="9251467" y="554578"/>
                  <a:pt x="9349796" y="551043"/>
                  <a:pt x="9443664" y="548431"/>
                </a:cubicBezTo>
                <a:cubicBezTo>
                  <a:pt x="9493721" y="546997"/>
                  <a:pt x="9543839" y="545819"/>
                  <a:pt x="9594004" y="544896"/>
                </a:cubicBezTo>
                <a:lnTo>
                  <a:pt x="9637092" y="544128"/>
                </a:lnTo>
                <a:cubicBezTo>
                  <a:pt x="9644247" y="543836"/>
                  <a:pt x="9650448" y="539071"/>
                  <a:pt x="9652571" y="532232"/>
                </a:cubicBezTo>
                <a:cubicBezTo>
                  <a:pt x="9655327" y="523313"/>
                  <a:pt x="9650325" y="513847"/>
                  <a:pt x="9641400" y="511090"/>
                </a:cubicBezTo>
                <a:cubicBezTo>
                  <a:pt x="9346026" y="428796"/>
                  <a:pt x="9042696" y="378158"/>
                  <a:pt x="8736581" y="360038"/>
                </a:cubicBezTo>
                <a:cubicBezTo>
                  <a:pt x="8648100" y="354967"/>
                  <a:pt x="8557771" y="352508"/>
                  <a:pt x="8468213" y="352508"/>
                </a:cubicBezTo>
                <a:close/>
                <a:moveTo>
                  <a:pt x="8467752" y="0"/>
                </a:moveTo>
                <a:cubicBezTo>
                  <a:pt x="8665489" y="-87"/>
                  <a:pt x="8863025" y="12025"/>
                  <a:pt x="9059268" y="36265"/>
                </a:cubicBezTo>
                <a:cubicBezTo>
                  <a:pt x="9439047" y="82365"/>
                  <a:pt x="9822672" y="181786"/>
                  <a:pt x="10303242" y="356810"/>
                </a:cubicBezTo>
                <a:lnTo>
                  <a:pt x="10357408" y="376480"/>
                </a:lnTo>
                <a:cubicBezTo>
                  <a:pt x="10537910" y="442094"/>
                  <a:pt x="10724567" y="510015"/>
                  <a:pt x="10910147" y="569022"/>
                </a:cubicBezTo>
                <a:cubicBezTo>
                  <a:pt x="10911316" y="569168"/>
                  <a:pt x="10912517" y="569168"/>
                  <a:pt x="10913686" y="569022"/>
                </a:cubicBezTo>
                <a:cubicBezTo>
                  <a:pt x="11154664" y="592686"/>
                  <a:pt x="11470426" y="625110"/>
                  <a:pt x="11784035" y="667061"/>
                </a:cubicBezTo>
                <a:cubicBezTo>
                  <a:pt x="11833586" y="673668"/>
                  <a:pt x="11883135" y="680583"/>
                  <a:pt x="11932685" y="687498"/>
                </a:cubicBezTo>
                <a:cubicBezTo>
                  <a:pt x="11999808" y="697168"/>
                  <a:pt x="12067231" y="704442"/>
                  <a:pt x="12134827" y="709311"/>
                </a:cubicBezTo>
                <a:lnTo>
                  <a:pt x="12189600" y="711301"/>
                </a:lnTo>
                <a:lnTo>
                  <a:pt x="12189600" y="1635690"/>
                </a:lnTo>
                <a:lnTo>
                  <a:pt x="11997182" y="1638082"/>
                </a:lnTo>
                <a:cubicBezTo>
                  <a:pt x="11674956" y="1646857"/>
                  <a:pt x="11353231" y="1669924"/>
                  <a:pt x="11032943" y="1707219"/>
                </a:cubicBezTo>
                <a:cubicBezTo>
                  <a:pt x="10592230" y="1759925"/>
                  <a:pt x="10156440" y="1861806"/>
                  <a:pt x="9782662" y="1953083"/>
                </a:cubicBezTo>
                <a:cubicBezTo>
                  <a:pt x="9304863" y="2070176"/>
                  <a:pt x="8932010" y="2122114"/>
                  <a:pt x="8573621" y="2122114"/>
                </a:cubicBezTo>
                <a:lnTo>
                  <a:pt x="8526533" y="2122114"/>
                </a:lnTo>
                <a:cubicBezTo>
                  <a:pt x="8170761" y="2117350"/>
                  <a:pt x="7792061" y="2072019"/>
                  <a:pt x="7298719" y="1975364"/>
                </a:cubicBezTo>
                <a:cubicBezTo>
                  <a:pt x="7089441" y="1934951"/>
                  <a:pt x="6877394" y="1887775"/>
                  <a:pt x="6672425" y="1842752"/>
                </a:cubicBezTo>
                <a:cubicBezTo>
                  <a:pt x="6591791" y="1824819"/>
                  <a:pt x="6511159" y="1807209"/>
                  <a:pt x="6430525" y="1789891"/>
                </a:cubicBezTo>
                <a:cubicBezTo>
                  <a:pt x="6429710" y="1789813"/>
                  <a:pt x="6428878" y="1789813"/>
                  <a:pt x="6428062" y="1789891"/>
                </a:cubicBezTo>
                <a:cubicBezTo>
                  <a:pt x="6112299" y="1768685"/>
                  <a:pt x="5801768" y="1750706"/>
                  <a:pt x="5504777" y="1735340"/>
                </a:cubicBezTo>
                <a:cubicBezTo>
                  <a:pt x="4766919" y="1697692"/>
                  <a:pt x="1392005" y="1674027"/>
                  <a:pt x="121566" y="1665115"/>
                </a:cubicBezTo>
                <a:lnTo>
                  <a:pt x="0" y="1665115"/>
                </a:lnTo>
                <a:lnTo>
                  <a:pt x="0" y="674590"/>
                </a:lnTo>
                <a:cubicBezTo>
                  <a:pt x="364389" y="681658"/>
                  <a:pt x="2488252" y="685962"/>
                  <a:pt x="3218109" y="686114"/>
                </a:cubicBezTo>
                <a:cubicBezTo>
                  <a:pt x="3377530" y="686114"/>
                  <a:pt x="3409383" y="686114"/>
                  <a:pt x="3414153" y="686114"/>
                </a:cubicBezTo>
                <a:cubicBezTo>
                  <a:pt x="4012441" y="671055"/>
                  <a:pt x="4614116" y="652770"/>
                  <a:pt x="5202863" y="632179"/>
                </a:cubicBezTo>
                <a:lnTo>
                  <a:pt x="5207942" y="631256"/>
                </a:lnTo>
                <a:cubicBezTo>
                  <a:pt x="5229178" y="627569"/>
                  <a:pt x="5250567" y="624035"/>
                  <a:pt x="5271802" y="620193"/>
                </a:cubicBezTo>
                <a:cubicBezTo>
                  <a:pt x="5652503" y="553041"/>
                  <a:pt x="6032127" y="451161"/>
                  <a:pt x="6399748" y="353430"/>
                </a:cubicBezTo>
                <a:cubicBezTo>
                  <a:pt x="6847079" y="232342"/>
                  <a:pt x="7309645" y="107566"/>
                  <a:pt x="7778520" y="46100"/>
                </a:cubicBezTo>
                <a:cubicBezTo>
                  <a:pt x="8007018" y="15733"/>
                  <a:pt x="8237239" y="333"/>
                  <a:pt x="8467752" y="0"/>
                </a:cubicBezTo>
                <a:close/>
              </a:path>
            </a:pathLst>
          </a:custGeom>
          <a:gradFill flip="none" rotWithShape="1">
            <a:gsLst>
              <a:gs pos="52000">
                <a:schemeClr val="tx2">
                  <a:alpha val="0"/>
                </a:schemeClr>
              </a:gs>
              <a:gs pos="100000">
                <a:schemeClr val="accent3"/>
              </a:gs>
            </a:gsLst>
            <a:lin ang="0" scaled="1"/>
            <a:tileRect/>
          </a:gradFill>
          <a:ln w="13699" cap="flat">
            <a:noFill/>
            <a:prstDash val="solid"/>
            <a:miter/>
          </a:ln>
        </p:spPr>
        <p:txBody>
          <a:bodyPr rtlCol="0" anchor="ctr"/>
          <a:lstStyle/>
          <a:p>
            <a:endParaRPr lang="en-US"/>
          </a:p>
        </p:txBody>
      </p:sp>
      <p:sp>
        <p:nvSpPr>
          <p:cNvPr id="11" name="Title 1">
            <a:extLst>
              <a:ext uri="{FF2B5EF4-FFF2-40B4-BE49-F238E27FC236}">
                <a16:creationId xmlns:a16="http://schemas.microsoft.com/office/drawing/2014/main" id="{F9C5A334-20D7-784B-9100-DC8ED5E3129D}"/>
              </a:ext>
            </a:extLst>
          </p:cNvPr>
          <p:cNvSpPr txBox="1">
            <a:spLocks/>
          </p:cNvSpPr>
          <p:nvPr/>
        </p:nvSpPr>
        <p:spPr>
          <a:xfrm>
            <a:off x="384048" y="899047"/>
            <a:ext cx="4321579" cy="6873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i="0" kern="1200" spc="-30" baseline="0">
                <a:gradFill>
                  <a:gsLst>
                    <a:gs pos="0">
                      <a:schemeClr val="accent1"/>
                    </a:gs>
                    <a:gs pos="100000">
                      <a:schemeClr val="accent1"/>
                    </a:gs>
                  </a:gsLst>
                  <a:lin ang="5400000" scaled="1"/>
                </a:gradFill>
                <a:latin typeface="Segoe UI Semibold" panose="020B0502040204020203" pitchFamily="34" charset="0"/>
                <a:ea typeface="+mj-ea"/>
                <a:cs typeface="Segoe UI Semibold" panose="020B0502040204020203" pitchFamily="34" charset="0"/>
              </a:defRPr>
            </a:lvl1pPr>
          </a:lstStyle>
          <a:p>
            <a:endParaRPr lang="en-US" sz="2000" spc="600" dirty="0">
              <a:solidFill>
                <a:schemeClr val="tx2"/>
              </a:solidFill>
            </a:endParaRPr>
          </a:p>
        </p:txBody>
      </p:sp>
      <p:pic>
        <p:nvPicPr>
          <p:cNvPr id="20" name="Graphic 19">
            <a:extLst>
              <a:ext uri="{FF2B5EF4-FFF2-40B4-BE49-F238E27FC236}">
                <a16:creationId xmlns:a16="http://schemas.microsoft.com/office/drawing/2014/main" id="{6FC2CEA7-35DE-E844-8428-0982B65BB36C}"/>
              </a:ext>
            </a:extLst>
          </p:cNvPr>
          <p:cNvPicPr>
            <a:picLocks noChangeAspect="1"/>
          </p:cNvPicPr>
          <p:nvPr/>
        </p:nvPicPr>
        <p:blipFill>
          <a:blip r:embed="rId5">
            <a:alphaModFix amt="90000"/>
            <a:extLst>
              <a:ext uri="{96DAC541-7B7A-43D3-8B79-37D633B846F1}">
                <asvg:svgBlip xmlns:asvg="http://schemas.microsoft.com/office/drawing/2016/SVG/main" r:embed="rId6"/>
              </a:ext>
            </a:extLst>
          </a:blip>
          <a:stretch>
            <a:fillRect/>
          </a:stretch>
        </p:blipFill>
        <p:spPr>
          <a:xfrm>
            <a:off x="1709612" y="3458614"/>
            <a:ext cx="237474" cy="290678"/>
          </a:xfrm>
          <a:prstGeom prst="rect">
            <a:avLst/>
          </a:prstGeom>
        </p:spPr>
      </p:pic>
      <p:pic>
        <p:nvPicPr>
          <p:cNvPr id="21" name="Graphic 20">
            <a:extLst>
              <a:ext uri="{FF2B5EF4-FFF2-40B4-BE49-F238E27FC236}">
                <a16:creationId xmlns:a16="http://schemas.microsoft.com/office/drawing/2014/main" id="{C9D94AF9-3DD0-5740-8BC8-DC92525939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93059" y="3751654"/>
            <a:ext cx="195582" cy="304238"/>
          </a:xfrm>
          <a:prstGeom prst="rect">
            <a:avLst/>
          </a:prstGeom>
        </p:spPr>
      </p:pic>
      <p:pic>
        <p:nvPicPr>
          <p:cNvPr id="23" name="Graphic 22">
            <a:extLst>
              <a:ext uri="{FF2B5EF4-FFF2-40B4-BE49-F238E27FC236}">
                <a16:creationId xmlns:a16="http://schemas.microsoft.com/office/drawing/2014/main" id="{4A6D30E3-AE74-584E-9373-1FA02705D8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9797" y="3581387"/>
            <a:ext cx="237474" cy="290678"/>
          </a:xfrm>
          <a:prstGeom prst="rect">
            <a:avLst/>
          </a:prstGeom>
        </p:spPr>
      </p:pic>
      <p:pic>
        <p:nvPicPr>
          <p:cNvPr id="24" name="Graphic 23">
            <a:extLst>
              <a:ext uri="{FF2B5EF4-FFF2-40B4-BE49-F238E27FC236}">
                <a16:creationId xmlns:a16="http://schemas.microsoft.com/office/drawing/2014/main" id="{FA66BAE5-7B13-5A42-A96E-868D9CF1A1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a:off x="1982383" y="3813148"/>
            <a:ext cx="260778" cy="228180"/>
          </a:xfrm>
          <a:prstGeom prst="rect">
            <a:avLst/>
          </a:prstGeom>
        </p:spPr>
      </p:pic>
      <p:pic>
        <p:nvPicPr>
          <p:cNvPr id="25" name="Graphic 24">
            <a:extLst>
              <a:ext uri="{FF2B5EF4-FFF2-40B4-BE49-F238E27FC236}">
                <a16:creationId xmlns:a16="http://schemas.microsoft.com/office/drawing/2014/main" id="{29827182-1F8E-7449-84BB-9DA7BF26F8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2245009" y="3545106"/>
            <a:ext cx="316632" cy="218009"/>
          </a:xfrm>
          <a:prstGeom prst="rect">
            <a:avLst/>
          </a:prstGeom>
        </p:spPr>
      </p:pic>
      <p:pic>
        <p:nvPicPr>
          <p:cNvPr id="26" name="Graphic 25">
            <a:extLst>
              <a:ext uri="{FF2B5EF4-FFF2-40B4-BE49-F238E27FC236}">
                <a16:creationId xmlns:a16="http://schemas.microsoft.com/office/drawing/2014/main" id="{B688429B-D4F8-7243-8297-6062958F0070}"/>
              </a:ext>
            </a:extLst>
          </p:cNvPr>
          <p:cNvPicPr>
            <a:picLocks noChangeAspect="1"/>
          </p:cNvPicPr>
          <p:nvPr/>
        </p:nvPicPr>
        <p:blipFill>
          <a:blip r:embed="rId5">
            <a:alphaModFix amt="70000"/>
            <a:extLst>
              <a:ext uri="{96DAC541-7B7A-43D3-8B79-37D633B846F1}">
                <asvg:svgBlip xmlns:asvg="http://schemas.microsoft.com/office/drawing/2016/SVG/main" r:embed="rId6"/>
              </a:ext>
            </a:extLst>
          </a:blip>
          <a:stretch>
            <a:fillRect/>
          </a:stretch>
        </p:blipFill>
        <p:spPr>
          <a:xfrm>
            <a:off x="1481012" y="3891234"/>
            <a:ext cx="237474" cy="290678"/>
          </a:xfrm>
          <a:prstGeom prst="rect">
            <a:avLst/>
          </a:prstGeom>
        </p:spPr>
      </p:pic>
      <p:pic>
        <p:nvPicPr>
          <p:cNvPr id="28" name="Graphic 27">
            <a:extLst>
              <a:ext uri="{FF2B5EF4-FFF2-40B4-BE49-F238E27FC236}">
                <a16:creationId xmlns:a16="http://schemas.microsoft.com/office/drawing/2014/main" id="{7E9E1CFB-0620-174B-8811-6D35963462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000000">
            <a:off x="2727176" y="3921303"/>
            <a:ext cx="260778" cy="228180"/>
          </a:xfrm>
          <a:prstGeom prst="rect">
            <a:avLst/>
          </a:prstGeom>
        </p:spPr>
      </p:pic>
      <p:pic>
        <p:nvPicPr>
          <p:cNvPr id="29" name="Graphic 28">
            <a:extLst>
              <a:ext uri="{FF2B5EF4-FFF2-40B4-BE49-F238E27FC236}">
                <a16:creationId xmlns:a16="http://schemas.microsoft.com/office/drawing/2014/main" id="{EDB6B71B-31E9-664C-83F6-86745BF821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44390" y="3817361"/>
            <a:ext cx="237474" cy="290678"/>
          </a:xfrm>
          <a:prstGeom prst="rect">
            <a:avLst/>
          </a:prstGeom>
        </p:spPr>
      </p:pic>
      <p:pic>
        <p:nvPicPr>
          <p:cNvPr id="30" name="Graphic 29">
            <a:extLst>
              <a:ext uri="{FF2B5EF4-FFF2-40B4-BE49-F238E27FC236}">
                <a16:creationId xmlns:a16="http://schemas.microsoft.com/office/drawing/2014/main" id="{DD3294CE-5C5A-9E4F-96BD-C4F3E1894B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949865">
            <a:off x="3275967" y="3893104"/>
            <a:ext cx="195584" cy="304240"/>
          </a:xfrm>
          <a:prstGeom prst="rect">
            <a:avLst/>
          </a:prstGeom>
        </p:spPr>
      </p:pic>
      <p:grpSp>
        <p:nvGrpSpPr>
          <p:cNvPr id="45" name="Group 44">
            <a:extLst>
              <a:ext uri="{FF2B5EF4-FFF2-40B4-BE49-F238E27FC236}">
                <a16:creationId xmlns:a16="http://schemas.microsoft.com/office/drawing/2014/main" id="{EFD343C7-BC6C-7440-B565-3A12CE5E49F3}"/>
              </a:ext>
            </a:extLst>
          </p:cNvPr>
          <p:cNvGrpSpPr/>
          <p:nvPr/>
        </p:nvGrpSpPr>
        <p:grpSpPr>
          <a:xfrm rot="7663737">
            <a:off x="4504481" y="4123280"/>
            <a:ext cx="413889" cy="95375"/>
            <a:chOff x="3016794" y="-1040860"/>
            <a:chExt cx="845087" cy="259650"/>
          </a:xfrm>
        </p:grpSpPr>
        <p:sp>
          <p:nvSpPr>
            <p:cNvPr id="43" name="Rounded Rectangle 42">
              <a:extLst>
                <a:ext uri="{FF2B5EF4-FFF2-40B4-BE49-F238E27FC236}">
                  <a16:creationId xmlns:a16="http://schemas.microsoft.com/office/drawing/2014/main" id="{45166757-66D0-5A43-88F3-8324BB96D164}"/>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EE6BA731-200F-CF4D-A049-5C04ADF1E311}"/>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E74AF7B1-4DEF-A542-97A7-D2176B91BCB9}"/>
              </a:ext>
            </a:extLst>
          </p:cNvPr>
          <p:cNvGrpSpPr/>
          <p:nvPr/>
        </p:nvGrpSpPr>
        <p:grpSpPr>
          <a:xfrm rot="20317640">
            <a:off x="4248947" y="3212110"/>
            <a:ext cx="310417" cy="127166"/>
            <a:chOff x="3016794" y="-1040860"/>
            <a:chExt cx="845087" cy="259650"/>
          </a:xfrm>
        </p:grpSpPr>
        <p:sp>
          <p:nvSpPr>
            <p:cNvPr id="47" name="Rounded Rectangle 46">
              <a:extLst>
                <a:ext uri="{FF2B5EF4-FFF2-40B4-BE49-F238E27FC236}">
                  <a16:creationId xmlns:a16="http://schemas.microsoft.com/office/drawing/2014/main" id="{6B3FDD56-E44D-6741-901B-325A09E1D1C9}"/>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DB0926CA-0772-8442-941E-943F089E7D8F}"/>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Graphic 48">
            <a:extLst>
              <a:ext uri="{FF2B5EF4-FFF2-40B4-BE49-F238E27FC236}">
                <a16:creationId xmlns:a16="http://schemas.microsoft.com/office/drawing/2014/main" id="{1381FC1E-2C2C-4040-BDEE-AFEB371570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99314" y="3493839"/>
            <a:ext cx="237474" cy="290678"/>
          </a:xfrm>
          <a:prstGeom prst="rect">
            <a:avLst/>
          </a:prstGeom>
        </p:spPr>
      </p:pic>
      <p:grpSp>
        <p:nvGrpSpPr>
          <p:cNvPr id="50" name="Group 49">
            <a:extLst>
              <a:ext uri="{FF2B5EF4-FFF2-40B4-BE49-F238E27FC236}">
                <a16:creationId xmlns:a16="http://schemas.microsoft.com/office/drawing/2014/main" id="{DBB7B639-C4ED-0041-9E21-5D5C4FB835DF}"/>
              </a:ext>
            </a:extLst>
          </p:cNvPr>
          <p:cNvGrpSpPr/>
          <p:nvPr/>
        </p:nvGrpSpPr>
        <p:grpSpPr>
          <a:xfrm rot="2666477">
            <a:off x="2544485" y="3478528"/>
            <a:ext cx="237245" cy="97190"/>
            <a:chOff x="3016794" y="-1040860"/>
            <a:chExt cx="845087" cy="259650"/>
          </a:xfrm>
        </p:grpSpPr>
        <p:sp>
          <p:nvSpPr>
            <p:cNvPr id="51" name="Rounded Rectangle 50">
              <a:extLst>
                <a:ext uri="{FF2B5EF4-FFF2-40B4-BE49-F238E27FC236}">
                  <a16:creationId xmlns:a16="http://schemas.microsoft.com/office/drawing/2014/main" id="{57048590-EB87-B248-B3C0-59DA459C8F1B}"/>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0D6D59BE-E54E-0645-B6D4-11C81C4B5B32}"/>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Graphic 52">
            <a:extLst>
              <a:ext uri="{FF2B5EF4-FFF2-40B4-BE49-F238E27FC236}">
                <a16:creationId xmlns:a16="http://schemas.microsoft.com/office/drawing/2014/main" id="{D93A9752-9A52-464B-8FAB-F97EB91DE4B3}"/>
              </a:ext>
            </a:extLst>
          </p:cNvPr>
          <p:cNvPicPr>
            <a:picLocks noChangeAspect="1"/>
          </p:cNvPicPr>
          <p:nvPr/>
        </p:nvPicPr>
        <p:blipFill>
          <a:blip r:embed="rId5">
            <a:alphaModFix amt="90000"/>
            <a:extLst>
              <a:ext uri="{96DAC541-7B7A-43D3-8B79-37D633B846F1}">
                <asvg:svgBlip xmlns:asvg="http://schemas.microsoft.com/office/drawing/2016/SVG/main" r:embed="rId6"/>
              </a:ext>
            </a:extLst>
          </a:blip>
          <a:stretch>
            <a:fillRect/>
          </a:stretch>
        </p:blipFill>
        <p:spPr>
          <a:xfrm>
            <a:off x="3737828" y="3837992"/>
            <a:ext cx="237474" cy="290678"/>
          </a:xfrm>
          <a:prstGeom prst="rect">
            <a:avLst/>
          </a:prstGeom>
        </p:spPr>
      </p:pic>
      <p:grpSp>
        <p:nvGrpSpPr>
          <p:cNvPr id="54" name="Group 53">
            <a:extLst>
              <a:ext uri="{FF2B5EF4-FFF2-40B4-BE49-F238E27FC236}">
                <a16:creationId xmlns:a16="http://schemas.microsoft.com/office/drawing/2014/main" id="{C86B8EA7-8D48-B242-84D9-23DCD6E6A878}"/>
              </a:ext>
            </a:extLst>
          </p:cNvPr>
          <p:cNvGrpSpPr/>
          <p:nvPr/>
        </p:nvGrpSpPr>
        <p:grpSpPr>
          <a:xfrm rot="18000000">
            <a:off x="4649040" y="3568490"/>
            <a:ext cx="266020" cy="61301"/>
            <a:chOff x="3016794" y="-1040860"/>
            <a:chExt cx="845087" cy="259650"/>
          </a:xfrm>
        </p:grpSpPr>
        <p:sp>
          <p:nvSpPr>
            <p:cNvPr id="55" name="Rounded Rectangle 54">
              <a:extLst>
                <a:ext uri="{FF2B5EF4-FFF2-40B4-BE49-F238E27FC236}">
                  <a16:creationId xmlns:a16="http://schemas.microsoft.com/office/drawing/2014/main" id="{156CED07-92D0-994C-B8D4-E9CAB4F7166E}"/>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14B318DD-40FF-5548-890A-4214617D3B60}"/>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7" name="Graphic 56">
            <a:extLst>
              <a:ext uri="{FF2B5EF4-FFF2-40B4-BE49-F238E27FC236}">
                <a16:creationId xmlns:a16="http://schemas.microsoft.com/office/drawing/2014/main" id="{FCB8E880-3736-1746-A740-DD9CD196BD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49771" y="3403825"/>
            <a:ext cx="237474" cy="290678"/>
          </a:xfrm>
          <a:prstGeom prst="rect">
            <a:avLst/>
          </a:prstGeom>
        </p:spPr>
      </p:pic>
      <p:pic>
        <p:nvPicPr>
          <p:cNvPr id="58" name="Graphic 57">
            <a:extLst>
              <a:ext uri="{FF2B5EF4-FFF2-40B4-BE49-F238E27FC236}">
                <a16:creationId xmlns:a16="http://schemas.microsoft.com/office/drawing/2014/main" id="{343EE404-F9B5-2D43-8C80-799AD2C06C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091021">
            <a:off x="4976854" y="3445200"/>
            <a:ext cx="237474" cy="290678"/>
          </a:xfrm>
          <a:prstGeom prst="rect">
            <a:avLst/>
          </a:prstGeom>
        </p:spPr>
      </p:pic>
      <p:pic>
        <p:nvPicPr>
          <p:cNvPr id="65" name="Graphic 64">
            <a:extLst>
              <a:ext uri="{FF2B5EF4-FFF2-40B4-BE49-F238E27FC236}">
                <a16:creationId xmlns:a16="http://schemas.microsoft.com/office/drawing/2014/main" id="{177F2C65-EB99-6D41-A494-1AD3F3140D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366737">
            <a:off x="4206408" y="4047865"/>
            <a:ext cx="260778" cy="228180"/>
          </a:xfrm>
          <a:prstGeom prst="rect">
            <a:avLst/>
          </a:prstGeom>
        </p:spPr>
      </p:pic>
      <p:pic>
        <p:nvPicPr>
          <p:cNvPr id="66" name="Graphic 65">
            <a:extLst>
              <a:ext uri="{FF2B5EF4-FFF2-40B4-BE49-F238E27FC236}">
                <a16:creationId xmlns:a16="http://schemas.microsoft.com/office/drawing/2014/main" id="{E1E188DF-F2B8-8D4E-82E1-E905E73FB5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000000">
            <a:off x="5362183" y="3522469"/>
            <a:ext cx="260778" cy="228180"/>
          </a:xfrm>
          <a:prstGeom prst="rect">
            <a:avLst/>
          </a:prstGeom>
        </p:spPr>
      </p:pic>
      <p:grpSp>
        <p:nvGrpSpPr>
          <p:cNvPr id="67" name="Group 66">
            <a:extLst>
              <a:ext uri="{FF2B5EF4-FFF2-40B4-BE49-F238E27FC236}">
                <a16:creationId xmlns:a16="http://schemas.microsoft.com/office/drawing/2014/main" id="{63EEDD58-FBAD-DE40-AD31-C430ADA0D4A3}"/>
              </a:ext>
            </a:extLst>
          </p:cNvPr>
          <p:cNvGrpSpPr/>
          <p:nvPr/>
        </p:nvGrpSpPr>
        <p:grpSpPr>
          <a:xfrm rot="2666477">
            <a:off x="5506766" y="2855957"/>
            <a:ext cx="237245" cy="97190"/>
            <a:chOff x="3016794" y="-1040860"/>
            <a:chExt cx="845087" cy="259650"/>
          </a:xfrm>
        </p:grpSpPr>
        <p:sp>
          <p:nvSpPr>
            <p:cNvPr id="68" name="Rounded Rectangle 67">
              <a:extLst>
                <a:ext uri="{FF2B5EF4-FFF2-40B4-BE49-F238E27FC236}">
                  <a16:creationId xmlns:a16="http://schemas.microsoft.com/office/drawing/2014/main" id="{B7D194E5-C305-2049-8D02-6B4B0C18CD9B}"/>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527E5543-7B0E-314F-A1B3-3BC2479A898F}"/>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Graphic 59">
            <a:extLst>
              <a:ext uri="{FF2B5EF4-FFF2-40B4-BE49-F238E27FC236}">
                <a16:creationId xmlns:a16="http://schemas.microsoft.com/office/drawing/2014/main" id="{5328483B-7C37-0542-B6A6-76D662EA9F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116537">
            <a:off x="5732928" y="3528513"/>
            <a:ext cx="243281" cy="167505"/>
          </a:xfrm>
          <a:prstGeom prst="rect">
            <a:avLst/>
          </a:prstGeom>
        </p:spPr>
      </p:pic>
      <p:grpSp>
        <p:nvGrpSpPr>
          <p:cNvPr id="61" name="Group 60">
            <a:extLst>
              <a:ext uri="{FF2B5EF4-FFF2-40B4-BE49-F238E27FC236}">
                <a16:creationId xmlns:a16="http://schemas.microsoft.com/office/drawing/2014/main" id="{39758CE1-4409-344C-96FC-2DA629B5678E}"/>
              </a:ext>
            </a:extLst>
          </p:cNvPr>
          <p:cNvGrpSpPr/>
          <p:nvPr/>
        </p:nvGrpSpPr>
        <p:grpSpPr>
          <a:xfrm rot="568081">
            <a:off x="4964626" y="4192940"/>
            <a:ext cx="211025" cy="86449"/>
            <a:chOff x="3016794" y="-1040860"/>
            <a:chExt cx="845087" cy="259650"/>
          </a:xfrm>
        </p:grpSpPr>
        <p:sp>
          <p:nvSpPr>
            <p:cNvPr id="64" name="Rounded Rectangle 63">
              <a:extLst>
                <a:ext uri="{FF2B5EF4-FFF2-40B4-BE49-F238E27FC236}">
                  <a16:creationId xmlns:a16="http://schemas.microsoft.com/office/drawing/2014/main" id="{EED67070-B317-7A46-86D5-305D2845640C}"/>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5C35C2A8-6C1B-9B43-BB42-61D256C4F2AD}"/>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Graphic 70">
            <a:extLst>
              <a:ext uri="{FF2B5EF4-FFF2-40B4-BE49-F238E27FC236}">
                <a16:creationId xmlns:a16="http://schemas.microsoft.com/office/drawing/2014/main" id="{7DE05E52-64C0-A242-B7DA-10B46F7D19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979130">
            <a:off x="6127545" y="3359424"/>
            <a:ext cx="260778" cy="299345"/>
          </a:xfrm>
          <a:prstGeom prst="rect">
            <a:avLst/>
          </a:prstGeom>
        </p:spPr>
      </p:pic>
      <p:pic>
        <p:nvPicPr>
          <p:cNvPr id="72" name="Graphic 71">
            <a:extLst>
              <a:ext uri="{FF2B5EF4-FFF2-40B4-BE49-F238E27FC236}">
                <a16:creationId xmlns:a16="http://schemas.microsoft.com/office/drawing/2014/main" id="{F872E2C0-18E1-4C4B-A9E9-DACDF6F75D91}"/>
              </a:ext>
            </a:extLst>
          </p:cNvPr>
          <p:cNvPicPr>
            <a:picLocks noChangeAspect="1"/>
          </p:cNvPicPr>
          <p:nvPr/>
        </p:nvPicPr>
        <p:blipFill>
          <a:blip r:embed="rId5">
            <a:alphaModFix amt="90000"/>
            <a:extLst>
              <a:ext uri="{96DAC541-7B7A-43D3-8B79-37D633B846F1}">
                <asvg:svgBlip xmlns:asvg="http://schemas.microsoft.com/office/drawing/2016/SVG/main" r:embed="rId6"/>
              </a:ext>
            </a:extLst>
          </a:blip>
          <a:stretch>
            <a:fillRect/>
          </a:stretch>
        </p:blipFill>
        <p:spPr>
          <a:xfrm>
            <a:off x="5313132" y="4154864"/>
            <a:ext cx="218816" cy="267840"/>
          </a:xfrm>
          <a:prstGeom prst="rect">
            <a:avLst/>
          </a:prstGeom>
        </p:spPr>
      </p:pic>
      <p:pic>
        <p:nvPicPr>
          <p:cNvPr id="73" name="Graphic 72">
            <a:extLst>
              <a:ext uri="{FF2B5EF4-FFF2-40B4-BE49-F238E27FC236}">
                <a16:creationId xmlns:a16="http://schemas.microsoft.com/office/drawing/2014/main" id="{50D740DE-8DEB-7E44-939E-2C62A46A6C85}"/>
              </a:ext>
            </a:extLst>
          </p:cNvPr>
          <p:cNvPicPr>
            <a:picLocks noChangeAspect="1"/>
          </p:cNvPicPr>
          <p:nvPr/>
        </p:nvPicPr>
        <p:blipFill>
          <a:blip r:embed="rId5">
            <a:alphaModFix amt="90000"/>
            <a:extLst>
              <a:ext uri="{96DAC541-7B7A-43D3-8B79-37D633B846F1}">
                <asvg:svgBlip xmlns:asvg="http://schemas.microsoft.com/office/drawing/2016/SVG/main" r:embed="rId6"/>
              </a:ext>
            </a:extLst>
          </a:blip>
          <a:stretch>
            <a:fillRect/>
          </a:stretch>
        </p:blipFill>
        <p:spPr>
          <a:xfrm>
            <a:off x="5645847" y="4055275"/>
            <a:ext cx="218816" cy="267840"/>
          </a:xfrm>
          <a:prstGeom prst="rect">
            <a:avLst/>
          </a:prstGeom>
        </p:spPr>
      </p:pic>
      <p:pic>
        <p:nvPicPr>
          <p:cNvPr id="74" name="Graphic 73">
            <a:extLst>
              <a:ext uri="{FF2B5EF4-FFF2-40B4-BE49-F238E27FC236}">
                <a16:creationId xmlns:a16="http://schemas.microsoft.com/office/drawing/2014/main" id="{8881B6F8-E192-4449-8EDB-85CD51E97A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979130">
            <a:off x="6210614" y="2635056"/>
            <a:ext cx="260778" cy="299345"/>
          </a:xfrm>
          <a:prstGeom prst="rect">
            <a:avLst/>
          </a:prstGeom>
        </p:spPr>
      </p:pic>
      <p:pic>
        <p:nvPicPr>
          <p:cNvPr id="76" name="Graphic 75">
            <a:extLst>
              <a:ext uri="{FF2B5EF4-FFF2-40B4-BE49-F238E27FC236}">
                <a16:creationId xmlns:a16="http://schemas.microsoft.com/office/drawing/2014/main" id="{278C5E57-6DFF-6F42-ADF0-CD50FB2890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000000">
            <a:off x="6033630" y="4010682"/>
            <a:ext cx="230599" cy="201773"/>
          </a:xfrm>
          <a:prstGeom prst="rect">
            <a:avLst/>
          </a:prstGeom>
        </p:spPr>
      </p:pic>
      <p:pic>
        <p:nvPicPr>
          <p:cNvPr id="77" name="Graphic 76">
            <a:extLst>
              <a:ext uri="{FF2B5EF4-FFF2-40B4-BE49-F238E27FC236}">
                <a16:creationId xmlns:a16="http://schemas.microsoft.com/office/drawing/2014/main" id="{6B84FBB3-3AA8-3F41-8A3B-51E63F9361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3181477">
            <a:off x="6418590" y="3900859"/>
            <a:ext cx="260776" cy="228179"/>
          </a:xfrm>
          <a:prstGeom prst="rect">
            <a:avLst/>
          </a:prstGeom>
        </p:spPr>
      </p:pic>
      <p:pic>
        <p:nvPicPr>
          <p:cNvPr id="81" name="Graphic 80">
            <a:extLst>
              <a:ext uri="{FF2B5EF4-FFF2-40B4-BE49-F238E27FC236}">
                <a16:creationId xmlns:a16="http://schemas.microsoft.com/office/drawing/2014/main" id="{834AF88D-8D31-5748-8797-EA872575D3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3443687" y="3593548"/>
            <a:ext cx="316632" cy="218009"/>
          </a:xfrm>
          <a:prstGeom prst="rect">
            <a:avLst/>
          </a:prstGeom>
        </p:spPr>
      </p:pic>
      <p:pic>
        <p:nvPicPr>
          <p:cNvPr id="82" name="Graphic 81">
            <a:extLst>
              <a:ext uri="{FF2B5EF4-FFF2-40B4-BE49-F238E27FC236}">
                <a16:creationId xmlns:a16="http://schemas.microsoft.com/office/drawing/2014/main" id="{E7EE3ACF-8A39-D949-8BF6-41C5DA439B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898229">
            <a:off x="3140165" y="3358950"/>
            <a:ext cx="195584" cy="304240"/>
          </a:xfrm>
          <a:prstGeom prst="rect">
            <a:avLst/>
          </a:prstGeom>
        </p:spPr>
      </p:pic>
      <p:pic>
        <p:nvPicPr>
          <p:cNvPr id="83" name="Graphic 82">
            <a:extLst>
              <a:ext uri="{FF2B5EF4-FFF2-40B4-BE49-F238E27FC236}">
                <a16:creationId xmlns:a16="http://schemas.microsoft.com/office/drawing/2014/main" id="{2FBD1293-8057-E346-9335-109F02E899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949865">
            <a:off x="5939508" y="4421431"/>
            <a:ext cx="147952" cy="230146"/>
          </a:xfrm>
          <a:prstGeom prst="rect">
            <a:avLst/>
          </a:prstGeom>
        </p:spPr>
      </p:pic>
      <p:grpSp>
        <p:nvGrpSpPr>
          <p:cNvPr id="84" name="Group 83">
            <a:extLst>
              <a:ext uri="{FF2B5EF4-FFF2-40B4-BE49-F238E27FC236}">
                <a16:creationId xmlns:a16="http://schemas.microsoft.com/office/drawing/2014/main" id="{3DAEF90C-6336-5248-8477-3B10EBE8967D}"/>
              </a:ext>
            </a:extLst>
          </p:cNvPr>
          <p:cNvGrpSpPr/>
          <p:nvPr/>
        </p:nvGrpSpPr>
        <p:grpSpPr>
          <a:xfrm rot="568081">
            <a:off x="6166473" y="4536972"/>
            <a:ext cx="211025" cy="86449"/>
            <a:chOff x="3016794" y="-1040860"/>
            <a:chExt cx="845087" cy="259650"/>
          </a:xfrm>
        </p:grpSpPr>
        <p:sp>
          <p:nvSpPr>
            <p:cNvPr id="85" name="Rounded Rectangle 84">
              <a:extLst>
                <a:ext uri="{FF2B5EF4-FFF2-40B4-BE49-F238E27FC236}">
                  <a16:creationId xmlns:a16="http://schemas.microsoft.com/office/drawing/2014/main" id="{80C2FF8A-2AC0-2B46-828A-8F93F698B583}"/>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a:extLst>
                <a:ext uri="{FF2B5EF4-FFF2-40B4-BE49-F238E27FC236}">
                  <a16:creationId xmlns:a16="http://schemas.microsoft.com/office/drawing/2014/main" id="{BFD3CCEB-2544-5849-8B29-C5A2A5BB3D44}"/>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8" name="Graphic 97">
            <a:extLst>
              <a:ext uri="{FF2B5EF4-FFF2-40B4-BE49-F238E27FC236}">
                <a16:creationId xmlns:a16="http://schemas.microsoft.com/office/drawing/2014/main" id="{0CDB9A1F-4C21-F440-912C-DD379D1128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3181477">
            <a:off x="6540812" y="3303329"/>
            <a:ext cx="260776" cy="228179"/>
          </a:xfrm>
          <a:prstGeom prst="rect">
            <a:avLst/>
          </a:prstGeom>
        </p:spPr>
      </p:pic>
      <p:grpSp>
        <p:nvGrpSpPr>
          <p:cNvPr id="257" name="Graphic 255">
            <a:extLst>
              <a:ext uri="{FF2B5EF4-FFF2-40B4-BE49-F238E27FC236}">
                <a16:creationId xmlns:a16="http://schemas.microsoft.com/office/drawing/2014/main" id="{16293AFA-D7F2-8543-8545-43CD8380986E}"/>
              </a:ext>
            </a:extLst>
          </p:cNvPr>
          <p:cNvGrpSpPr/>
          <p:nvPr/>
        </p:nvGrpSpPr>
        <p:grpSpPr>
          <a:xfrm rot="900000">
            <a:off x="2425357" y="3586878"/>
            <a:ext cx="169280" cy="225752"/>
            <a:chOff x="1803207" y="3093803"/>
            <a:chExt cx="493264" cy="493368"/>
          </a:xfrm>
          <a:effectLst>
            <a:outerShdw blurRad="66388" algn="ctr" rotWithShape="0">
              <a:schemeClr val="accent6">
                <a:alpha val="40000"/>
              </a:schemeClr>
            </a:outerShdw>
          </a:effectLst>
        </p:grpSpPr>
        <p:sp>
          <p:nvSpPr>
            <p:cNvPr id="258" name="Freeform 257">
              <a:extLst>
                <a:ext uri="{FF2B5EF4-FFF2-40B4-BE49-F238E27FC236}">
                  <a16:creationId xmlns:a16="http://schemas.microsoft.com/office/drawing/2014/main" id="{BA54F874-DF22-D947-BE96-B16FA5D45959}"/>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46E294E0-0F5A-934D-8930-0BC69A46B2FA}"/>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49" name="Graphic 255">
            <a:extLst>
              <a:ext uri="{FF2B5EF4-FFF2-40B4-BE49-F238E27FC236}">
                <a16:creationId xmlns:a16="http://schemas.microsoft.com/office/drawing/2014/main" id="{170DD3BA-E3A4-AA4D-911A-E0136D11DD72}"/>
              </a:ext>
            </a:extLst>
          </p:cNvPr>
          <p:cNvGrpSpPr/>
          <p:nvPr/>
        </p:nvGrpSpPr>
        <p:grpSpPr>
          <a:xfrm rot="900000">
            <a:off x="2534894" y="3885328"/>
            <a:ext cx="169280" cy="225752"/>
            <a:chOff x="1803207" y="3093803"/>
            <a:chExt cx="493264" cy="493368"/>
          </a:xfrm>
          <a:effectLst>
            <a:outerShdw blurRad="66388" algn="ctr" rotWithShape="0">
              <a:schemeClr val="accent6">
                <a:alpha val="40000"/>
              </a:schemeClr>
            </a:outerShdw>
          </a:effectLst>
        </p:grpSpPr>
        <p:sp>
          <p:nvSpPr>
            <p:cNvPr id="250" name="Freeform 249">
              <a:extLst>
                <a:ext uri="{FF2B5EF4-FFF2-40B4-BE49-F238E27FC236}">
                  <a16:creationId xmlns:a16="http://schemas.microsoft.com/office/drawing/2014/main" id="{E92F2F15-55D6-6544-9B24-F033375C366B}"/>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B32BD59-D20C-6740-9F25-6202632BA502}"/>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52" name="Graphic 255">
            <a:extLst>
              <a:ext uri="{FF2B5EF4-FFF2-40B4-BE49-F238E27FC236}">
                <a16:creationId xmlns:a16="http://schemas.microsoft.com/office/drawing/2014/main" id="{17D0F708-A1DE-CD42-A8EF-6FDC253DF4B4}"/>
              </a:ext>
            </a:extLst>
          </p:cNvPr>
          <p:cNvGrpSpPr/>
          <p:nvPr/>
        </p:nvGrpSpPr>
        <p:grpSpPr>
          <a:xfrm rot="900000">
            <a:off x="2977806" y="3555128"/>
            <a:ext cx="169280" cy="225752"/>
            <a:chOff x="1803207" y="3093803"/>
            <a:chExt cx="493264" cy="493368"/>
          </a:xfrm>
          <a:effectLst>
            <a:outerShdw blurRad="66388" algn="ctr" rotWithShape="0">
              <a:schemeClr val="accent6">
                <a:alpha val="40000"/>
              </a:schemeClr>
            </a:outerShdw>
          </a:effectLst>
        </p:grpSpPr>
        <p:sp>
          <p:nvSpPr>
            <p:cNvPr id="253" name="Freeform 252">
              <a:extLst>
                <a:ext uri="{FF2B5EF4-FFF2-40B4-BE49-F238E27FC236}">
                  <a16:creationId xmlns:a16="http://schemas.microsoft.com/office/drawing/2014/main" id="{CC6EC00A-C4CC-E84F-9806-B2034EC81F0D}"/>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6BC557E-CE56-7949-B8D5-23A4B2EEE3FC}"/>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56" name="Graphic 255">
            <a:extLst>
              <a:ext uri="{FF2B5EF4-FFF2-40B4-BE49-F238E27FC236}">
                <a16:creationId xmlns:a16="http://schemas.microsoft.com/office/drawing/2014/main" id="{FF381005-4876-B44C-8504-37CA66D9D7E1}"/>
              </a:ext>
            </a:extLst>
          </p:cNvPr>
          <p:cNvGrpSpPr/>
          <p:nvPr/>
        </p:nvGrpSpPr>
        <p:grpSpPr>
          <a:xfrm rot="900000">
            <a:off x="3806481" y="3377329"/>
            <a:ext cx="169280" cy="225752"/>
            <a:chOff x="1803207" y="3093803"/>
            <a:chExt cx="493264" cy="493368"/>
          </a:xfrm>
          <a:effectLst>
            <a:outerShdw blurRad="66388" algn="ctr" rotWithShape="0">
              <a:schemeClr val="accent6">
                <a:alpha val="40000"/>
              </a:schemeClr>
            </a:outerShdw>
          </a:effectLst>
        </p:grpSpPr>
        <p:sp>
          <p:nvSpPr>
            <p:cNvPr id="260" name="Freeform 259">
              <a:extLst>
                <a:ext uri="{FF2B5EF4-FFF2-40B4-BE49-F238E27FC236}">
                  <a16:creationId xmlns:a16="http://schemas.microsoft.com/office/drawing/2014/main" id="{2FD89A44-D869-9D4C-82AD-9E9E76E353D4}"/>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1DA73E6F-B95C-FF45-9503-067B21522ABF}"/>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62" name="Graphic 255">
            <a:extLst>
              <a:ext uri="{FF2B5EF4-FFF2-40B4-BE49-F238E27FC236}">
                <a16:creationId xmlns:a16="http://schemas.microsoft.com/office/drawing/2014/main" id="{C610FD1A-2C23-F042-861C-66CBC62A93EA}"/>
              </a:ext>
            </a:extLst>
          </p:cNvPr>
          <p:cNvGrpSpPr/>
          <p:nvPr/>
        </p:nvGrpSpPr>
        <p:grpSpPr>
          <a:xfrm rot="900000">
            <a:off x="4087468" y="3580529"/>
            <a:ext cx="169280" cy="225752"/>
            <a:chOff x="1803207" y="3093803"/>
            <a:chExt cx="493264" cy="493368"/>
          </a:xfrm>
          <a:effectLst>
            <a:outerShdw blurRad="66388" algn="ctr" rotWithShape="0">
              <a:schemeClr val="accent6">
                <a:alpha val="40000"/>
              </a:schemeClr>
            </a:outerShdw>
          </a:effectLst>
        </p:grpSpPr>
        <p:sp>
          <p:nvSpPr>
            <p:cNvPr id="263" name="Freeform 262">
              <a:extLst>
                <a:ext uri="{FF2B5EF4-FFF2-40B4-BE49-F238E27FC236}">
                  <a16:creationId xmlns:a16="http://schemas.microsoft.com/office/drawing/2014/main" id="{0D97BBF7-E63A-4E4F-82E2-7C2DCC08D281}"/>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CBAF4E65-58B3-4646-82E7-904F935E5A24}"/>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pic>
        <p:nvPicPr>
          <p:cNvPr id="27" name="Graphic 26">
            <a:extLst>
              <a:ext uri="{FF2B5EF4-FFF2-40B4-BE49-F238E27FC236}">
                <a16:creationId xmlns:a16="http://schemas.microsoft.com/office/drawing/2014/main" id="{FD85DBBB-C907-FE48-969F-C4E546B418BC}"/>
              </a:ext>
            </a:extLst>
          </p:cNvPr>
          <p:cNvPicPr>
            <a:picLocks noChangeAspect="1"/>
          </p:cNvPicPr>
          <p:nvPr/>
        </p:nvPicPr>
        <p:blipFill>
          <a:blip r:embed="rId7">
            <a:alphaModFix amt="50000"/>
            <a:extLst>
              <a:ext uri="{96DAC541-7B7A-43D3-8B79-37D633B846F1}">
                <asvg:svgBlip xmlns:asvg="http://schemas.microsoft.com/office/drawing/2016/SVG/main" r:embed="rId8"/>
              </a:ext>
            </a:extLst>
          </a:blip>
          <a:stretch>
            <a:fillRect/>
          </a:stretch>
        </p:blipFill>
        <p:spPr>
          <a:xfrm rot="2700000">
            <a:off x="401118" y="3575683"/>
            <a:ext cx="470108" cy="303594"/>
          </a:xfrm>
          <a:prstGeom prst="rect">
            <a:avLst/>
          </a:prstGeom>
        </p:spPr>
      </p:pic>
      <p:grpSp>
        <p:nvGrpSpPr>
          <p:cNvPr id="4" name="Graphic 255">
            <a:extLst>
              <a:ext uri="{FF2B5EF4-FFF2-40B4-BE49-F238E27FC236}">
                <a16:creationId xmlns:a16="http://schemas.microsoft.com/office/drawing/2014/main" id="{E765A344-AABF-5543-920E-D3DE5C899F04}"/>
              </a:ext>
            </a:extLst>
          </p:cNvPr>
          <p:cNvGrpSpPr/>
          <p:nvPr/>
        </p:nvGrpSpPr>
        <p:grpSpPr>
          <a:xfrm rot="900000">
            <a:off x="675715" y="3672704"/>
            <a:ext cx="134391" cy="179226"/>
            <a:chOff x="1803207" y="3093803"/>
            <a:chExt cx="493264" cy="493368"/>
          </a:xfrm>
          <a:effectLst>
            <a:outerShdw blurRad="66388" algn="ctr" rotWithShape="0">
              <a:schemeClr val="accent6">
                <a:alpha val="40000"/>
              </a:schemeClr>
            </a:outerShdw>
          </a:effectLst>
        </p:grpSpPr>
        <p:sp>
          <p:nvSpPr>
            <p:cNvPr id="22" name="Freeform 21">
              <a:extLst>
                <a:ext uri="{FF2B5EF4-FFF2-40B4-BE49-F238E27FC236}">
                  <a16:creationId xmlns:a16="http://schemas.microsoft.com/office/drawing/2014/main" id="{07CEFB3B-9FA6-5842-8BEA-97858E2ED47C}"/>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1E8F0519-2DE6-9644-9697-83A41CBE8ABD}"/>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46" name="Graphic 255">
            <a:extLst>
              <a:ext uri="{FF2B5EF4-FFF2-40B4-BE49-F238E27FC236}">
                <a16:creationId xmlns:a16="http://schemas.microsoft.com/office/drawing/2014/main" id="{5CFCFCA3-83BD-9649-98F3-5BE3797B71C0}"/>
              </a:ext>
            </a:extLst>
          </p:cNvPr>
          <p:cNvGrpSpPr/>
          <p:nvPr/>
        </p:nvGrpSpPr>
        <p:grpSpPr>
          <a:xfrm rot="900000">
            <a:off x="496999" y="3628607"/>
            <a:ext cx="134391" cy="179226"/>
            <a:chOff x="1803207" y="3093803"/>
            <a:chExt cx="493264" cy="493368"/>
          </a:xfrm>
          <a:effectLst>
            <a:outerShdw blurRad="66388" algn="ctr" rotWithShape="0">
              <a:schemeClr val="accent6">
                <a:alpha val="40000"/>
              </a:schemeClr>
            </a:outerShdw>
          </a:effectLst>
        </p:grpSpPr>
        <p:sp>
          <p:nvSpPr>
            <p:cNvPr id="247" name="Freeform 246">
              <a:extLst>
                <a:ext uri="{FF2B5EF4-FFF2-40B4-BE49-F238E27FC236}">
                  <a16:creationId xmlns:a16="http://schemas.microsoft.com/office/drawing/2014/main" id="{9E7EC598-D481-9C43-9FDB-6204C1014AC5}"/>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220A5399-F1C2-5641-811B-46086057B80E}"/>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pic>
        <p:nvPicPr>
          <p:cNvPr id="62" name="Graphic 61">
            <a:extLst>
              <a:ext uri="{FF2B5EF4-FFF2-40B4-BE49-F238E27FC236}">
                <a16:creationId xmlns:a16="http://schemas.microsoft.com/office/drawing/2014/main" id="{6F5ECC48-80AB-C141-B979-8B8793BB8C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949865">
            <a:off x="4815369" y="2949521"/>
            <a:ext cx="195584" cy="304240"/>
          </a:xfrm>
          <a:prstGeom prst="rect">
            <a:avLst/>
          </a:prstGeom>
        </p:spPr>
      </p:pic>
      <p:grpSp>
        <p:nvGrpSpPr>
          <p:cNvPr id="284" name="Graphic 255">
            <a:extLst>
              <a:ext uri="{FF2B5EF4-FFF2-40B4-BE49-F238E27FC236}">
                <a16:creationId xmlns:a16="http://schemas.microsoft.com/office/drawing/2014/main" id="{D9F5CF7E-7651-CB40-BB4E-260B219E6B2E}"/>
              </a:ext>
            </a:extLst>
          </p:cNvPr>
          <p:cNvGrpSpPr/>
          <p:nvPr/>
        </p:nvGrpSpPr>
        <p:grpSpPr>
          <a:xfrm rot="900000">
            <a:off x="4737970" y="3042646"/>
            <a:ext cx="169280" cy="225752"/>
            <a:chOff x="1803207" y="3093803"/>
            <a:chExt cx="493264" cy="493368"/>
          </a:xfrm>
          <a:effectLst>
            <a:outerShdw blurRad="66388" algn="ctr" rotWithShape="0">
              <a:schemeClr val="accent6">
                <a:alpha val="40000"/>
              </a:schemeClr>
            </a:outerShdw>
          </a:effectLst>
        </p:grpSpPr>
        <p:sp>
          <p:nvSpPr>
            <p:cNvPr id="285" name="Freeform 284">
              <a:extLst>
                <a:ext uri="{FF2B5EF4-FFF2-40B4-BE49-F238E27FC236}">
                  <a16:creationId xmlns:a16="http://schemas.microsoft.com/office/drawing/2014/main" id="{6512D958-AF8E-A54F-B0A1-593D0D592CB2}"/>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0D365375-A5CC-6E43-8241-87146F014030}"/>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pic>
        <p:nvPicPr>
          <p:cNvPr id="307" name="Graphic 306">
            <a:extLst>
              <a:ext uri="{FF2B5EF4-FFF2-40B4-BE49-F238E27FC236}">
                <a16:creationId xmlns:a16="http://schemas.microsoft.com/office/drawing/2014/main" id="{9081C46D-95B7-234C-9AE7-8A7AF6EA5C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3103486">
            <a:off x="7780004" y="4046023"/>
            <a:ext cx="241302" cy="353125"/>
          </a:xfrm>
          <a:prstGeom prst="rect">
            <a:avLst/>
          </a:prstGeom>
        </p:spPr>
      </p:pic>
      <p:pic>
        <p:nvPicPr>
          <p:cNvPr id="308" name="Graphic 307">
            <a:extLst>
              <a:ext uri="{FF2B5EF4-FFF2-40B4-BE49-F238E27FC236}">
                <a16:creationId xmlns:a16="http://schemas.microsoft.com/office/drawing/2014/main" id="{B812F4EB-EB90-294C-B38F-28F8389173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039007">
            <a:off x="6603030" y="3510410"/>
            <a:ext cx="307707" cy="247125"/>
          </a:xfrm>
          <a:prstGeom prst="rect">
            <a:avLst/>
          </a:prstGeom>
        </p:spPr>
      </p:pic>
      <p:pic>
        <p:nvPicPr>
          <p:cNvPr id="309" name="Graphic 308">
            <a:extLst>
              <a:ext uri="{FF2B5EF4-FFF2-40B4-BE49-F238E27FC236}">
                <a16:creationId xmlns:a16="http://schemas.microsoft.com/office/drawing/2014/main" id="{0137AC1B-F707-7647-B424-CDE0240E9CB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119276">
            <a:off x="6869391" y="3701751"/>
            <a:ext cx="293848" cy="247125"/>
          </a:xfrm>
          <a:prstGeom prst="rect">
            <a:avLst/>
          </a:prstGeom>
        </p:spPr>
      </p:pic>
      <p:grpSp>
        <p:nvGrpSpPr>
          <p:cNvPr id="310" name="Graphic 34">
            <a:extLst>
              <a:ext uri="{FF2B5EF4-FFF2-40B4-BE49-F238E27FC236}">
                <a16:creationId xmlns:a16="http://schemas.microsoft.com/office/drawing/2014/main" id="{D124DCCA-BA9A-F14C-8622-18BFC1B8EB6C}"/>
              </a:ext>
            </a:extLst>
          </p:cNvPr>
          <p:cNvGrpSpPr/>
          <p:nvPr/>
        </p:nvGrpSpPr>
        <p:grpSpPr>
          <a:xfrm rot="12600000">
            <a:off x="7262877" y="3763896"/>
            <a:ext cx="279211" cy="176961"/>
            <a:chOff x="4509385" y="3615311"/>
            <a:chExt cx="545057" cy="176961"/>
          </a:xfrm>
          <a:solidFill>
            <a:schemeClr val="accent3">
              <a:lumMod val="75000"/>
            </a:schemeClr>
          </a:solidFill>
        </p:grpSpPr>
        <p:sp>
          <p:nvSpPr>
            <p:cNvPr id="311" name="Freeform 310">
              <a:extLst>
                <a:ext uri="{FF2B5EF4-FFF2-40B4-BE49-F238E27FC236}">
                  <a16:creationId xmlns:a16="http://schemas.microsoft.com/office/drawing/2014/main" id="{3E628113-1B62-B54D-80E1-09B78723982F}"/>
                </a:ext>
              </a:extLst>
            </p:cNvPr>
            <p:cNvSpPr/>
            <p:nvPr/>
          </p:nvSpPr>
          <p:spPr>
            <a:xfrm>
              <a:off x="4509385" y="3615311"/>
              <a:ext cx="545057" cy="176961"/>
            </a:xfrm>
            <a:custGeom>
              <a:avLst/>
              <a:gdLst>
                <a:gd name="connsiteX0" fmla="*/ 542735 w 545057"/>
                <a:gd name="connsiteY0" fmla="*/ 71848 h 176961"/>
                <a:gd name="connsiteX1" fmla="*/ 518109 w 545057"/>
                <a:gd name="connsiteY1" fmla="*/ 34266 h 176961"/>
                <a:gd name="connsiteX2" fmla="*/ 485103 w 545057"/>
                <a:gd name="connsiteY2" fmla="*/ 21547 h 176961"/>
                <a:gd name="connsiteX3" fmla="*/ 415776 w 545057"/>
                <a:gd name="connsiteY3" fmla="*/ 4429 h 176961"/>
                <a:gd name="connsiteX4" fmla="*/ 328364 w 545057"/>
                <a:gd name="connsiteY4" fmla="*/ 3766 h 176961"/>
                <a:gd name="connsiteX5" fmla="*/ 301538 w 545057"/>
                <a:gd name="connsiteY5" fmla="*/ 3042 h 176961"/>
                <a:gd name="connsiteX6" fmla="*/ 99827 w 545057"/>
                <a:gd name="connsiteY6" fmla="*/ 30679 h 176961"/>
                <a:gd name="connsiteX7" fmla="*/ 11691 w 545057"/>
                <a:gd name="connsiteY7" fmla="*/ 93156 h 176961"/>
                <a:gd name="connsiteX8" fmla="*/ 9069 w 545057"/>
                <a:gd name="connsiteY8" fmla="*/ 165759 h 176961"/>
                <a:gd name="connsiteX9" fmla="*/ 86323 w 545057"/>
                <a:gd name="connsiteY9" fmla="*/ 175313 h 176961"/>
                <a:gd name="connsiteX10" fmla="*/ 187540 w 545057"/>
                <a:gd name="connsiteY10" fmla="*/ 149906 h 176961"/>
                <a:gd name="connsiteX11" fmla="*/ 284899 w 545057"/>
                <a:gd name="connsiteY11" fmla="*/ 115247 h 176961"/>
                <a:gd name="connsiteX12" fmla="*/ 349644 w 545057"/>
                <a:gd name="connsiteY12" fmla="*/ 86526 h 176961"/>
                <a:gd name="connsiteX13" fmla="*/ 513045 w 545057"/>
                <a:gd name="connsiteY13" fmla="*/ 117538 h 176961"/>
                <a:gd name="connsiteX14" fmla="*/ 542735 w 545057"/>
                <a:gd name="connsiteY14" fmla="*/ 71848 h 1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5057" h="176961">
                  <a:moveTo>
                    <a:pt x="542735" y="71848"/>
                  </a:moveTo>
                  <a:cubicBezTo>
                    <a:pt x="542946" y="61240"/>
                    <a:pt x="532306" y="44302"/>
                    <a:pt x="518109" y="34266"/>
                  </a:cubicBezTo>
                  <a:cubicBezTo>
                    <a:pt x="507728" y="28567"/>
                    <a:pt x="496626" y="24289"/>
                    <a:pt x="485103" y="21547"/>
                  </a:cubicBezTo>
                  <a:cubicBezTo>
                    <a:pt x="462542" y="13814"/>
                    <a:pt x="439344" y="8085"/>
                    <a:pt x="415776" y="4429"/>
                  </a:cubicBezTo>
                  <a:cubicBezTo>
                    <a:pt x="386478" y="-1"/>
                    <a:pt x="357180" y="-2503"/>
                    <a:pt x="328364" y="3766"/>
                  </a:cubicBezTo>
                  <a:cubicBezTo>
                    <a:pt x="319321" y="3404"/>
                    <a:pt x="310490" y="3163"/>
                    <a:pt x="301538" y="3042"/>
                  </a:cubicBezTo>
                  <a:cubicBezTo>
                    <a:pt x="235225" y="2319"/>
                    <a:pt x="161889" y="5333"/>
                    <a:pt x="99827" y="30679"/>
                  </a:cubicBezTo>
                  <a:cubicBezTo>
                    <a:pt x="71342" y="42192"/>
                    <a:pt x="28571" y="66604"/>
                    <a:pt x="11691" y="93156"/>
                  </a:cubicBezTo>
                  <a:cubicBezTo>
                    <a:pt x="328" y="110998"/>
                    <a:pt x="-6454" y="150057"/>
                    <a:pt x="9069" y="165759"/>
                  </a:cubicBezTo>
                  <a:cubicBezTo>
                    <a:pt x="21879" y="178538"/>
                    <a:pt x="69353" y="178206"/>
                    <a:pt x="86323" y="175313"/>
                  </a:cubicBezTo>
                  <a:cubicBezTo>
                    <a:pt x="130511" y="167778"/>
                    <a:pt x="153811" y="157682"/>
                    <a:pt x="187540" y="149906"/>
                  </a:cubicBezTo>
                  <a:cubicBezTo>
                    <a:pt x="221181" y="142009"/>
                    <a:pt x="253836" y="130384"/>
                    <a:pt x="284899" y="115247"/>
                  </a:cubicBezTo>
                  <a:cubicBezTo>
                    <a:pt x="305667" y="105422"/>
                    <a:pt x="327098" y="93970"/>
                    <a:pt x="349644" y="86526"/>
                  </a:cubicBezTo>
                  <a:cubicBezTo>
                    <a:pt x="404322" y="96019"/>
                    <a:pt x="456800" y="116935"/>
                    <a:pt x="513045" y="117538"/>
                  </a:cubicBezTo>
                  <a:cubicBezTo>
                    <a:pt x="540142" y="118020"/>
                    <a:pt x="550029" y="91468"/>
                    <a:pt x="542735" y="71848"/>
                  </a:cubicBezTo>
                  <a:close/>
                </a:path>
              </a:pathLst>
            </a:custGeom>
            <a:grpFill/>
            <a:ln w="3000"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94F4FE4C-F15C-2942-A582-0F1B26F62107}"/>
                </a:ext>
              </a:extLst>
            </p:cNvPr>
            <p:cNvSpPr/>
            <p:nvPr/>
          </p:nvSpPr>
          <p:spPr>
            <a:xfrm>
              <a:off x="4859060" y="3681350"/>
              <a:ext cx="151524" cy="23677"/>
            </a:xfrm>
            <a:custGeom>
              <a:avLst/>
              <a:gdLst>
                <a:gd name="connsiteX0" fmla="*/ 0 w 151524"/>
                <a:gd name="connsiteY0" fmla="*/ 20487 h 23677"/>
                <a:gd name="connsiteX1" fmla="*/ 106311 w 151524"/>
                <a:gd name="connsiteY1" fmla="*/ 23 h 23677"/>
                <a:gd name="connsiteX2" fmla="*/ 151524 w 151524"/>
                <a:gd name="connsiteY2" fmla="*/ 10240 h 23677"/>
                <a:gd name="connsiteX3" fmla="*/ 72703 w 151524"/>
                <a:gd name="connsiteY3" fmla="*/ 21572 h 23677"/>
                <a:gd name="connsiteX4" fmla="*/ 0 w 151524"/>
                <a:gd name="connsiteY4" fmla="*/ 20487 h 2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24" h="23677">
                  <a:moveTo>
                    <a:pt x="0" y="20487"/>
                  </a:moveTo>
                  <a:cubicBezTo>
                    <a:pt x="0" y="20487"/>
                    <a:pt x="88226" y="-791"/>
                    <a:pt x="106311" y="23"/>
                  </a:cubicBezTo>
                  <a:cubicBezTo>
                    <a:pt x="124396" y="836"/>
                    <a:pt x="151524" y="10240"/>
                    <a:pt x="151524" y="10240"/>
                  </a:cubicBezTo>
                  <a:cubicBezTo>
                    <a:pt x="151524" y="10240"/>
                    <a:pt x="94254" y="16267"/>
                    <a:pt x="72703" y="21572"/>
                  </a:cubicBezTo>
                  <a:cubicBezTo>
                    <a:pt x="51151" y="26876"/>
                    <a:pt x="0" y="20487"/>
                    <a:pt x="0" y="20487"/>
                  </a:cubicBezTo>
                  <a:close/>
                </a:path>
              </a:pathLst>
            </a:custGeom>
            <a:grpFill/>
            <a:ln w="3000"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A11DBF2C-17C7-6D44-BEE5-818A86682F30}"/>
                </a:ext>
              </a:extLst>
            </p:cNvPr>
            <p:cNvSpPr/>
            <p:nvPr/>
          </p:nvSpPr>
          <p:spPr>
            <a:xfrm>
              <a:off x="4571986" y="3619077"/>
              <a:ext cx="265672" cy="106719"/>
            </a:xfrm>
            <a:custGeom>
              <a:avLst/>
              <a:gdLst>
                <a:gd name="connsiteX0" fmla="*/ 265672 w 265672"/>
                <a:gd name="connsiteY0" fmla="*/ 0 h 106719"/>
                <a:gd name="connsiteX1" fmla="*/ 55250 w 265672"/>
                <a:gd name="connsiteY1" fmla="*/ 58498 h 106719"/>
                <a:gd name="connsiteX2" fmla="*/ 0 w 265672"/>
                <a:gd name="connsiteY2" fmla="*/ 106720 h 106719"/>
                <a:gd name="connsiteX3" fmla="*/ 45213 w 265672"/>
                <a:gd name="connsiteY3" fmla="*/ 41862 h 106719"/>
                <a:gd name="connsiteX4" fmla="*/ 265672 w 265672"/>
                <a:gd name="connsiteY4" fmla="*/ 0 h 10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72" h="106719">
                  <a:moveTo>
                    <a:pt x="265672" y="0"/>
                  </a:moveTo>
                  <a:cubicBezTo>
                    <a:pt x="265672" y="0"/>
                    <a:pt x="118760" y="7474"/>
                    <a:pt x="55250" y="58498"/>
                  </a:cubicBezTo>
                  <a:cubicBezTo>
                    <a:pt x="23511" y="83995"/>
                    <a:pt x="0" y="106720"/>
                    <a:pt x="0" y="106720"/>
                  </a:cubicBezTo>
                  <a:cubicBezTo>
                    <a:pt x="0" y="106720"/>
                    <a:pt x="3014" y="72242"/>
                    <a:pt x="45213" y="41862"/>
                  </a:cubicBezTo>
                  <a:cubicBezTo>
                    <a:pt x="87412" y="11483"/>
                    <a:pt x="265672" y="0"/>
                    <a:pt x="265672" y="0"/>
                  </a:cubicBezTo>
                  <a:close/>
                </a:path>
              </a:pathLst>
            </a:custGeom>
            <a:grpFill/>
            <a:ln w="3000"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4EA4CE0C-C8CE-6946-A1E9-2E0DD7900493}"/>
                </a:ext>
              </a:extLst>
            </p:cNvPr>
            <p:cNvSpPr/>
            <p:nvPr/>
          </p:nvSpPr>
          <p:spPr>
            <a:xfrm>
              <a:off x="4603122" y="3646117"/>
              <a:ext cx="194884" cy="109431"/>
            </a:xfrm>
            <a:custGeom>
              <a:avLst/>
              <a:gdLst>
                <a:gd name="connsiteX0" fmla="*/ 4161 w 194884"/>
                <a:gd name="connsiteY0" fmla="*/ 95201 h 109431"/>
                <a:gd name="connsiteX1" fmla="*/ 83827 w 194884"/>
                <a:gd name="connsiteY1" fmla="*/ 26274 h 109431"/>
                <a:gd name="connsiteX2" fmla="*/ 191404 w 194884"/>
                <a:gd name="connsiteY2" fmla="*/ 5690 h 109431"/>
                <a:gd name="connsiteX3" fmla="*/ 69871 w 194884"/>
                <a:gd name="connsiteY3" fmla="*/ 79589 h 109431"/>
                <a:gd name="connsiteX4" fmla="*/ 4161 w 194884"/>
                <a:gd name="connsiteY4" fmla="*/ 95201 h 109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4" h="109431">
                  <a:moveTo>
                    <a:pt x="4161" y="95201"/>
                  </a:moveTo>
                  <a:cubicBezTo>
                    <a:pt x="22234" y="63942"/>
                    <a:pt x="50292" y="39666"/>
                    <a:pt x="83827" y="26274"/>
                  </a:cubicBezTo>
                  <a:cubicBezTo>
                    <a:pt x="140494" y="3309"/>
                    <a:pt x="165964" y="-7450"/>
                    <a:pt x="191404" y="5690"/>
                  </a:cubicBezTo>
                  <a:cubicBezTo>
                    <a:pt x="216844" y="18830"/>
                    <a:pt x="95341" y="63164"/>
                    <a:pt x="69871" y="79589"/>
                  </a:cubicBezTo>
                  <a:cubicBezTo>
                    <a:pt x="44401" y="96014"/>
                    <a:pt x="-16366" y="128021"/>
                    <a:pt x="4161" y="95201"/>
                  </a:cubicBezTo>
                  <a:close/>
                </a:path>
              </a:pathLst>
            </a:custGeom>
            <a:grpFill/>
            <a:ln w="3000" cap="flat">
              <a:noFill/>
              <a:prstDash val="solid"/>
              <a:miter/>
            </a:ln>
          </p:spPr>
          <p:txBody>
            <a:bodyPr rtlCol="0" anchor="ctr"/>
            <a:lstStyle/>
            <a:p>
              <a:endParaRPr lang="en-US"/>
            </a:p>
          </p:txBody>
        </p:sp>
      </p:grpSp>
      <p:pic>
        <p:nvPicPr>
          <p:cNvPr id="315" name="Graphic 314">
            <a:extLst>
              <a:ext uri="{FF2B5EF4-FFF2-40B4-BE49-F238E27FC236}">
                <a16:creationId xmlns:a16="http://schemas.microsoft.com/office/drawing/2014/main" id="{9F565019-F5C0-FF4A-B168-22EF03AF562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842057">
            <a:off x="7643810" y="3859051"/>
            <a:ext cx="367859" cy="202958"/>
          </a:xfrm>
          <a:prstGeom prst="rect">
            <a:avLst/>
          </a:prstGeom>
        </p:spPr>
      </p:pic>
      <p:pic>
        <p:nvPicPr>
          <p:cNvPr id="316" name="Graphic 315">
            <a:extLst>
              <a:ext uri="{FF2B5EF4-FFF2-40B4-BE49-F238E27FC236}">
                <a16:creationId xmlns:a16="http://schemas.microsoft.com/office/drawing/2014/main" id="{E4ED3EF7-E1F4-6A43-9ED0-6B6406DBA45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2168241">
            <a:off x="8093893" y="3911496"/>
            <a:ext cx="275894" cy="270610"/>
          </a:xfrm>
          <a:prstGeom prst="rect">
            <a:avLst/>
          </a:prstGeom>
        </p:spPr>
      </p:pic>
      <p:pic>
        <p:nvPicPr>
          <p:cNvPr id="324" name="Graphic 323">
            <a:extLst>
              <a:ext uri="{FF2B5EF4-FFF2-40B4-BE49-F238E27FC236}">
                <a16:creationId xmlns:a16="http://schemas.microsoft.com/office/drawing/2014/main" id="{F0BA1CE9-1194-E544-BF95-18CE299E93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121437">
            <a:off x="7597181" y="3039797"/>
            <a:ext cx="241302" cy="305532"/>
          </a:xfrm>
          <a:prstGeom prst="rect">
            <a:avLst/>
          </a:prstGeom>
        </p:spPr>
      </p:pic>
      <p:grpSp>
        <p:nvGrpSpPr>
          <p:cNvPr id="325" name="Graphic 34">
            <a:extLst>
              <a:ext uri="{FF2B5EF4-FFF2-40B4-BE49-F238E27FC236}">
                <a16:creationId xmlns:a16="http://schemas.microsoft.com/office/drawing/2014/main" id="{DCE7879F-27EC-0242-8A01-75A9482071C3}"/>
              </a:ext>
            </a:extLst>
          </p:cNvPr>
          <p:cNvGrpSpPr/>
          <p:nvPr/>
        </p:nvGrpSpPr>
        <p:grpSpPr>
          <a:xfrm rot="12600000">
            <a:off x="6613949" y="2829832"/>
            <a:ext cx="279211" cy="176961"/>
            <a:chOff x="4509385" y="3615311"/>
            <a:chExt cx="545057" cy="176961"/>
          </a:xfrm>
        </p:grpSpPr>
        <p:sp>
          <p:nvSpPr>
            <p:cNvPr id="326" name="Freeform 325">
              <a:extLst>
                <a:ext uri="{FF2B5EF4-FFF2-40B4-BE49-F238E27FC236}">
                  <a16:creationId xmlns:a16="http://schemas.microsoft.com/office/drawing/2014/main" id="{0B0B5B97-3031-D440-B363-421711481043}"/>
                </a:ext>
              </a:extLst>
            </p:cNvPr>
            <p:cNvSpPr/>
            <p:nvPr/>
          </p:nvSpPr>
          <p:spPr>
            <a:xfrm>
              <a:off x="4509385" y="3615311"/>
              <a:ext cx="545057" cy="176961"/>
            </a:xfrm>
            <a:custGeom>
              <a:avLst/>
              <a:gdLst>
                <a:gd name="connsiteX0" fmla="*/ 542735 w 545057"/>
                <a:gd name="connsiteY0" fmla="*/ 71848 h 176961"/>
                <a:gd name="connsiteX1" fmla="*/ 518109 w 545057"/>
                <a:gd name="connsiteY1" fmla="*/ 34266 h 176961"/>
                <a:gd name="connsiteX2" fmla="*/ 485103 w 545057"/>
                <a:gd name="connsiteY2" fmla="*/ 21547 h 176961"/>
                <a:gd name="connsiteX3" fmla="*/ 415776 w 545057"/>
                <a:gd name="connsiteY3" fmla="*/ 4429 h 176961"/>
                <a:gd name="connsiteX4" fmla="*/ 328364 w 545057"/>
                <a:gd name="connsiteY4" fmla="*/ 3766 h 176961"/>
                <a:gd name="connsiteX5" fmla="*/ 301538 w 545057"/>
                <a:gd name="connsiteY5" fmla="*/ 3042 h 176961"/>
                <a:gd name="connsiteX6" fmla="*/ 99827 w 545057"/>
                <a:gd name="connsiteY6" fmla="*/ 30679 h 176961"/>
                <a:gd name="connsiteX7" fmla="*/ 11691 w 545057"/>
                <a:gd name="connsiteY7" fmla="*/ 93156 h 176961"/>
                <a:gd name="connsiteX8" fmla="*/ 9069 w 545057"/>
                <a:gd name="connsiteY8" fmla="*/ 165759 h 176961"/>
                <a:gd name="connsiteX9" fmla="*/ 86323 w 545057"/>
                <a:gd name="connsiteY9" fmla="*/ 175313 h 176961"/>
                <a:gd name="connsiteX10" fmla="*/ 187540 w 545057"/>
                <a:gd name="connsiteY10" fmla="*/ 149906 h 176961"/>
                <a:gd name="connsiteX11" fmla="*/ 284899 w 545057"/>
                <a:gd name="connsiteY11" fmla="*/ 115247 h 176961"/>
                <a:gd name="connsiteX12" fmla="*/ 349644 w 545057"/>
                <a:gd name="connsiteY12" fmla="*/ 86526 h 176961"/>
                <a:gd name="connsiteX13" fmla="*/ 513045 w 545057"/>
                <a:gd name="connsiteY13" fmla="*/ 117538 h 176961"/>
                <a:gd name="connsiteX14" fmla="*/ 542735 w 545057"/>
                <a:gd name="connsiteY14" fmla="*/ 71848 h 1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5057" h="176961">
                  <a:moveTo>
                    <a:pt x="542735" y="71848"/>
                  </a:moveTo>
                  <a:cubicBezTo>
                    <a:pt x="542946" y="61240"/>
                    <a:pt x="532306" y="44302"/>
                    <a:pt x="518109" y="34266"/>
                  </a:cubicBezTo>
                  <a:cubicBezTo>
                    <a:pt x="507728" y="28567"/>
                    <a:pt x="496626" y="24289"/>
                    <a:pt x="485103" y="21547"/>
                  </a:cubicBezTo>
                  <a:cubicBezTo>
                    <a:pt x="462542" y="13814"/>
                    <a:pt x="439344" y="8085"/>
                    <a:pt x="415776" y="4429"/>
                  </a:cubicBezTo>
                  <a:cubicBezTo>
                    <a:pt x="386478" y="-1"/>
                    <a:pt x="357180" y="-2503"/>
                    <a:pt x="328364" y="3766"/>
                  </a:cubicBezTo>
                  <a:cubicBezTo>
                    <a:pt x="319321" y="3404"/>
                    <a:pt x="310490" y="3163"/>
                    <a:pt x="301538" y="3042"/>
                  </a:cubicBezTo>
                  <a:cubicBezTo>
                    <a:pt x="235225" y="2319"/>
                    <a:pt x="161889" y="5333"/>
                    <a:pt x="99827" y="30679"/>
                  </a:cubicBezTo>
                  <a:cubicBezTo>
                    <a:pt x="71342" y="42192"/>
                    <a:pt x="28571" y="66604"/>
                    <a:pt x="11691" y="93156"/>
                  </a:cubicBezTo>
                  <a:cubicBezTo>
                    <a:pt x="328" y="110998"/>
                    <a:pt x="-6454" y="150057"/>
                    <a:pt x="9069" y="165759"/>
                  </a:cubicBezTo>
                  <a:cubicBezTo>
                    <a:pt x="21879" y="178538"/>
                    <a:pt x="69353" y="178206"/>
                    <a:pt x="86323" y="175313"/>
                  </a:cubicBezTo>
                  <a:cubicBezTo>
                    <a:pt x="130511" y="167778"/>
                    <a:pt x="153811" y="157682"/>
                    <a:pt x="187540" y="149906"/>
                  </a:cubicBezTo>
                  <a:cubicBezTo>
                    <a:pt x="221181" y="142009"/>
                    <a:pt x="253836" y="130384"/>
                    <a:pt x="284899" y="115247"/>
                  </a:cubicBezTo>
                  <a:cubicBezTo>
                    <a:pt x="305667" y="105422"/>
                    <a:pt x="327098" y="93970"/>
                    <a:pt x="349644" y="86526"/>
                  </a:cubicBezTo>
                  <a:cubicBezTo>
                    <a:pt x="404322" y="96019"/>
                    <a:pt x="456800" y="116935"/>
                    <a:pt x="513045" y="117538"/>
                  </a:cubicBezTo>
                  <a:cubicBezTo>
                    <a:pt x="540142" y="118020"/>
                    <a:pt x="550029" y="91468"/>
                    <a:pt x="542735" y="71848"/>
                  </a:cubicBezTo>
                  <a:close/>
                </a:path>
              </a:pathLst>
            </a:custGeom>
            <a:solidFill>
              <a:srgbClr val="C03235"/>
            </a:solidFill>
            <a:ln w="3000"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0E59A7B9-06F1-F14D-B4EC-127F369E8A94}"/>
                </a:ext>
              </a:extLst>
            </p:cNvPr>
            <p:cNvSpPr/>
            <p:nvPr/>
          </p:nvSpPr>
          <p:spPr>
            <a:xfrm>
              <a:off x="4859060" y="3681350"/>
              <a:ext cx="151524" cy="23677"/>
            </a:xfrm>
            <a:custGeom>
              <a:avLst/>
              <a:gdLst>
                <a:gd name="connsiteX0" fmla="*/ 0 w 151524"/>
                <a:gd name="connsiteY0" fmla="*/ 20487 h 23677"/>
                <a:gd name="connsiteX1" fmla="*/ 106311 w 151524"/>
                <a:gd name="connsiteY1" fmla="*/ 23 h 23677"/>
                <a:gd name="connsiteX2" fmla="*/ 151524 w 151524"/>
                <a:gd name="connsiteY2" fmla="*/ 10240 h 23677"/>
                <a:gd name="connsiteX3" fmla="*/ 72703 w 151524"/>
                <a:gd name="connsiteY3" fmla="*/ 21572 h 23677"/>
                <a:gd name="connsiteX4" fmla="*/ 0 w 151524"/>
                <a:gd name="connsiteY4" fmla="*/ 20487 h 2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24" h="23677">
                  <a:moveTo>
                    <a:pt x="0" y="20487"/>
                  </a:moveTo>
                  <a:cubicBezTo>
                    <a:pt x="0" y="20487"/>
                    <a:pt x="88226" y="-791"/>
                    <a:pt x="106311" y="23"/>
                  </a:cubicBezTo>
                  <a:cubicBezTo>
                    <a:pt x="124396" y="836"/>
                    <a:pt x="151524" y="10240"/>
                    <a:pt x="151524" y="10240"/>
                  </a:cubicBezTo>
                  <a:cubicBezTo>
                    <a:pt x="151524" y="10240"/>
                    <a:pt x="94254" y="16267"/>
                    <a:pt x="72703" y="21572"/>
                  </a:cubicBezTo>
                  <a:cubicBezTo>
                    <a:pt x="51151" y="26876"/>
                    <a:pt x="0" y="20487"/>
                    <a:pt x="0" y="20487"/>
                  </a:cubicBezTo>
                  <a:close/>
                </a:path>
              </a:pathLst>
            </a:custGeom>
            <a:solidFill>
              <a:srgbClr val="AB3037"/>
            </a:solidFill>
            <a:ln w="3000"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E738E0E6-69B4-6946-BD66-6591B951D792}"/>
                </a:ext>
              </a:extLst>
            </p:cNvPr>
            <p:cNvSpPr/>
            <p:nvPr/>
          </p:nvSpPr>
          <p:spPr>
            <a:xfrm>
              <a:off x="4571986" y="3619077"/>
              <a:ext cx="265672" cy="106719"/>
            </a:xfrm>
            <a:custGeom>
              <a:avLst/>
              <a:gdLst>
                <a:gd name="connsiteX0" fmla="*/ 265672 w 265672"/>
                <a:gd name="connsiteY0" fmla="*/ 0 h 106719"/>
                <a:gd name="connsiteX1" fmla="*/ 55250 w 265672"/>
                <a:gd name="connsiteY1" fmla="*/ 58498 h 106719"/>
                <a:gd name="connsiteX2" fmla="*/ 0 w 265672"/>
                <a:gd name="connsiteY2" fmla="*/ 106720 h 106719"/>
                <a:gd name="connsiteX3" fmla="*/ 45213 w 265672"/>
                <a:gd name="connsiteY3" fmla="*/ 41862 h 106719"/>
                <a:gd name="connsiteX4" fmla="*/ 265672 w 265672"/>
                <a:gd name="connsiteY4" fmla="*/ 0 h 10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72" h="106719">
                  <a:moveTo>
                    <a:pt x="265672" y="0"/>
                  </a:moveTo>
                  <a:cubicBezTo>
                    <a:pt x="265672" y="0"/>
                    <a:pt x="118760" y="7474"/>
                    <a:pt x="55250" y="58498"/>
                  </a:cubicBezTo>
                  <a:cubicBezTo>
                    <a:pt x="23511" y="83995"/>
                    <a:pt x="0" y="106720"/>
                    <a:pt x="0" y="106720"/>
                  </a:cubicBezTo>
                  <a:cubicBezTo>
                    <a:pt x="0" y="106720"/>
                    <a:pt x="3014" y="72242"/>
                    <a:pt x="45213" y="41862"/>
                  </a:cubicBezTo>
                  <a:cubicBezTo>
                    <a:pt x="87412" y="11483"/>
                    <a:pt x="265672" y="0"/>
                    <a:pt x="265672" y="0"/>
                  </a:cubicBezTo>
                  <a:close/>
                </a:path>
              </a:pathLst>
            </a:custGeom>
            <a:solidFill>
              <a:srgbClr val="AB3037"/>
            </a:solidFill>
            <a:ln w="3000"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3AEA346E-9336-714A-A2CB-89FB37B597C5}"/>
                </a:ext>
              </a:extLst>
            </p:cNvPr>
            <p:cNvSpPr/>
            <p:nvPr/>
          </p:nvSpPr>
          <p:spPr>
            <a:xfrm>
              <a:off x="4603122" y="3646117"/>
              <a:ext cx="194884" cy="109431"/>
            </a:xfrm>
            <a:custGeom>
              <a:avLst/>
              <a:gdLst>
                <a:gd name="connsiteX0" fmla="*/ 4161 w 194884"/>
                <a:gd name="connsiteY0" fmla="*/ 95201 h 109431"/>
                <a:gd name="connsiteX1" fmla="*/ 83827 w 194884"/>
                <a:gd name="connsiteY1" fmla="*/ 26274 h 109431"/>
                <a:gd name="connsiteX2" fmla="*/ 191404 w 194884"/>
                <a:gd name="connsiteY2" fmla="*/ 5690 h 109431"/>
                <a:gd name="connsiteX3" fmla="*/ 69871 w 194884"/>
                <a:gd name="connsiteY3" fmla="*/ 79589 h 109431"/>
                <a:gd name="connsiteX4" fmla="*/ 4161 w 194884"/>
                <a:gd name="connsiteY4" fmla="*/ 95201 h 109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4" h="109431">
                  <a:moveTo>
                    <a:pt x="4161" y="95201"/>
                  </a:moveTo>
                  <a:cubicBezTo>
                    <a:pt x="22234" y="63942"/>
                    <a:pt x="50292" y="39666"/>
                    <a:pt x="83827" y="26274"/>
                  </a:cubicBezTo>
                  <a:cubicBezTo>
                    <a:pt x="140494" y="3309"/>
                    <a:pt x="165964" y="-7450"/>
                    <a:pt x="191404" y="5690"/>
                  </a:cubicBezTo>
                  <a:cubicBezTo>
                    <a:pt x="216844" y="18830"/>
                    <a:pt x="95341" y="63164"/>
                    <a:pt x="69871" y="79589"/>
                  </a:cubicBezTo>
                  <a:cubicBezTo>
                    <a:pt x="44401" y="96014"/>
                    <a:pt x="-16366" y="128021"/>
                    <a:pt x="4161" y="95201"/>
                  </a:cubicBezTo>
                  <a:close/>
                </a:path>
              </a:pathLst>
            </a:custGeom>
            <a:solidFill>
              <a:srgbClr val="E03C40"/>
            </a:solidFill>
            <a:ln w="3000" cap="flat">
              <a:noFill/>
              <a:prstDash val="solid"/>
              <a:miter/>
            </a:ln>
          </p:spPr>
          <p:txBody>
            <a:bodyPr rtlCol="0" anchor="ctr"/>
            <a:lstStyle/>
            <a:p>
              <a:endParaRPr lang="en-US"/>
            </a:p>
          </p:txBody>
        </p:sp>
      </p:grpSp>
      <p:grpSp>
        <p:nvGrpSpPr>
          <p:cNvPr id="362" name="Graphic 34">
            <a:extLst>
              <a:ext uri="{FF2B5EF4-FFF2-40B4-BE49-F238E27FC236}">
                <a16:creationId xmlns:a16="http://schemas.microsoft.com/office/drawing/2014/main" id="{2DADF4EA-DAA7-874D-AF20-924D5C80ACB5}"/>
              </a:ext>
            </a:extLst>
          </p:cNvPr>
          <p:cNvGrpSpPr/>
          <p:nvPr/>
        </p:nvGrpSpPr>
        <p:grpSpPr>
          <a:xfrm rot="12600000">
            <a:off x="7839634" y="3121663"/>
            <a:ext cx="279211" cy="176961"/>
            <a:chOff x="4509385" y="3615311"/>
            <a:chExt cx="545057" cy="176961"/>
          </a:xfrm>
          <a:solidFill>
            <a:schemeClr val="accent3">
              <a:lumMod val="75000"/>
            </a:schemeClr>
          </a:solidFill>
        </p:grpSpPr>
        <p:sp>
          <p:nvSpPr>
            <p:cNvPr id="363" name="Freeform 362">
              <a:extLst>
                <a:ext uri="{FF2B5EF4-FFF2-40B4-BE49-F238E27FC236}">
                  <a16:creationId xmlns:a16="http://schemas.microsoft.com/office/drawing/2014/main" id="{EF195944-0BAD-1947-ADD1-86485483C3E5}"/>
                </a:ext>
              </a:extLst>
            </p:cNvPr>
            <p:cNvSpPr/>
            <p:nvPr/>
          </p:nvSpPr>
          <p:spPr>
            <a:xfrm>
              <a:off x="4509385" y="3615311"/>
              <a:ext cx="545057" cy="176961"/>
            </a:xfrm>
            <a:custGeom>
              <a:avLst/>
              <a:gdLst>
                <a:gd name="connsiteX0" fmla="*/ 542735 w 545057"/>
                <a:gd name="connsiteY0" fmla="*/ 71848 h 176961"/>
                <a:gd name="connsiteX1" fmla="*/ 518109 w 545057"/>
                <a:gd name="connsiteY1" fmla="*/ 34266 h 176961"/>
                <a:gd name="connsiteX2" fmla="*/ 485103 w 545057"/>
                <a:gd name="connsiteY2" fmla="*/ 21547 h 176961"/>
                <a:gd name="connsiteX3" fmla="*/ 415776 w 545057"/>
                <a:gd name="connsiteY3" fmla="*/ 4429 h 176961"/>
                <a:gd name="connsiteX4" fmla="*/ 328364 w 545057"/>
                <a:gd name="connsiteY4" fmla="*/ 3766 h 176961"/>
                <a:gd name="connsiteX5" fmla="*/ 301538 w 545057"/>
                <a:gd name="connsiteY5" fmla="*/ 3042 h 176961"/>
                <a:gd name="connsiteX6" fmla="*/ 99827 w 545057"/>
                <a:gd name="connsiteY6" fmla="*/ 30679 h 176961"/>
                <a:gd name="connsiteX7" fmla="*/ 11691 w 545057"/>
                <a:gd name="connsiteY7" fmla="*/ 93156 h 176961"/>
                <a:gd name="connsiteX8" fmla="*/ 9069 w 545057"/>
                <a:gd name="connsiteY8" fmla="*/ 165759 h 176961"/>
                <a:gd name="connsiteX9" fmla="*/ 86323 w 545057"/>
                <a:gd name="connsiteY9" fmla="*/ 175313 h 176961"/>
                <a:gd name="connsiteX10" fmla="*/ 187540 w 545057"/>
                <a:gd name="connsiteY10" fmla="*/ 149906 h 176961"/>
                <a:gd name="connsiteX11" fmla="*/ 284899 w 545057"/>
                <a:gd name="connsiteY11" fmla="*/ 115247 h 176961"/>
                <a:gd name="connsiteX12" fmla="*/ 349644 w 545057"/>
                <a:gd name="connsiteY12" fmla="*/ 86526 h 176961"/>
                <a:gd name="connsiteX13" fmla="*/ 513045 w 545057"/>
                <a:gd name="connsiteY13" fmla="*/ 117538 h 176961"/>
                <a:gd name="connsiteX14" fmla="*/ 542735 w 545057"/>
                <a:gd name="connsiteY14" fmla="*/ 71848 h 1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5057" h="176961">
                  <a:moveTo>
                    <a:pt x="542735" y="71848"/>
                  </a:moveTo>
                  <a:cubicBezTo>
                    <a:pt x="542946" y="61240"/>
                    <a:pt x="532306" y="44302"/>
                    <a:pt x="518109" y="34266"/>
                  </a:cubicBezTo>
                  <a:cubicBezTo>
                    <a:pt x="507728" y="28567"/>
                    <a:pt x="496626" y="24289"/>
                    <a:pt x="485103" y="21547"/>
                  </a:cubicBezTo>
                  <a:cubicBezTo>
                    <a:pt x="462542" y="13814"/>
                    <a:pt x="439344" y="8085"/>
                    <a:pt x="415776" y="4429"/>
                  </a:cubicBezTo>
                  <a:cubicBezTo>
                    <a:pt x="386478" y="-1"/>
                    <a:pt x="357180" y="-2503"/>
                    <a:pt x="328364" y="3766"/>
                  </a:cubicBezTo>
                  <a:cubicBezTo>
                    <a:pt x="319321" y="3404"/>
                    <a:pt x="310490" y="3163"/>
                    <a:pt x="301538" y="3042"/>
                  </a:cubicBezTo>
                  <a:cubicBezTo>
                    <a:pt x="235225" y="2319"/>
                    <a:pt x="161889" y="5333"/>
                    <a:pt x="99827" y="30679"/>
                  </a:cubicBezTo>
                  <a:cubicBezTo>
                    <a:pt x="71342" y="42192"/>
                    <a:pt x="28571" y="66604"/>
                    <a:pt x="11691" y="93156"/>
                  </a:cubicBezTo>
                  <a:cubicBezTo>
                    <a:pt x="328" y="110998"/>
                    <a:pt x="-6454" y="150057"/>
                    <a:pt x="9069" y="165759"/>
                  </a:cubicBezTo>
                  <a:cubicBezTo>
                    <a:pt x="21879" y="178538"/>
                    <a:pt x="69353" y="178206"/>
                    <a:pt x="86323" y="175313"/>
                  </a:cubicBezTo>
                  <a:cubicBezTo>
                    <a:pt x="130511" y="167778"/>
                    <a:pt x="153811" y="157682"/>
                    <a:pt x="187540" y="149906"/>
                  </a:cubicBezTo>
                  <a:cubicBezTo>
                    <a:pt x="221181" y="142009"/>
                    <a:pt x="253836" y="130384"/>
                    <a:pt x="284899" y="115247"/>
                  </a:cubicBezTo>
                  <a:cubicBezTo>
                    <a:pt x="305667" y="105422"/>
                    <a:pt x="327098" y="93970"/>
                    <a:pt x="349644" y="86526"/>
                  </a:cubicBezTo>
                  <a:cubicBezTo>
                    <a:pt x="404322" y="96019"/>
                    <a:pt x="456800" y="116935"/>
                    <a:pt x="513045" y="117538"/>
                  </a:cubicBezTo>
                  <a:cubicBezTo>
                    <a:pt x="540142" y="118020"/>
                    <a:pt x="550029" y="91468"/>
                    <a:pt x="542735" y="71848"/>
                  </a:cubicBezTo>
                  <a:close/>
                </a:path>
              </a:pathLst>
            </a:custGeom>
            <a:grpFill/>
            <a:ln w="3000"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181BDA7-FC37-2340-A982-5B96865EAE20}"/>
                </a:ext>
              </a:extLst>
            </p:cNvPr>
            <p:cNvSpPr/>
            <p:nvPr/>
          </p:nvSpPr>
          <p:spPr>
            <a:xfrm>
              <a:off x="4859060" y="3681350"/>
              <a:ext cx="151524" cy="23677"/>
            </a:xfrm>
            <a:custGeom>
              <a:avLst/>
              <a:gdLst>
                <a:gd name="connsiteX0" fmla="*/ 0 w 151524"/>
                <a:gd name="connsiteY0" fmla="*/ 20487 h 23677"/>
                <a:gd name="connsiteX1" fmla="*/ 106311 w 151524"/>
                <a:gd name="connsiteY1" fmla="*/ 23 h 23677"/>
                <a:gd name="connsiteX2" fmla="*/ 151524 w 151524"/>
                <a:gd name="connsiteY2" fmla="*/ 10240 h 23677"/>
                <a:gd name="connsiteX3" fmla="*/ 72703 w 151524"/>
                <a:gd name="connsiteY3" fmla="*/ 21572 h 23677"/>
                <a:gd name="connsiteX4" fmla="*/ 0 w 151524"/>
                <a:gd name="connsiteY4" fmla="*/ 20487 h 2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24" h="23677">
                  <a:moveTo>
                    <a:pt x="0" y="20487"/>
                  </a:moveTo>
                  <a:cubicBezTo>
                    <a:pt x="0" y="20487"/>
                    <a:pt x="88226" y="-791"/>
                    <a:pt x="106311" y="23"/>
                  </a:cubicBezTo>
                  <a:cubicBezTo>
                    <a:pt x="124396" y="836"/>
                    <a:pt x="151524" y="10240"/>
                    <a:pt x="151524" y="10240"/>
                  </a:cubicBezTo>
                  <a:cubicBezTo>
                    <a:pt x="151524" y="10240"/>
                    <a:pt x="94254" y="16267"/>
                    <a:pt x="72703" y="21572"/>
                  </a:cubicBezTo>
                  <a:cubicBezTo>
                    <a:pt x="51151" y="26876"/>
                    <a:pt x="0" y="20487"/>
                    <a:pt x="0" y="20487"/>
                  </a:cubicBezTo>
                  <a:close/>
                </a:path>
              </a:pathLst>
            </a:custGeom>
            <a:grpFill/>
            <a:ln w="3000"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53E5C380-3BF2-CA4C-9D04-EF465326C298}"/>
                </a:ext>
              </a:extLst>
            </p:cNvPr>
            <p:cNvSpPr/>
            <p:nvPr/>
          </p:nvSpPr>
          <p:spPr>
            <a:xfrm>
              <a:off x="4571986" y="3619077"/>
              <a:ext cx="265672" cy="106719"/>
            </a:xfrm>
            <a:custGeom>
              <a:avLst/>
              <a:gdLst>
                <a:gd name="connsiteX0" fmla="*/ 265672 w 265672"/>
                <a:gd name="connsiteY0" fmla="*/ 0 h 106719"/>
                <a:gd name="connsiteX1" fmla="*/ 55250 w 265672"/>
                <a:gd name="connsiteY1" fmla="*/ 58498 h 106719"/>
                <a:gd name="connsiteX2" fmla="*/ 0 w 265672"/>
                <a:gd name="connsiteY2" fmla="*/ 106720 h 106719"/>
                <a:gd name="connsiteX3" fmla="*/ 45213 w 265672"/>
                <a:gd name="connsiteY3" fmla="*/ 41862 h 106719"/>
                <a:gd name="connsiteX4" fmla="*/ 265672 w 265672"/>
                <a:gd name="connsiteY4" fmla="*/ 0 h 10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72" h="106719">
                  <a:moveTo>
                    <a:pt x="265672" y="0"/>
                  </a:moveTo>
                  <a:cubicBezTo>
                    <a:pt x="265672" y="0"/>
                    <a:pt x="118760" y="7474"/>
                    <a:pt x="55250" y="58498"/>
                  </a:cubicBezTo>
                  <a:cubicBezTo>
                    <a:pt x="23511" y="83995"/>
                    <a:pt x="0" y="106720"/>
                    <a:pt x="0" y="106720"/>
                  </a:cubicBezTo>
                  <a:cubicBezTo>
                    <a:pt x="0" y="106720"/>
                    <a:pt x="3014" y="72242"/>
                    <a:pt x="45213" y="41862"/>
                  </a:cubicBezTo>
                  <a:cubicBezTo>
                    <a:pt x="87412" y="11483"/>
                    <a:pt x="265672" y="0"/>
                    <a:pt x="265672" y="0"/>
                  </a:cubicBezTo>
                  <a:close/>
                </a:path>
              </a:pathLst>
            </a:custGeom>
            <a:grpFill/>
            <a:ln w="3000"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3B546783-EBD5-3242-BBA1-C54955478BD0}"/>
                </a:ext>
              </a:extLst>
            </p:cNvPr>
            <p:cNvSpPr/>
            <p:nvPr/>
          </p:nvSpPr>
          <p:spPr>
            <a:xfrm>
              <a:off x="4603122" y="3646117"/>
              <a:ext cx="194884" cy="109431"/>
            </a:xfrm>
            <a:custGeom>
              <a:avLst/>
              <a:gdLst>
                <a:gd name="connsiteX0" fmla="*/ 4161 w 194884"/>
                <a:gd name="connsiteY0" fmla="*/ 95201 h 109431"/>
                <a:gd name="connsiteX1" fmla="*/ 83827 w 194884"/>
                <a:gd name="connsiteY1" fmla="*/ 26274 h 109431"/>
                <a:gd name="connsiteX2" fmla="*/ 191404 w 194884"/>
                <a:gd name="connsiteY2" fmla="*/ 5690 h 109431"/>
                <a:gd name="connsiteX3" fmla="*/ 69871 w 194884"/>
                <a:gd name="connsiteY3" fmla="*/ 79589 h 109431"/>
                <a:gd name="connsiteX4" fmla="*/ 4161 w 194884"/>
                <a:gd name="connsiteY4" fmla="*/ 95201 h 109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4" h="109431">
                  <a:moveTo>
                    <a:pt x="4161" y="95201"/>
                  </a:moveTo>
                  <a:cubicBezTo>
                    <a:pt x="22234" y="63942"/>
                    <a:pt x="50292" y="39666"/>
                    <a:pt x="83827" y="26274"/>
                  </a:cubicBezTo>
                  <a:cubicBezTo>
                    <a:pt x="140494" y="3309"/>
                    <a:pt x="165964" y="-7450"/>
                    <a:pt x="191404" y="5690"/>
                  </a:cubicBezTo>
                  <a:cubicBezTo>
                    <a:pt x="216844" y="18830"/>
                    <a:pt x="95341" y="63164"/>
                    <a:pt x="69871" y="79589"/>
                  </a:cubicBezTo>
                  <a:cubicBezTo>
                    <a:pt x="44401" y="96014"/>
                    <a:pt x="-16366" y="128021"/>
                    <a:pt x="4161" y="95201"/>
                  </a:cubicBezTo>
                  <a:close/>
                </a:path>
              </a:pathLst>
            </a:custGeom>
            <a:grpFill/>
            <a:ln w="3000" cap="flat">
              <a:noFill/>
              <a:prstDash val="solid"/>
              <a:miter/>
            </a:ln>
          </p:spPr>
          <p:txBody>
            <a:bodyPr rtlCol="0" anchor="ctr"/>
            <a:lstStyle/>
            <a:p>
              <a:endParaRPr lang="en-US"/>
            </a:p>
          </p:txBody>
        </p:sp>
      </p:grpSp>
      <p:pic>
        <p:nvPicPr>
          <p:cNvPr id="320" name="Graphic 319">
            <a:extLst>
              <a:ext uri="{FF2B5EF4-FFF2-40B4-BE49-F238E27FC236}">
                <a16:creationId xmlns:a16="http://schemas.microsoft.com/office/drawing/2014/main" id="{1DA09C82-3E64-E246-954F-D6D2D1DFFD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039007">
            <a:off x="7004347" y="4413119"/>
            <a:ext cx="183430" cy="147315"/>
          </a:xfrm>
          <a:prstGeom prst="rect">
            <a:avLst/>
          </a:prstGeom>
        </p:spPr>
      </p:pic>
      <p:pic>
        <p:nvPicPr>
          <p:cNvPr id="321" name="Graphic 320">
            <a:extLst>
              <a:ext uri="{FF2B5EF4-FFF2-40B4-BE49-F238E27FC236}">
                <a16:creationId xmlns:a16="http://schemas.microsoft.com/office/drawing/2014/main" id="{1C89D0D4-E630-9244-9651-F5CF0FDB6A9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032017">
            <a:off x="7257440" y="4356357"/>
            <a:ext cx="172241" cy="138330"/>
          </a:xfrm>
          <a:prstGeom prst="rect">
            <a:avLst/>
          </a:prstGeom>
        </p:spPr>
      </p:pic>
      <p:pic>
        <p:nvPicPr>
          <p:cNvPr id="322" name="Graphic 321">
            <a:extLst>
              <a:ext uri="{FF2B5EF4-FFF2-40B4-BE49-F238E27FC236}">
                <a16:creationId xmlns:a16="http://schemas.microsoft.com/office/drawing/2014/main" id="{5FB1F800-EE68-534F-95B9-EEAA6DB7F1E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417371">
            <a:off x="7516985" y="4283757"/>
            <a:ext cx="177200" cy="142312"/>
          </a:xfrm>
          <a:prstGeom prst="rect">
            <a:avLst/>
          </a:prstGeom>
        </p:spPr>
      </p:pic>
      <p:pic>
        <p:nvPicPr>
          <p:cNvPr id="323" name="Graphic 322">
            <a:extLst>
              <a:ext uri="{FF2B5EF4-FFF2-40B4-BE49-F238E27FC236}">
                <a16:creationId xmlns:a16="http://schemas.microsoft.com/office/drawing/2014/main" id="{A36FAD57-4648-894D-B2F4-F07DA3E61B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121437">
            <a:off x="8428566" y="3915921"/>
            <a:ext cx="241302" cy="305532"/>
          </a:xfrm>
          <a:prstGeom prst="rect">
            <a:avLst/>
          </a:prstGeom>
        </p:spPr>
      </p:pic>
      <p:pic>
        <p:nvPicPr>
          <p:cNvPr id="331" name="Graphic 330">
            <a:extLst>
              <a:ext uri="{FF2B5EF4-FFF2-40B4-BE49-F238E27FC236}">
                <a16:creationId xmlns:a16="http://schemas.microsoft.com/office/drawing/2014/main" id="{2FDC5B98-8803-A84D-9BA4-C493041560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7660743">
            <a:off x="7507112" y="2971853"/>
            <a:ext cx="241302" cy="199014"/>
          </a:xfrm>
          <a:prstGeom prst="rect">
            <a:avLst/>
          </a:prstGeom>
        </p:spPr>
      </p:pic>
      <p:grpSp>
        <p:nvGrpSpPr>
          <p:cNvPr id="88" name="Group 87">
            <a:extLst>
              <a:ext uri="{FF2B5EF4-FFF2-40B4-BE49-F238E27FC236}">
                <a16:creationId xmlns:a16="http://schemas.microsoft.com/office/drawing/2014/main" id="{839A2BF9-4242-1F40-8C2A-0D6511689C68}"/>
              </a:ext>
            </a:extLst>
          </p:cNvPr>
          <p:cNvGrpSpPr/>
          <p:nvPr/>
        </p:nvGrpSpPr>
        <p:grpSpPr>
          <a:xfrm rot="1639733">
            <a:off x="6484811" y="4503751"/>
            <a:ext cx="211025" cy="86449"/>
            <a:chOff x="3016794" y="-1040860"/>
            <a:chExt cx="845087" cy="259650"/>
          </a:xfrm>
        </p:grpSpPr>
        <p:sp>
          <p:nvSpPr>
            <p:cNvPr id="89" name="Rounded Rectangle 88">
              <a:extLst>
                <a:ext uri="{FF2B5EF4-FFF2-40B4-BE49-F238E27FC236}">
                  <a16:creationId xmlns:a16="http://schemas.microsoft.com/office/drawing/2014/main" id="{42A6B057-DBE8-DC43-BCC5-9EA38B2FC677}"/>
                </a:ext>
              </a:extLst>
            </p:cNvPr>
            <p:cNvSpPr/>
            <p:nvPr/>
          </p:nvSpPr>
          <p:spPr>
            <a:xfrm>
              <a:off x="3016794" y="-1040860"/>
              <a:ext cx="845087" cy="259650"/>
            </a:xfrm>
            <a:prstGeom prst="roundRect">
              <a:avLst>
                <a:gd name="adj" fmla="val 50000"/>
              </a:avLst>
            </a:prstGeom>
            <a:solidFill>
              <a:srgbClr val="C03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0A516B0B-44F3-C740-8BE0-835C3C2EFDCF}"/>
                </a:ext>
              </a:extLst>
            </p:cNvPr>
            <p:cNvSpPr/>
            <p:nvPr/>
          </p:nvSpPr>
          <p:spPr>
            <a:xfrm>
              <a:off x="3063187" y="-1024488"/>
              <a:ext cx="394225" cy="178182"/>
            </a:xfrm>
            <a:prstGeom prst="roundRect">
              <a:avLst>
                <a:gd name="adj" fmla="val 50000"/>
              </a:avLst>
            </a:prstGeom>
            <a:solidFill>
              <a:srgbClr val="D4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7" name="Graphic 316">
            <a:extLst>
              <a:ext uri="{FF2B5EF4-FFF2-40B4-BE49-F238E27FC236}">
                <a16:creationId xmlns:a16="http://schemas.microsoft.com/office/drawing/2014/main" id="{6C97EB04-1F5F-854B-8554-8172A271E9B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417371">
            <a:off x="6963920" y="3330029"/>
            <a:ext cx="177200" cy="142312"/>
          </a:xfrm>
          <a:prstGeom prst="rect">
            <a:avLst/>
          </a:prstGeom>
        </p:spPr>
      </p:pic>
      <p:pic>
        <p:nvPicPr>
          <p:cNvPr id="332" name="Graphic 331">
            <a:extLst>
              <a:ext uri="{FF2B5EF4-FFF2-40B4-BE49-F238E27FC236}">
                <a16:creationId xmlns:a16="http://schemas.microsoft.com/office/drawing/2014/main" id="{0449AE26-8D1D-EA45-87AA-671D1B8D3E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121437">
            <a:off x="8533703" y="3590404"/>
            <a:ext cx="241302" cy="305532"/>
          </a:xfrm>
          <a:prstGeom prst="rect">
            <a:avLst/>
          </a:prstGeom>
        </p:spPr>
      </p:pic>
      <p:pic>
        <p:nvPicPr>
          <p:cNvPr id="333" name="Graphic 332">
            <a:extLst>
              <a:ext uri="{FF2B5EF4-FFF2-40B4-BE49-F238E27FC236}">
                <a16:creationId xmlns:a16="http://schemas.microsoft.com/office/drawing/2014/main" id="{A89F9A59-5186-3845-BFF8-FE990643B3C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5349670">
            <a:off x="8484516" y="3489990"/>
            <a:ext cx="244060" cy="134654"/>
          </a:xfrm>
          <a:prstGeom prst="rect">
            <a:avLst/>
          </a:prstGeom>
        </p:spPr>
      </p:pic>
      <p:pic>
        <p:nvPicPr>
          <p:cNvPr id="334" name="Graphic 333">
            <a:extLst>
              <a:ext uri="{FF2B5EF4-FFF2-40B4-BE49-F238E27FC236}">
                <a16:creationId xmlns:a16="http://schemas.microsoft.com/office/drawing/2014/main" id="{7EBE923A-E8B1-0B40-8CEF-0C26933385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8768479" y="3305409"/>
            <a:ext cx="241302" cy="305532"/>
          </a:xfrm>
          <a:prstGeom prst="rect">
            <a:avLst/>
          </a:prstGeom>
        </p:spPr>
      </p:pic>
      <p:grpSp>
        <p:nvGrpSpPr>
          <p:cNvPr id="336" name="Graphic 112">
            <a:extLst>
              <a:ext uri="{FF2B5EF4-FFF2-40B4-BE49-F238E27FC236}">
                <a16:creationId xmlns:a16="http://schemas.microsoft.com/office/drawing/2014/main" id="{AF416CBB-ED7F-D141-9720-6FC2CDCB0932}"/>
              </a:ext>
            </a:extLst>
          </p:cNvPr>
          <p:cNvGrpSpPr/>
          <p:nvPr/>
        </p:nvGrpSpPr>
        <p:grpSpPr>
          <a:xfrm>
            <a:off x="6955967" y="2819937"/>
            <a:ext cx="197948" cy="244928"/>
            <a:chOff x="7834325" y="2563198"/>
            <a:chExt cx="263931" cy="244928"/>
          </a:xfrm>
        </p:grpSpPr>
        <p:sp>
          <p:nvSpPr>
            <p:cNvPr id="337" name="Freeform 336">
              <a:extLst>
                <a:ext uri="{FF2B5EF4-FFF2-40B4-BE49-F238E27FC236}">
                  <a16:creationId xmlns:a16="http://schemas.microsoft.com/office/drawing/2014/main" id="{A2D43196-2E3D-794C-917D-65B8ACA78712}"/>
                </a:ext>
              </a:extLst>
            </p:cNvPr>
            <p:cNvSpPr/>
            <p:nvPr/>
          </p:nvSpPr>
          <p:spPr>
            <a:xfrm>
              <a:off x="7866736" y="2588069"/>
              <a:ext cx="162680" cy="144757"/>
            </a:xfrm>
            <a:custGeom>
              <a:avLst/>
              <a:gdLst>
                <a:gd name="connsiteX0" fmla="*/ 86628 w 162680"/>
                <a:gd name="connsiteY0" fmla="*/ 82875 h 144757"/>
                <a:gd name="connsiteX1" fmla="*/ 18472 w 162680"/>
                <a:gd name="connsiteY1" fmla="*/ 136140 h 144757"/>
                <a:gd name="connsiteX2" fmla="*/ 132961 w 162680"/>
                <a:gd name="connsiteY2" fmla="*/ 106534 h 144757"/>
                <a:gd name="connsiteX3" fmla="*/ 144196 w 162680"/>
                <a:gd name="connsiteY3" fmla="*/ 8583 h 144757"/>
                <a:gd name="connsiteX4" fmla="*/ 29739 w 162680"/>
                <a:gd name="connsiteY4" fmla="*/ 38157 h 144757"/>
                <a:gd name="connsiteX5" fmla="*/ 18472 w 162680"/>
                <a:gd name="connsiteY5" fmla="*/ 136140 h 144757"/>
                <a:gd name="connsiteX6" fmla="*/ 86628 w 162680"/>
                <a:gd name="connsiteY6" fmla="*/ 82875 h 144757"/>
                <a:gd name="connsiteX7" fmla="*/ 86887 w 162680"/>
                <a:gd name="connsiteY7" fmla="*/ 80730 h 144757"/>
                <a:gd name="connsiteX8" fmla="*/ 89348 w 162680"/>
                <a:gd name="connsiteY8" fmla="*/ 80080 h 144757"/>
                <a:gd name="connsiteX9" fmla="*/ 89121 w 162680"/>
                <a:gd name="connsiteY9" fmla="*/ 82193 h 144757"/>
                <a:gd name="connsiteX10" fmla="*/ 86628 w 162680"/>
                <a:gd name="connsiteY10" fmla="*/ 82875 h 14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80" h="144757">
                  <a:moveTo>
                    <a:pt x="86628" y="82875"/>
                  </a:moveTo>
                  <a:cubicBezTo>
                    <a:pt x="58362" y="111734"/>
                    <a:pt x="45572" y="108679"/>
                    <a:pt x="18472" y="136140"/>
                  </a:cubicBezTo>
                  <a:cubicBezTo>
                    <a:pt x="46964" y="155054"/>
                    <a:pt x="98219" y="141795"/>
                    <a:pt x="132961" y="106534"/>
                  </a:cubicBezTo>
                  <a:cubicBezTo>
                    <a:pt x="167703" y="71273"/>
                    <a:pt x="172689" y="27433"/>
                    <a:pt x="144196" y="8583"/>
                  </a:cubicBezTo>
                  <a:cubicBezTo>
                    <a:pt x="115704" y="-10266"/>
                    <a:pt x="64481" y="2961"/>
                    <a:pt x="29739" y="38157"/>
                  </a:cubicBezTo>
                  <a:cubicBezTo>
                    <a:pt x="-5003" y="73353"/>
                    <a:pt x="-10021" y="117291"/>
                    <a:pt x="18472" y="136140"/>
                  </a:cubicBezTo>
                  <a:cubicBezTo>
                    <a:pt x="45572" y="108679"/>
                    <a:pt x="58362" y="111734"/>
                    <a:pt x="86628" y="82875"/>
                  </a:cubicBezTo>
                  <a:cubicBezTo>
                    <a:pt x="86013" y="82420"/>
                    <a:pt x="86142" y="81510"/>
                    <a:pt x="86887" y="80730"/>
                  </a:cubicBezTo>
                  <a:cubicBezTo>
                    <a:pt x="87475" y="79993"/>
                    <a:pt x="88474" y="79730"/>
                    <a:pt x="89348" y="80080"/>
                  </a:cubicBezTo>
                  <a:cubicBezTo>
                    <a:pt x="89963" y="80503"/>
                    <a:pt x="89833" y="81478"/>
                    <a:pt x="89121" y="82193"/>
                  </a:cubicBezTo>
                  <a:cubicBezTo>
                    <a:pt x="88513" y="82920"/>
                    <a:pt x="87519" y="83192"/>
                    <a:pt x="86628" y="82875"/>
                  </a:cubicBezTo>
                  <a:close/>
                </a:path>
              </a:pathLst>
            </a:custGeom>
            <a:solidFill>
              <a:srgbClr val="C63437"/>
            </a:solidFill>
            <a:ln w="3136" cap="flat">
              <a:noFill/>
              <a:prstDash val="solid"/>
              <a:miter/>
            </a:ln>
          </p:spPr>
          <p:txBody>
            <a:bodyPr rtlCol="0" anchor="ctr"/>
            <a:lstStyle/>
            <a:p>
              <a:endParaRPr lang="en-US"/>
            </a:p>
          </p:txBody>
        </p:sp>
        <p:grpSp>
          <p:nvGrpSpPr>
            <p:cNvPr id="338" name="Graphic 112">
              <a:extLst>
                <a:ext uri="{FF2B5EF4-FFF2-40B4-BE49-F238E27FC236}">
                  <a16:creationId xmlns:a16="http://schemas.microsoft.com/office/drawing/2014/main" id="{DFC0404C-9724-0942-9FBE-5DAE2E334BA8}"/>
                </a:ext>
              </a:extLst>
            </p:cNvPr>
            <p:cNvGrpSpPr/>
            <p:nvPr/>
          </p:nvGrpSpPr>
          <p:grpSpPr>
            <a:xfrm>
              <a:off x="7834325" y="2563198"/>
              <a:ext cx="263866" cy="244928"/>
              <a:chOff x="7834325" y="2563198"/>
              <a:chExt cx="263866" cy="244928"/>
            </a:xfrm>
          </p:grpSpPr>
          <p:sp>
            <p:nvSpPr>
              <p:cNvPr id="346" name="Freeform 345">
                <a:extLst>
                  <a:ext uri="{FF2B5EF4-FFF2-40B4-BE49-F238E27FC236}">
                    <a16:creationId xmlns:a16="http://schemas.microsoft.com/office/drawing/2014/main" id="{0FD19334-DE97-A24B-A577-26DD12BD9840}"/>
                  </a:ext>
                </a:extLst>
              </p:cNvPr>
              <p:cNvSpPr/>
              <p:nvPr/>
            </p:nvSpPr>
            <p:spPr>
              <a:xfrm>
                <a:off x="7834325" y="2563198"/>
                <a:ext cx="263794" cy="244928"/>
              </a:xfrm>
              <a:custGeom>
                <a:avLst/>
                <a:gdLst>
                  <a:gd name="connsiteX0" fmla="*/ 244472 w 263794"/>
                  <a:gd name="connsiteY0" fmla="*/ 36378 h 244928"/>
                  <a:gd name="connsiteX1" fmla="*/ 103951 w 263794"/>
                  <a:gd name="connsiteY1" fmla="*/ 14604 h 244928"/>
                  <a:gd name="connsiteX2" fmla="*/ 1020 w 263794"/>
                  <a:gd name="connsiteY2" fmla="*/ 139139 h 244928"/>
                  <a:gd name="connsiteX3" fmla="*/ 42205 w 263794"/>
                  <a:gd name="connsiteY3" fmla="*/ 228965 h 244928"/>
                  <a:gd name="connsiteX4" fmla="*/ 32783 w 263794"/>
                  <a:gd name="connsiteY4" fmla="*/ 219215 h 244928"/>
                  <a:gd name="connsiteX5" fmla="*/ 50883 w 263794"/>
                  <a:gd name="connsiteY5" fmla="*/ 160880 h 244928"/>
                  <a:gd name="connsiteX6" fmla="*/ 62150 w 263794"/>
                  <a:gd name="connsiteY6" fmla="*/ 62897 h 244928"/>
                  <a:gd name="connsiteX7" fmla="*/ 176607 w 263794"/>
                  <a:gd name="connsiteY7" fmla="*/ 33324 h 244928"/>
                  <a:gd name="connsiteX8" fmla="*/ 165243 w 263794"/>
                  <a:gd name="connsiteY8" fmla="*/ 131404 h 244928"/>
                  <a:gd name="connsiteX9" fmla="*/ 50883 w 263794"/>
                  <a:gd name="connsiteY9" fmla="*/ 161010 h 244928"/>
                  <a:gd name="connsiteX10" fmla="*/ 32783 w 263794"/>
                  <a:gd name="connsiteY10" fmla="*/ 219345 h 244928"/>
                  <a:gd name="connsiteX11" fmla="*/ 42205 w 263794"/>
                  <a:gd name="connsiteY11" fmla="*/ 229095 h 244928"/>
                  <a:gd name="connsiteX12" fmla="*/ 113826 w 263794"/>
                  <a:gd name="connsiteY12" fmla="*/ 243947 h 244928"/>
                  <a:gd name="connsiteX13" fmla="*/ 195549 w 263794"/>
                  <a:gd name="connsiteY13" fmla="*/ 210116 h 244928"/>
                  <a:gd name="connsiteX14" fmla="*/ 261665 w 263794"/>
                  <a:gd name="connsiteY14" fmla="*/ 73134 h 244928"/>
                  <a:gd name="connsiteX15" fmla="*/ 244472 w 263794"/>
                  <a:gd name="connsiteY15" fmla="*/ 36378 h 24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794" h="244928">
                    <a:moveTo>
                      <a:pt x="244472" y="36378"/>
                    </a:moveTo>
                    <a:cubicBezTo>
                      <a:pt x="230517" y="17887"/>
                      <a:pt x="188846" y="-21241"/>
                      <a:pt x="103951" y="14604"/>
                    </a:cubicBezTo>
                    <a:cubicBezTo>
                      <a:pt x="72673" y="27799"/>
                      <a:pt x="10928" y="70827"/>
                      <a:pt x="1020" y="139139"/>
                    </a:cubicBezTo>
                    <a:cubicBezTo>
                      <a:pt x="-4193" y="174725"/>
                      <a:pt x="10733" y="207386"/>
                      <a:pt x="42205" y="228965"/>
                    </a:cubicBezTo>
                    <a:cubicBezTo>
                      <a:pt x="38523" y="226290"/>
                      <a:pt x="35334" y="222991"/>
                      <a:pt x="32783" y="219215"/>
                    </a:cubicBezTo>
                    <a:cubicBezTo>
                      <a:pt x="20058" y="201796"/>
                      <a:pt x="34693" y="177325"/>
                      <a:pt x="50883" y="160880"/>
                    </a:cubicBezTo>
                    <a:cubicBezTo>
                      <a:pt x="22390" y="142031"/>
                      <a:pt x="27441" y="98158"/>
                      <a:pt x="62150" y="62897"/>
                    </a:cubicBezTo>
                    <a:cubicBezTo>
                      <a:pt x="96860" y="27636"/>
                      <a:pt x="148115" y="14409"/>
                      <a:pt x="176607" y="33324"/>
                    </a:cubicBezTo>
                    <a:cubicBezTo>
                      <a:pt x="205100" y="52238"/>
                      <a:pt x="200049" y="96208"/>
                      <a:pt x="165243" y="131404"/>
                    </a:cubicBezTo>
                    <a:cubicBezTo>
                      <a:pt x="130436" y="166600"/>
                      <a:pt x="79375" y="179924"/>
                      <a:pt x="50883" y="161010"/>
                    </a:cubicBezTo>
                    <a:cubicBezTo>
                      <a:pt x="34693" y="177455"/>
                      <a:pt x="20058" y="201926"/>
                      <a:pt x="32783" y="219345"/>
                    </a:cubicBezTo>
                    <a:cubicBezTo>
                      <a:pt x="35334" y="223121"/>
                      <a:pt x="38523" y="226420"/>
                      <a:pt x="42205" y="229095"/>
                    </a:cubicBezTo>
                    <a:cubicBezTo>
                      <a:pt x="52728" y="235594"/>
                      <a:pt x="74583" y="248594"/>
                      <a:pt x="113826" y="243947"/>
                    </a:cubicBezTo>
                    <a:cubicBezTo>
                      <a:pt x="155205" y="238747"/>
                      <a:pt x="185544" y="217200"/>
                      <a:pt x="195549" y="210116"/>
                    </a:cubicBezTo>
                    <a:cubicBezTo>
                      <a:pt x="235601" y="181679"/>
                      <a:pt x="273257" y="126659"/>
                      <a:pt x="261665" y="73134"/>
                    </a:cubicBezTo>
                    <a:cubicBezTo>
                      <a:pt x="258516" y="59825"/>
                      <a:pt x="252663" y="47312"/>
                      <a:pt x="244472" y="36378"/>
                    </a:cubicBezTo>
                    <a:close/>
                  </a:path>
                </a:pathLst>
              </a:custGeom>
              <a:solidFill>
                <a:srgbClr val="C63437"/>
              </a:solidFill>
              <a:ln w="3136"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B5620433-0C2E-9D4B-AADC-2B146604E688}"/>
                  </a:ext>
                </a:extLst>
              </p:cNvPr>
              <p:cNvSpPr/>
              <p:nvPr/>
            </p:nvSpPr>
            <p:spPr>
              <a:xfrm>
                <a:off x="7834438" y="2573058"/>
                <a:ext cx="115881" cy="157585"/>
              </a:xfrm>
              <a:custGeom>
                <a:avLst/>
                <a:gdLst>
                  <a:gd name="connsiteX0" fmla="*/ 5990 w 115881"/>
                  <a:gd name="connsiteY0" fmla="*/ 137794 h 157585"/>
                  <a:gd name="connsiteX1" fmla="*/ 39728 w 115881"/>
                  <a:gd name="connsiteY1" fmla="*/ 58497 h 157585"/>
                  <a:gd name="connsiteX2" fmla="*/ 115882 w 115881"/>
                  <a:gd name="connsiteY2" fmla="*/ 0 h 157585"/>
                  <a:gd name="connsiteX3" fmla="*/ 103837 w 115881"/>
                  <a:gd name="connsiteY3" fmla="*/ 4875 h 157585"/>
                  <a:gd name="connsiteX4" fmla="*/ 94771 w 115881"/>
                  <a:gd name="connsiteY4" fmla="*/ 9197 h 157585"/>
                  <a:gd name="connsiteX5" fmla="*/ 85964 w 115881"/>
                  <a:gd name="connsiteY5" fmla="*/ 13909 h 157585"/>
                  <a:gd name="connsiteX6" fmla="*/ 77287 w 115881"/>
                  <a:gd name="connsiteY6" fmla="*/ 19272 h 157585"/>
                  <a:gd name="connsiteX7" fmla="*/ 68869 w 115881"/>
                  <a:gd name="connsiteY7" fmla="*/ 25121 h 157585"/>
                  <a:gd name="connsiteX8" fmla="*/ 60645 w 115881"/>
                  <a:gd name="connsiteY8" fmla="*/ 31621 h 157585"/>
                  <a:gd name="connsiteX9" fmla="*/ 52680 w 115881"/>
                  <a:gd name="connsiteY9" fmla="*/ 38446 h 157585"/>
                  <a:gd name="connsiteX10" fmla="*/ 45006 w 115881"/>
                  <a:gd name="connsiteY10" fmla="*/ 45823 h 157585"/>
                  <a:gd name="connsiteX11" fmla="*/ 37818 w 115881"/>
                  <a:gd name="connsiteY11" fmla="*/ 53525 h 157585"/>
                  <a:gd name="connsiteX12" fmla="*/ 31116 w 115881"/>
                  <a:gd name="connsiteY12" fmla="*/ 61552 h 157585"/>
                  <a:gd name="connsiteX13" fmla="*/ 25223 w 115881"/>
                  <a:gd name="connsiteY13" fmla="*/ 69482 h 157585"/>
                  <a:gd name="connsiteX14" fmla="*/ 19654 w 115881"/>
                  <a:gd name="connsiteY14" fmla="*/ 77997 h 157585"/>
                  <a:gd name="connsiteX15" fmla="*/ 14991 w 115881"/>
                  <a:gd name="connsiteY15" fmla="*/ 86186 h 157585"/>
                  <a:gd name="connsiteX16" fmla="*/ 10685 w 115881"/>
                  <a:gd name="connsiteY16" fmla="*/ 95123 h 157585"/>
                  <a:gd name="connsiteX17" fmla="*/ 7447 w 115881"/>
                  <a:gd name="connsiteY17" fmla="*/ 103443 h 157585"/>
                  <a:gd name="connsiteX18" fmla="*/ 4403 w 115881"/>
                  <a:gd name="connsiteY18" fmla="*/ 112802 h 157585"/>
                  <a:gd name="connsiteX19" fmla="*/ 2267 w 115881"/>
                  <a:gd name="connsiteY19" fmla="*/ 121057 h 157585"/>
                  <a:gd name="connsiteX20" fmla="*/ 712 w 115881"/>
                  <a:gd name="connsiteY20" fmla="*/ 130807 h 157585"/>
                  <a:gd name="connsiteX21" fmla="*/ 0 w 115881"/>
                  <a:gd name="connsiteY21" fmla="*/ 138899 h 157585"/>
                  <a:gd name="connsiteX22" fmla="*/ 0 w 115881"/>
                  <a:gd name="connsiteY22" fmla="*/ 149071 h 157585"/>
                  <a:gd name="connsiteX23" fmla="*/ 874 w 115881"/>
                  <a:gd name="connsiteY23" fmla="*/ 156708 h 157585"/>
                  <a:gd name="connsiteX24" fmla="*/ 874 w 115881"/>
                  <a:gd name="connsiteY24" fmla="*/ 157585 h 157585"/>
                  <a:gd name="connsiteX25" fmla="*/ 874 w 115881"/>
                  <a:gd name="connsiteY25" fmla="*/ 156838 h 157585"/>
                  <a:gd name="connsiteX26" fmla="*/ 5569 w 115881"/>
                  <a:gd name="connsiteY26" fmla="*/ 137794 h 15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81" h="157585">
                    <a:moveTo>
                      <a:pt x="5990" y="137794"/>
                    </a:moveTo>
                    <a:cubicBezTo>
                      <a:pt x="16740" y="93661"/>
                      <a:pt x="18974" y="84496"/>
                      <a:pt x="39728" y="58497"/>
                    </a:cubicBezTo>
                    <a:cubicBezTo>
                      <a:pt x="60173" y="33255"/>
                      <a:pt x="86265" y="13212"/>
                      <a:pt x="115882" y="0"/>
                    </a:cubicBezTo>
                    <a:cubicBezTo>
                      <a:pt x="112223" y="1332"/>
                      <a:pt x="107464" y="3250"/>
                      <a:pt x="103837" y="4875"/>
                    </a:cubicBezTo>
                    <a:cubicBezTo>
                      <a:pt x="101117" y="6175"/>
                      <a:pt x="97362" y="7832"/>
                      <a:pt x="94771" y="9197"/>
                    </a:cubicBezTo>
                    <a:lnTo>
                      <a:pt x="85964" y="13909"/>
                    </a:lnTo>
                    <a:cubicBezTo>
                      <a:pt x="83407" y="15534"/>
                      <a:pt x="79845" y="17582"/>
                      <a:pt x="77287" y="19272"/>
                    </a:cubicBezTo>
                    <a:lnTo>
                      <a:pt x="68869" y="25121"/>
                    </a:lnTo>
                    <a:lnTo>
                      <a:pt x="60645" y="31621"/>
                    </a:lnTo>
                    <a:lnTo>
                      <a:pt x="52680" y="38446"/>
                    </a:lnTo>
                    <a:cubicBezTo>
                      <a:pt x="50348" y="40656"/>
                      <a:pt x="47240" y="43548"/>
                      <a:pt x="45006" y="45823"/>
                    </a:cubicBezTo>
                    <a:lnTo>
                      <a:pt x="37818" y="53525"/>
                    </a:lnTo>
                    <a:cubicBezTo>
                      <a:pt x="35810" y="55930"/>
                      <a:pt x="33091" y="59082"/>
                      <a:pt x="31116" y="61552"/>
                    </a:cubicBezTo>
                    <a:lnTo>
                      <a:pt x="25223" y="69482"/>
                    </a:lnTo>
                    <a:cubicBezTo>
                      <a:pt x="23571" y="72017"/>
                      <a:pt x="21240" y="75364"/>
                      <a:pt x="19654" y="77997"/>
                    </a:cubicBezTo>
                    <a:lnTo>
                      <a:pt x="14991" y="86186"/>
                    </a:lnTo>
                    <a:cubicBezTo>
                      <a:pt x="13696" y="88851"/>
                      <a:pt x="11753" y="92426"/>
                      <a:pt x="10685" y="95123"/>
                    </a:cubicBezTo>
                    <a:lnTo>
                      <a:pt x="7447" y="103443"/>
                    </a:lnTo>
                    <a:cubicBezTo>
                      <a:pt x="6540" y="106238"/>
                      <a:pt x="5213" y="109943"/>
                      <a:pt x="4403" y="112802"/>
                    </a:cubicBezTo>
                    <a:lnTo>
                      <a:pt x="2267" y="121057"/>
                    </a:lnTo>
                    <a:cubicBezTo>
                      <a:pt x="1781" y="123982"/>
                      <a:pt x="1036" y="127849"/>
                      <a:pt x="712" y="130807"/>
                    </a:cubicBezTo>
                    <a:lnTo>
                      <a:pt x="0" y="138899"/>
                    </a:lnTo>
                    <a:cubicBezTo>
                      <a:pt x="0" y="141954"/>
                      <a:pt x="0" y="146016"/>
                      <a:pt x="0" y="149071"/>
                    </a:cubicBezTo>
                    <a:lnTo>
                      <a:pt x="874" y="156708"/>
                    </a:lnTo>
                    <a:lnTo>
                      <a:pt x="874" y="157585"/>
                    </a:lnTo>
                    <a:lnTo>
                      <a:pt x="874" y="156838"/>
                    </a:lnTo>
                    <a:cubicBezTo>
                      <a:pt x="874" y="156643"/>
                      <a:pt x="874" y="156643"/>
                      <a:pt x="5569" y="137794"/>
                    </a:cubicBezTo>
                    <a:close/>
                  </a:path>
                </a:pathLst>
              </a:custGeom>
              <a:solidFill>
                <a:srgbClr val="D4383C"/>
              </a:solidFill>
              <a:ln w="3136"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C97E2771-CCE8-3943-8DB2-829D9F1441FD}"/>
                  </a:ext>
                </a:extLst>
              </p:cNvPr>
              <p:cNvSpPr/>
              <p:nvPr/>
            </p:nvSpPr>
            <p:spPr>
              <a:xfrm>
                <a:off x="7985224" y="2636723"/>
                <a:ext cx="112967" cy="157606"/>
              </a:xfrm>
              <a:custGeom>
                <a:avLst/>
                <a:gdLst>
                  <a:gd name="connsiteX0" fmla="*/ 107399 w 112967"/>
                  <a:gd name="connsiteY0" fmla="*/ 65 h 157606"/>
                  <a:gd name="connsiteX1" fmla="*/ 101474 w 112967"/>
                  <a:gd name="connsiteY1" fmla="*/ 12414 h 157606"/>
                  <a:gd name="connsiteX2" fmla="*/ 58184 w 112967"/>
                  <a:gd name="connsiteY2" fmla="*/ 82579 h 157606"/>
                  <a:gd name="connsiteX3" fmla="*/ 4015 w 112967"/>
                  <a:gd name="connsiteY3" fmla="*/ 143546 h 157606"/>
                  <a:gd name="connsiteX4" fmla="*/ 0 w 112967"/>
                  <a:gd name="connsiteY4" fmla="*/ 154986 h 157606"/>
                  <a:gd name="connsiteX5" fmla="*/ 26939 w 112967"/>
                  <a:gd name="connsiteY5" fmla="*/ 148258 h 157606"/>
                  <a:gd name="connsiteX6" fmla="*/ 35584 w 112967"/>
                  <a:gd name="connsiteY6" fmla="*/ 142961 h 157606"/>
                  <a:gd name="connsiteX7" fmla="*/ 36199 w 112967"/>
                  <a:gd name="connsiteY7" fmla="*/ 142571 h 157606"/>
                  <a:gd name="connsiteX8" fmla="*/ 44650 w 112967"/>
                  <a:gd name="connsiteY8" fmla="*/ 136721 h 157606"/>
                  <a:gd name="connsiteX9" fmla="*/ 68448 w 112967"/>
                  <a:gd name="connsiteY9" fmla="*/ 116182 h 157606"/>
                  <a:gd name="connsiteX10" fmla="*/ 75603 w 112967"/>
                  <a:gd name="connsiteY10" fmla="*/ 108480 h 157606"/>
                  <a:gd name="connsiteX11" fmla="*/ 82079 w 112967"/>
                  <a:gd name="connsiteY11" fmla="*/ 100518 h 157606"/>
                  <a:gd name="connsiteX12" fmla="*/ 88134 w 112967"/>
                  <a:gd name="connsiteY12" fmla="*/ 92328 h 157606"/>
                  <a:gd name="connsiteX13" fmla="*/ 93606 w 112967"/>
                  <a:gd name="connsiteY13" fmla="*/ 83944 h 157606"/>
                  <a:gd name="connsiteX14" fmla="*/ 98236 w 112967"/>
                  <a:gd name="connsiteY14" fmla="*/ 75787 h 157606"/>
                  <a:gd name="connsiteX15" fmla="*/ 102477 w 112967"/>
                  <a:gd name="connsiteY15" fmla="*/ 67012 h 157606"/>
                  <a:gd name="connsiteX16" fmla="*/ 105715 w 112967"/>
                  <a:gd name="connsiteY16" fmla="*/ 58790 h 157606"/>
                  <a:gd name="connsiteX17" fmla="*/ 108694 w 112967"/>
                  <a:gd name="connsiteY17" fmla="*/ 49560 h 157606"/>
                  <a:gd name="connsiteX18" fmla="*/ 110701 w 112967"/>
                  <a:gd name="connsiteY18" fmla="*/ 41468 h 157606"/>
                  <a:gd name="connsiteX19" fmla="*/ 112256 w 112967"/>
                  <a:gd name="connsiteY19" fmla="*/ 31719 h 157606"/>
                  <a:gd name="connsiteX20" fmla="*/ 112968 w 112967"/>
                  <a:gd name="connsiteY20" fmla="*/ 24081 h 157606"/>
                  <a:gd name="connsiteX21" fmla="*/ 112968 w 112967"/>
                  <a:gd name="connsiteY21" fmla="*/ 13617 h 157606"/>
                  <a:gd name="connsiteX22" fmla="*/ 112191 w 112967"/>
                  <a:gd name="connsiteY22" fmla="*/ 6532 h 157606"/>
                  <a:gd name="connsiteX23" fmla="*/ 111770 w 112967"/>
                  <a:gd name="connsiteY23" fmla="*/ 4582 h 157606"/>
                  <a:gd name="connsiteX24" fmla="*/ 111155 w 112967"/>
                  <a:gd name="connsiteY24" fmla="*/ 1820 h 157606"/>
                  <a:gd name="connsiteX25" fmla="*/ 110928 w 112967"/>
                  <a:gd name="connsiteY25" fmla="*/ 1007 h 157606"/>
                  <a:gd name="connsiteX26" fmla="*/ 107399 w 112967"/>
                  <a:gd name="connsiteY26" fmla="*/ 0 h 15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2967" h="157606">
                    <a:moveTo>
                      <a:pt x="107399" y="65"/>
                    </a:moveTo>
                    <a:lnTo>
                      <a:pt x="101474" y="12414"/>
                    </a:lnTo>
                    <a:cubicBezTo>
                      <a:pt x="89934" y="37479"/>
                      <a:pt x="75397" y="61040"/>
                      <a:pt x="58184" y="82579"/>
                    </a:cubicBezTo>
                    <a:cubicBezTo>
                      <a:pt x="40991" y="103670"/>
                      <a:pt x="21046" y="122325"/>
                      <a:pt x="4015" y="143546"/>
                    </a:cubicBezTo>
                    <a:lnTo>
                      <a:pt x="0" y="154986"/>
                    </a:lnTo>
                    <a:cubicBezTo>
                      <a:pt x="680" y="156968"/>
                      <a:pt x="2493" y="162200"/>
                      <a:pt x="26939" y="148258"/>
                    </a:cubicBezTo>
                    <a:lnTo>
                      <a:pt x="35584" y="142961"/>
                    </a:lnTo>
                    <a:lnTo>
                      <a:pt x="36199" y="142571"/>
                    </a:lnTo>
                    <a:lnTo>
                      <a:pt x="44650" y="136721"/>
                    </a:lnTo>
                    <a:cubicBezTo>
                      <a:pt x="53041" y="130429"/>
                      <a:pt x="60992" y="123567"/>
                      <a:pt x="68448" y="116182"/>
                    </a:cubicBezTo>
                    <a:lnTo>
                      <a:pt x="75603" y="108480"/>
                    </a:lnTo>
                    <a:cubicBezTo>
                      <a:pt x="77611" y="106108"/>
                      <a:pt x="80298" y="102988"/>
                      <a:pt x="82079" y="100518"/>
                    </a:cubicBezTo>
                    <a:lnTo>
                      <a:pt x="88134" y="92328"/>
                    </a:lnTo>
                    <a:cubicBezTo>
                      <a:pt x="89785" y="89826"/>
                      <a:pt x="92019" y="86544"/>
                      <a:pt x="93606" y="83944"/>
                    </a:cubicBezTo>
                    <a:lnTo>
                      <a:pt x="98236" y="75787"/>
                    </a:lnTo>
                    <a:cubicBezTo>
                      <a:pt x="99499" y="73154"/>
                      <a:pt x="101474" y="69677"/>
                      <a:pt x="102477" y="67012"/>
                    </a:cubicBezTo>
                    <a:lnTo>
                      <a:pt x="105715" y="58790"/>
                    </a:lnTo>
                    <a:cubicBezTo>
                      <a:pt x="106622" y="55995"/>
                      <a:pt x="107917" y="52290"/>
                      <a:pt x="108694" y="49560"/>
                    </a:cubicBezTo>
                    <a:lnTo>
                      <a:pt x="110701" y="41468"/>
                    </a:lnTo>
                    <a:cubicBezTo>
                      <a:pt x="111155" y="38608"/>
                      <a:pt x="111899" y="34676"/>
                      <a:pt x="112256" y="31719"/>
                    </a:cubicBezTo>
                    <a:lnTo>
                      <a:pt x="112968" y="24081"/>
                    </a:lnTo>
                    <a:cubicBezTo>
                      <a:pt x="112968" y="20832"/>
                      <a:pt x="112968" y="16769"/>
                      <a:pt x="112968" y="13617"/>
                    </a:cubicBezTo>
                    <a:lnTo>
                      <a:pt x="112191" y="6532"/>
                    </a:lnTo>
                    <a:lnTo>
                      <a:pt x="111770" y="4582"/>
                    </a:lnTo>
                    <a:lnTo>
                      <a:pt x="111155" y="1820"/>
                    </a:lnTo>
                    <a:cubicBezTo>
                      <a:pt x="111099" y="1544"/>
                      <a:pt x="111023" y="1273"/>
                      <a:pt x="110928" y="1007"/>
                    </a:cubicBezTo>
                    <a:cubicBezTo>
                      <a:pt x="109801" y="516"/>
                      <a:pt x="108615" y="177"/>
                      <a:pt x="107399" y="0"/>
                    </a:cubicBezTo>
                    <a:close/>
                  </a:path>
                </a:pathLst>
              </a:custGeom>
              <a:solidFill>
                <a:srgbClr val="D4383C"/>
              </a:solidFill>
              <a:ln w="3136" cap="flat">
                <a:noFill/>
                <a:prstDash val="solid"/>
                <a:miter/>
              </a:ln>
            </p:spPr>
            <p:txBody>
              <a:bodyPr rtlCol="0" anchor="ctr"/>
              <a:lstStyle/>
              <a:p>
                <a:endParaRPr lang="en-US"/>
              </a:p>
            </p:txBody>
          </p:sp>
        </p:grpSp>
        <p:grpSp>
          <p:nvGrpSpPr>
            <p:cNvPr id="339" name="Graphic 112">
              <a:extLst>
                <a:ext uri="{FF2B5EF4-FFF2-40B4-BE49-F238E27FC236}">
                  <a16:creationId xmlns:a16="http://schemas.microsoft.com/office/drawing/2014/main" id="{DC66D43C-6648-C54C-8D0F-2874223C69CC}"/>
                </a:ext>
              </a:extLst>
            </p:cNvPr>
            <p:cNvGrpSpPr/>
            <p:nvPr/>
          </p:nvGrpSpPr>
          <p:grpSpPr>
            <a:xfrm>
              <a:off x="7834438" y="2563301"/>
              <a:ext cx="263818" cy="244720"/>
              <a:chOff x="7834438" y="2563301"/>
              <a:chExt cx="263818" cy="244720"/>
            </a:xfrm>
          </p:grpSpPr>
          <p:sp>
            <p:nvSpPr>
              <p:cNvPr id="343" name="Freeform 342">
                <a:extLst>
                  <a:ext uri="{FF2B5EF4-FFF2-40B4-BE49-F238E27FC236}">
                    <a16:creationId xmlns:a16="http://schemas.microsoft.com/office/drawing/2014/main" id="{862099E4-C463-3740-AC9A-6D60B8B45E72}"/>
                  </a:ext>
                </a:extLst>
              </p:cNvPr>
              <p:cNvSpPr/>
              <p:nvPr/>
            </p:nvSpPr>
            <p:spPr>
              <a:xfrm>
                <a:off x="7834512" y="2563301"/>
                <a:ext cx="263708" cy="244720"/>
              </a:xfrm>
              <a:custGeom>
                <a:avLst/>
                <a:gdLst>
                  <a:gd name="connsiteX0" fmla="*/ 222689 w 263708"/>
                  <a:gd name="connsiteY0" fmla="*/ 15639 h 244720"/>
                  <a:gd name="connsiteX1" fmla="*/ 260280 w 263708"/>
                  <a:gd name="connsiteY1" fmla="*/ 68254 h 244720"/>
                  <a:gd name="connsiteX2" fmla="*/ 253805 w 263708"/>
                  <a:gd name="connsiteY2" fmla="*/ 139426 h 244720"/>
                  <a:gd name="connsiteX3" fmla="*/ 124291 w 263708"/>
                  <a:gd name="connsiteY3" fmla="*/ 241959 h 244720"/>
                  <a:gd name="connsiteX4" fmla="*/ 42018 w 263708"/>
                  <a:gd name="connsiteY4" fmla="*/ 228862 h 244720"/>
                  <a:gd name="connsiteX5" fmla="*/ 83786 w 263708"/>
                  <a:gd name="connsiteY5" fmla="*/ 213230 h 244720"/>
                  <a:gd name="connsiteX6" fmla="*/ 203586 w 263708"/>
                  <a:gd name="connsiteY6" fmla="*/ 182227 h 244720"/>
                  <a:gd name="connsiteX7" fmla="*/ 215404 w 263708"/>
                  <a:gd name="connsiteY7" fmla="*/ 79661 h 244720"/>
                  <a:gd name="connsiteX8" fmla="*/ 95604 w 263708"/>
                  <a:gd name="connsiteY8" fmla="*/ 110600 h 244720"/>
                  <a:gd name="connsiteX9" fmla="*/ 83786 w 263708"/>
                  <a:gd name="connsiteY9" fmla="*/ 213230 h 244720"/>
                  <a:gd name="connsiteX10" fmla="*/ 42018 w 263708"/>
                  <a:gd name="connsiteY10" fmla="*/ 228862 h 244720"/>
                  <a:gd name="connsiteX11" fmla="*/ 10158 w 263708"/>
                  <a:gd name="connsiteY11" fmla="*/ 105920 h 244720"/>
                  <a:gd name="connsiteX12" fmla="*/ 140383 w 263708"/>
                  <a:gd name="connsiteY12" fmla="*/ 2737 h 244720"/>
                  <a:gd name="connsiteX13" fmla="*/ 222689 w 263708"/>
                  <a:gd name="connsiteY13" fmla="*/ 15737 h 24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708" h="244720">
                    <a:moveTo>
                      <a:pt x="222689" y="15639"/>
                    </a:moveTo>
                    <a:cubicBezTo>
                      <a:pt x="240883" y="28309"/>
                      <a:pt x="254161" y="46894"/>
                      <a:pt x="260280" y="68254"/>
                    </a:cubicBezTo>
                    <a:cubicBezTo>
                      <a:pt x="262709" y="78004"/>
                      <a:pt x="269152" y="103743"/>
                      <a:pt x="253805" y="139426"/>
                    </a:cubicBezTo>
                    <a:cubicBezTo>
                      <a:pt x="232176" y="189051"/>
                      <a:pt x="178914" y="231235"/>
                      <a:pt x="124291" y="241959"/>
                    </a:cubicBezTo>
                    <a:cubicBezTo>
                      <a:pt x="77893" y="251156"/>
                      <a:pt x="51732" y="234939"/>
                      <a:pt x="42018" y="228862"/>
                    </a:cubicBezTo>
                    <a:cubicBezTo>
                      <a:pt x="51926" y="235362"/>
                      <a:pt x="64392" y="232892"/>
                      <a:pt x="83786" y="213230"/>
                    </a:cubicBezTo>
                    <a:cubicBezTo>
                      <a:pt x="113574" y="232989"/>
                      <a:pt x="167257" y="219113"/>
                      <a:pt x="203586" y="182227"/>
                    </a:cubicBezTo>
                    <a:cubicBezTo>
                      <a:pt x="239914" y="145341"/>
                      <a:pt x="245224" y="99420"/>
                      <a:pt x="215404" y="79661"/>
                    </a:cubicBezTo>
                    <a:cubicBezTo>
                      <a:pt x="185584" y="59902"/>
                      <a:pt x="131933" y="73747"/>
                      <a:pt x="95604" y="110600"/>
                    </a:cubicBezTo>
                    <a:cubicBezTo>
                      <a:pt x="59276" y="147453"/>
                      <a:pt x="53933" y="193471"/>
                      <a:pt x="83786" y="213230"/>
                    </a:cubicBezTo>
                    <a:cubicBezTo>
                      <a:pt x="64359" y="232729"/>
                      <a:pt x="51926" y="235394"/>
                      <a:pt x="42018" y="228862"/>
                    </a:cubicBezTo>
                    <a:cubicBezTo>
                      <a:pt x="-16684" y="186777"/>
                      <a:pt x="153" y="128864"/>
                      <a:pt x="10158" y="105920"/>
                    </a:cubicBezTo>
                    <a:cubicBezTo>
                      <a:pt x="31884" y="55970"/>
                      <a:pt x="85405" y="13527"/>
                      <a:pt x="140383" y="2737"/>
                    </a:cubicBezTo>
                    <a:cubicBezTo>
                      <a:pt x="183123" y="-5680"/>
                      <a:pt x="210321" y="7222"/>
                      <a:pt x="222689" y="15737"/>
                    </a:cubicBezTo>
                    <a:close/>
                  </a:path>
                </a:pathLst>
              </a:custGeom>
              <a:solidFill>
                <a:schemeClr val="accent3"/>
              </a:solidFill>
              <a:ln w="3136"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919E6C87-69EB-A747-AFF5-8DE9BC84CC8A}"/>
                  </a:ext>
                </a:extLst>
              </p:cNvPr>
              <p:cNvSpPr/>
              <p:nvPr/>
            </p:nvSpPr>
            <p:spPr>
              <a:xfrm>
                <a:off x="7986098" y="2640817"/>
                <a:ext cx="112158" cy="156740"/>
              </a:xfrm>
              <a:custGeom>
                <a:avLst/>
                <a:gdLst>
                  <a:gd name="connsiteX0" fmla="*/ 110766 w 112158"/>
                  <a:gd name="connsiteY0" fmla="*/ 0 h 156740"/>
                  <a:gd name="connsiteX1" fmla="*/ 111932 w 112158"/>
                  <a:gd name="connsiteY1" fmla="*/ 9555 h 156740"/>
                  <a:gd name="connsiteX2" fmla="*/ 112158 w 112158"/>
                  <a:gd name="connsiteY2" fmla="*/ 17192 h 156740"/>
                  <a:gd name="connsiteX3" fmla="*/ 111478 w 112158"/>
                  <a:gd name="connsiteY3" fmla="*/ 27754 h 156740"/>
                  <a:gd name="connsiteX4" fmla="*/ 110248 w 112158"/>
                  <a:gd name="connsiteY4" fmla="*/ 35781 h 156740"/>
                  <a:gd name="connsiteX5" fmla="*/ 107917 w 112158"/>
                  <a:gd name="connsiteY5" fmla="*/ 45530 h 156740"/>
                  <a:gd name="connsiteX6" fmla="*/ 105294 w 112158"/>
                  <a:gd name="connsiteY6" fmla="*/ 53785 h 156740"/>
                  <a:gd name="connsiteX7" fmla="*/ 101603 w 112158"/>
                  <a:gd name="connsiteY7" fmla="*/ 62982 h 156740"/>
                  <a:gd name="connsiteX8" fmla="*/ 97653 w 112158"/>
                  <a:gd name="connsiteY8" fmla="*/ 71204 h 156740"/>
                  <a:gd name="connsiteX9" fmla="*/ 92764 w 112158"/>
                  <a:gd name="connsiteY9" fmla="*/ 79914 h 156740"/>
                  <a:gd name="connsiteX10" fmla="*/ 87486 w 112158"/>
                  <a:gd name="connsiteY10" fmla="*/ 88039 h 156740"/>
                  <a:gd name="connsiteX11" fmla="*/ 81399 w 112158"/>
                  <a:gd name="connsiteY11" fmla="*/ 96293 h 156740"/>
                  <a:gd name="connsiteX12" fmla="*/ 74923 w 112158"/>
                  <a:gd name="connsiteY12" fmla="*/ 104190 h 156740"/>
                  <a:gd name="connsiteX13" fmla="*/ 67703 w 112158"/>
                  <a:gd name="connsiteY13" fmla="*/ 111957 h 156740"/>
                  <a:gd name="connsiteX14" fmla="*/ 60062 w 112158"/>
                  <a:gd name="connsiteY14" fmla="*/ 119302 h 156740"/>
                  <a:gd name="connsiteX15" fmla="*/ 52064 w 112158"/>
                  <a:gd name="connsiteY15" fmla="*/ 126159 h 156740"/>
                  <a:gd name="connsiteX16" fmla="*/ 43905 w 112158"/>
                  <a:gd name="connsiteY16" fmla="*/ 132659 h 156740"/>
                  <a:gd name="connsiteX17" fmla="*/ 18002 w 112158"/>
                  <a:gd name="connsiteY17" fmla="*/ 148681 h 156740"/>
                  <a:gd name="connsiteX18" fmla="*/ 9098 w 112158"/>
                  <a:gd name="connsiteY18" fmla="*/ 152938 h 156740"/>
                  <a:gd name="connsiteX19" fmla="*/ 0 w 112158"/>
                  <a:gd name="connsiteY19" fmla="*/ 156740 h 156740"/>
                  <a:gd name="connsiteX20" fmla="*/ 3238 w 112158"/>
                  <a:gd name="connsiteY20" fmla="*/ 155343 h 156740"/>
                  <a:gd name="connsiteX21" fmla="*/ 80298 w 112158"/>
                  <a:gd name="connsiteY21" fmla="*/ 91451 h 156740"/>
                  <a:gd name="connsiteX22" fmla="*/ 107366 w 112158"/>
                  <a:gd name="connsiteY22" fmla="*/ 20832 h 156740"/>
                  <a:gd name="connsiteX23" fmla="*/ 109795 w 112158"/>
                  <a:gd name="connsiteY23" fmla="*/ 845 h 156740"/>
                  <a:gd name="connsiteX24" fmla="*/ 110669 w 112158"/>
                  <a:gd name="connsiteY24" fmla="*/ 163 h 156740"/>
                  <a:gd name="connsiteX25" fmla="*/ 110669 w 112158"/>
                  <a:gd name="connsiteY25" fmla="*/ 163 h 1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158" h="156740">
                    <a:moveTo>
                      <a:pt x="110766" y="0"/>
                    </a:moveTo>
                    <a:cubicBezTo>
                      <a:pt x="111155" y="2860"/>
                      <a:pt x="111705" y="6695"/>
                      <a:pt x="111932" y="9555"/>
                    </a:cubicBezTo>
                    <a:lnTo>
                      <a:pt x="112158" y="17192"/>
                    </a:lnTo>
                    <a:cubicBezTo>
                      <a:pt x="111964" y="20442"/>
                      <a:pt x="111770" y="24569"/>
                      <a:pt x="111478" y="27754"/>
                    </a:cubicBezTo>
                    <a:lnTo>
                      <a:pt x="110248" y="35781"/>
                    </a:lnTo>
                    <a:cubicBezTo>
                      <a:pt x="109568" y="38706"/>
                      <a:pt x="108726" y="42606"/>
                      <a:pt x="107917" y="45530"/>
                    </a:cubicBezTo>
                    <a:lnTo>
                      <a:pt x="105294" y="53785"/>
                    </a:lnTo>
                    <a:cubicBezTo>
                      <a:pt x="104226" y="56547"/>
                      <a:pt x="102801" y="60285"/>
                      <a:pt x="101603" y="62982"/>
                    </a:cubicBezTo>
                    <a:lnTo>
                      <a:pt x="97653" y="71204"/>
                    </a:lnTo>
                    <a:cubicBezTo>
                      <a:pt x="96196" y="73837"/>
                      <a:pt x="94415" y="77379"/>
                      <a:pt x="92764" y="79914"/>
                    </a:cubicBezTo>
                    <a:lnTo>
                      <a:pt x="87486" y="88039"/>
                    </a:lnTo>
                    <a:cubicBezTo>
                      <a:pt x="85673" y="90508"/>
                      <a:pt x="83277" y="93888"/>
                      <a:pt x="81399" y="96293"/>
                    </a:cubicBezTo>
                    <a:lnTo>
                      <a:pt x="74923" y="104190"/>
                    </a:lnTo>
                    <a:cubicBezTo>
                      <a:pt x="72786" y="106498"/>
                      <a:pt x="69937" y="109683"/>
                      <a:pt x="67703" y="111957"/>
                    </a:cubicBezTo>
                    <a:lnTo>
                      <a:pt x="60062" y="119302"/>
                    </a:lnTo>
                    <a:cubicBezTo>
                      <a:pt x="57666" y="121350"/>
                      <a:pt x="54557" y="124144"/>
                      <a:pt x="52064" y="126159"/>
                    </a:cubicBezTo>
                    <a:lnTo>
                      <a:pt x="43905" y="132659"/>
                    </a:lnTo>
                    <a:cubicBezTo>
                      <a:pt x="35638" y="138576"/>
                      <a:pt x="26984" y="143929"/>
                      <a:pt x="18002" y="148681"/>
                    </a:cubicBezTo>
                    <a:lnTo>
                      <a:pt x="9098" y="152938"/>
                    </a:lnTo>
                    <a:cubicBezTo>
                      <a:pt x="6346" y="154108"/>
                      <a:pt x="2785" y="155701"/>
                      <a:pt x="0" y="156740"/>
                    </a:cubicBezTo>
                    <a:lnTo>
                      <a:pt x="3238" y="155343"/>
                    </a:lnTo>
                    <a:cubicBezTo>
                      <a:pt x="24219" y="143936"/>
                      <a:pt x="55950" y="126614"/>
                      <a:pt x="80298" y="91451"/>
                    </a:cubicBezTo>
                    <a:cubicBezTo>
                      <a:pt x="100891" y="61227"/>
                      <a:pt x="106460" y="36398"/>
                      <a:pt x="107366" y="20832"/>
                    </a:cubicBezTo>
                    <a:lnTo>
                      <a:pt x="109795" y="845"/>
                    </a:lnTo>
                    <a:cubicBezTo>
                      <a:pt x="109795" y="585"/>
                      <a:pt x="110475" y="488"/>
                      <a:pt x="110669" y="163"/>
                    </a:cubicBezTo>
                    <a:lnTo>
                      <a:pt x="110669" y="163"/>
                    </a:lnTo>
                    <a:close/>
                  </a:path>
                </a:pathLst>
              </a:custGeom>
              <a:solidFill>
                <a:schemeClr val="accent3">
                  <a:lumMod val="40000"/>
                  <a:lumOff val="60000"/>
                </a:schemeClr>
              </a:solidFill>
              <a:ln w="3136"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8FAE1CD0-DBF6-904E-80F7-63D1AF3C788B}"/>
                  </a:ext>
                </a:extLst>
              </p:cNvPr>
              <p:cNvSpPr/>
              <p:nvPr/>
            </p:nvSpPr>
            <p:spPr>
              <a:xfrm>
                <a:off x="7834438" y="2577574"/>
                <a:ext cx="112028" cy="155565"/>
              </a:xfrm>
              <a:custGeom>
                <a:avLst/>
                <a:gdLst>
                  <a:gd name="connsiteX0" fmla="*/ 1198 w 112028"/>
                  <a:gd name="connsiteY0" fmla="*/ 153004 h 155565"/>
                  <a:gd name="connsiteX1" fmla="*/ 227 w 112028"/>
                  <a:gd name="connsiteY1" fmla="*/ 144554 h 155565"/>
                  <a:gd name="connsiteX2" fmla="*/ 0 w 112028"/>
                  <a:gd name="connsiteY2" fmla="*/ 136592 h 155565"/>
                  <a:gd name="connsiteX3" fmla="*/ 712 w 112028"/>
                  <a:gd name="connsiteY3" fmla="*/ 126323 h 155565"/>
                  <a:gd name="connsiteX4" fmla="*/ 1943 w 112028"/>
                  <a:gd name="connsiteY4" fmla="*/ 118133 h 155565"/>
                  <a:gd name="connsiteX5" fmla="*/ 4274 w 112028"/>
                  <a:gd name="connsiteY5" fmla="*/ 108384 h 155565"/>
                  <a:gd name="connsiteX6" fmla="*/ 6929 w 112028"/>
                  <a:gd name="connsiteY6" fmla="*/ 100064 h 155565"/>
                  <a:gd name="connsiteX7" fmla="*/ 10685 w 112028"/>
                  <a:gd name="connsiteY7" fmla="*/ 90704 h 155565"/>
                  <a:gd name="connsiteX8" fmla="*/ 14667 w 112028"/>
                  <a:gd name="connsiteY8" fmla="*/ 82385 h 155565"/>
                  <a:gd name="connsiteX9" fmla="*/ 19654 w 112028"/>
                  <a:gd name="connsiteY9" fmla="*/ 73480 h 155565"/>
                  <a:gd name="connsiteX10" fmla="*/ 24964 w 112028"/>
                  <a:gd name="connsiteY10" fmla="*/ 65291 h 155565"/>
                  <a:gd name="connsiteX11" fmla="*/ 31116 w 112028"/>
                  <a:gd name="connsiteY11" fmla="*/ 56938 h 155565"/>
                  <a:gd name="connsiteX12" fmla="*/ 37591 w 112028"/>
                  <a:gd name="connsiteY12" fmla="*/ 49041 h 155565"/>
                  <a:gd name="connsiteX13" fmla="*/ 44876 w 112028"/>
                  <a:gd name="connsiteY13" fmla="*/ 41209 h 155565"/>
                  <a:gd name="connsiteX14" fmla="*/ 52485 w 112028"/>
                  <a:gd name="connsiteY14" fmla="*/ 33832 h 155565"/>
                  <a:gd name="connsiteX15" fmla="*/ 60515 w 112028"/>
                  <a:gd name="connsiteY15" fmla="*/ 27007 h 155565"/>
                  <a:gd name="connsiteX16" fmla="*/ 68739 w 112028"/>
                  <a:gd name="connsiteY16" fmla="*/ 20508 h 155565"/>
                  <a:gd name="connsiteX17" fmla="*/ 77158 w 112028"/>
                  <a:gd name="connsiteY17" fmla="*/ 14658 h 155565"/>
                  <a:gd name="connsiteX18" fmla="*/ 85803 w 112028"/>
                  <a:gd name="connsiteY18" fmla="*/ 9328 h 155565"/>
                  <a:gd name="connsiteX19" fmla="*/ 86936 w 112028"/>
                  <a:gd name="connsiteY19" fmla="*/ 8678 h 155565"/>
                  <a:gd name="connsiteX20" fmla="*/ 94059 w 112028"/>
                  <a:gd name="connsiteY20" fmla="*/ 4843 h 155565"/>
                  <a:gd name="connsiteX21" fmla="*/ 112029 w 112028"/>
                  <a:gd name="connsiteY21" fmla="*/ 1171 h 155565"/>
                  <a:gd name="connsiteX22" fmla="*/ 103611 w 112028"/>
                  <a:gd name="connsiteY22" fmla="*/ 18915 h 155565"/>
                  <a:gd name="connsiteX23" fmla="*/ 90659 w 112028"/>
                  <a:gd name="connsiteY23" fmla="*/ 37049 h 155565"/>
                  <a:gd name="connsiteX24" fmla="*/ 56112 w 112028"/>
                  <a:gd name="connsiteY24" fmla="*/ 75398 h 155565"/>
                  <a:gd name="connsiteX25" fmla="*/ 6476 w 112028"/>
                  <a:gd name="connsiteY25" fmla="*/ 154077 h 155565"/>
                  <a:gd name="connsiteX26" fmla="*/ 5731 w 112028"/>
                  <a:gd name="connsiteY26" fmla="*/ 155441 h 155565"/>
                  <a:gd name="connsiteX27" fmla="*/ 2105 w 112028"/>
                  <a:gd name="connsiteY27" fmla="*/ 155116 h 155565"/>
                  <a:gd name="connsiteX28" fmla="*/ 1166 w 112028"/>
                  <a:gd name="connsiteY28" fmla="*/ 153004 h 15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028" h="155565">
                    <a:moveTo>
                      <a:pt x="1198" y="153004"/>
                    </a:moveTo>
                    <a:cubicBezTo>
                      <a:pt x="907" y="150437"/>
                      <a:pt x="421" y="147057"/>
                      <a:pt x="227" y="144554"/>
                    </a:cubicBezTo>
                    <a:lnTo>
                      <a:pt x="0" y="136592"/>
                    </a:lnTo>
                    <a:cubicBezTo>
                      <a:pt x="194" y="133342"/>
                      <a:pt x="356" y="129378"/>
                      <a:pt x="712" y="126323"/>
                    </a:cubicBezTo>
                    <a:lnTo>
                      <a:pt x="1943" y="118133"/>
                    </a:lnTo>
                    <a:cubicBezTo>
                      <a:pt x="2623" y="115143"/>
                      <a:pt x="3465" y="111211"/>
                      <a:pt x="4274" y="108384"/>
                    </a:cubicBezTo>
                    <a:lnTo>
                      <a:pt x="6929" y="100064"/>
                    </a:lnTo>
                    <a:cubicBezTo>
                      <a:pt x="8062" y="97237"/>
                      <a:pt x="9455" y="93564"/>
                      <a:pt x="10685" y="90704"/>
                    </a:cubicBezTo>
                    <a:lnTo>
                      <a:pt x="14667" y="82385"/>
                    </a:lnTo>
                    <a:cubicBezTo>
                      <a:pt x="16189" y="79655"/>
                      <a:pt x="18100" y="76048"/>
                      <a:pt x="19654" y="73480"/>
                    </a:cubicBezTo>
                    <a:lnTo>
                      <a:pt x="24964" y="65291"/>
                    </a:lnTo>
                    <a:cubicBezTo>
                      <a:pt x="26842" y="62788"/>
                      <a:pt x="29238" y="59376"/>
                      <a:pt x="31116" y="56938"/>
                    </a:cubicBezTo>
                    <a:lnTo>
                      <a:pt x="37591" y="49041"/>
                    </a:lnTo>
                    <a:cubicBezTo>
                      <a:pt x="39728" y="46701"/>
                      <a:pt x="42642" y="43516"/>
                      <a:pt x="44876" y="41209"/>
                    </a:cubicBezTo>
                    <a:lnTo>
                      <a:pt x="52485" y="33832"/>
                    </a:lnTo>
                    <a:cubicBezTo>
                      <a:pt x="54946" y="31785"/>
                      <a:pt x="58054" y="28957"/>
                      <a:pt x="60515" y="27007"/>
                    </a:cubicBezTo>
                    <a:lnTo>
                      <a:pt x="68739" y="20508"/>
                    </a:lnTo>
                    <a:lnTo>
                      <a:pt x="77158" y="14658"/>
                    </a:lnTo>
                    <a:lnTo>
                      <a:pt x="85803" y="9328"/>
                    </a:lnTo>
                    <a:lnTo>
                      <a:pt x="86936" y="8678"/>
                    </a:lnTo>
                    <a:lnTo>
                      <a:pt x="94059" y="4843"/>
                    </a:lnTo>
                    <a:cubicBezTo>
                      <a:pt x="97815" y="3088"/>
                      <a:pt x="110248" y="-2371"/>
                      <a:pt x="112029" y="1171"/>
                    </a:cubicBezTo>
                    <a:cubicBezTo>
                      <a:pt x="112029" y="1171"/>
                      <a:pt x="112029" y="8451"/>
                      <a:pt x="103611" y="18915"/>
                    </a:cubicBezTo>
                    <a:cubicBezTo>
                      <a:pt x="99078" y="24732"/>
                      <a:pt x="95516" y="31232"/>
                      <a:pt x="90659" y="37049"/>
                    </a:cubicBezTo>
                    <a:cubicBezTo>
                      <a:pt x="79554" y="50211"/>
                      <a:pt x="66408" y="61553"/>
                      <a:pt x="56112" y="75398"/>
                    </a:cubicBezTo>
                    <a:cubicBezTo>
                      <a:pt x="36199" y="102176"/>
                      <a:pt x="31504" y="108579"/>
                      <a:pt x="6476" y="154077"/>
                    </a:cubicBezTo>
                    <a:cubicBezTo>
                      <a:pt x="6249" y="154466"/>
                      <a:pt x="6152" y="155149"/>
                      <a:pt x="5731" y="155441"/>
                    </a:cubicBezTo>
                    <a:cubicBezTo>
                      <a:pt x="4516" y="155684"/>
                      <a:pt x="3258" y="155571"/>
                      <a:pt x="2105" y="155116"/>
                    </a:cubicBezTo>
                    <a:cubicBezTo>
                      <a:pt x="1581" y="154527"/>
                      <a:pt x="1252" y="153789"/>
                      <a:pt x="1166" y="153004"/>
                    </a:cubicBezTo>
                    <a:close/>
                  </a:path>
                </a:pathLst>
              </a:custGeom>
              <a:solidFill>
                <a:schemeClr val="accent3">
                  <a:lumMod val="40000"/>
                  <a:lumOff val="60000"/>
                </a:schemeClr>
              </a:solidFill>
              <a:ln w="3136" cap="flat">
                <a:noFill/>
                <a:prstDash val="solid"/>
                <a:miter/>
              </a:ln>
            </p:spPr>
            <p:txBody>
              <a:bodyPr rtlCol="0" anchor="ctr"/>
              <a:lstStyle/>
              <a:p>
                <a:endParaRPr lang="en-US"/>
              </a:p>
            </p:txBody>
          </p:sp>
        </p:grpSp>
        <p:grpSp>
          <p:nvGrpSpPr>
            <p:cNvPr id="340" name="Graphic 112">
              <a:extLst>
                <a:ext uri="{FF2B5EF4-FFF2-40B4-BE49-F238E27FC236}">
                  <a16:creationId xmlns:a16="http://schemas.microsoft.com/office/drawing/2014/main" id="{9116B89B-0DF5-9E48-86C9-7AF19B522B24}"/>
                </a:ext>
              </a:extLst>
            </p:cNvPr>
            <p:cNvGrpSpPr/>
            <p:nvPr/>
          </p:nvGrpSpPr>
          <p:grpSpPr>
            <a:xfrm>
              <a:off x="7898949" y="2633814"/>
              <a:ext cx="170255" cy="151608"/>
              <a:chOff x="7898949" y="2633814"/>
              <a:chExt cx="170255" cy="151608"/>
            </a:xfrm>
          </p:grpSpPr>
          <p:sp>
            <p:nvSpPr>
              <p:cNvPr id="341" name="Freeform 340">
                <a:extLst>
                  <a:ext uri="{FF2B5EF4-FFF2-40B4-BE49-F238E27FC236}">
                    <a16:creationId xmlns:a16="http://schemas.microsoft.com/office/drawing/2014/main" id="{41650CD3-3F2D-8F4A-81E5-1D1E6E4AB989}"/>
                  </a:ext>
                </a:extLst>
              </p:cNvPr>
              <p:cNvSpPr/>
              <p:nvPr/>
            </p:nvSpPr>
            <p:spPr>
              <a:xfrm>
                <a:off x="7898949" y="2633814"/>
                <a:ext cx="170255" cy="151608"/>
              </a:xfrm>
              <a:custGeom>
                <a:avLst/>
                <a:gdLst>
                  <a:gd name="connsiteX0" fmla="*/ 19348 w 170255"/>
                  <a:gd name="connsiteY0" fmla="*/ 142717 h 151608"/>
                  <a:gd name="connsiteX1" fmla="*/ 75622 w 170255"/>
                  <a:gd name="connsiteY1" fmla="*/ 62901 h 151608"/>
                  <a:gd name="connsiteX2" fmla="*/ 19348 w 170255"/>
                  <a:gd name="connsiteY2" fmla="*/ 142717 h 151608"/>
                  <a:gd name="connsiteX3" fmla="*/ 31134 w 170255"/>
                  <a:gd name="connsiteY3" fmla="*/ 39989 h 151608"/>
                  <a:gd name="connsiteX4" fmla="*/ 150934 w 170255"/>
                  <a:gd name="connsiteY4" fmla="*/ 9050 h 151608"/>
                  <a:gd name="connsiteX5" fmla="*/ 139116 w 170255"/>
                  <a:gd name="connsiteY5" fmla="*/ 111616 h 151608"/>
                  <a:gd name="connsiteX6" fmla="*/ 19316 w 170255"/>
                  <a:gd name="connsiteY6" fmla="*/ 142619 h 15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255" h="151608">
                    <a:moveTo>
                      <a:pt x="19348" y="142717"/>
                    </a:moveTo>
                    <a:cubicBezTo>
                      <a:pt x="39455" y="122243"/>
                      <a:pt x="41754" y="97219"/>
                      <a:pt x="75622" y="62901"/>
                    </a:cubicBezTo>
                    <a:cubicBezTo>
                      <a:pt x="41754" y="97284"/>
                      <a:pt x="39455" y="122243"/>
                      <a:pt x="19348" y="142717"/>
                    </a:cubicBezTo>
                    <a:cubicBezTo>
                      <a:pt x="-10504" y="122958"/>
                      <a:pt x="-5227" y="77005"/>
                      <a:pt x="31134" y="39989"/>
                    </a:cubicBezTo>
                    <a:cubicBezTo>
                      <a:pt x="67495" y="2973"/>
                      <a:pt x="121113" y="-10741"/>
                      <a:pt x="150934" y="9050"/>
                    </a:cubicBezTo>
                    <a:cubicBezTo>
                      <a:pt x="180754" y="28842"/>
                      <a:pt x="175477" y="74763"/>
                      <a:pt x="139116" y="111616"/>
                    </a:cubicBezTo>
                    <a:cubicBezTo>
                      <a:pt x="102755" y="148469"/>
                      <a:pt x="49136" y="162379"/>
                      <a:pt x="19316" y="142619"/>
                    </a:cubicBezTo>
                    <a:close/>
                  </a:path>
                </a:pathLst>
              </a:custGeom>
              <a:solidFill>
                <a:schemeClr val="accent3">
                  <a:lumMod val="75000"/>
                </a:schemeClr>
              </a:solidFill>
              <a:ln w="3136"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48EE3ED2-E63A-9F4A-9D6B-A3669AEA0678}"/>
                  </a:ext>
                </a:extLst>
              </p:cNvPr>
              <p:cNvSpPr/>
              <p:nvPr/>
            </p:nvSpPr>
            <p:spPr>
              <a:xfrm>
                <a:off x="7923886" y="2670358"/>
                <a:ext cx="34799" cy="43287"/>
              </a:xfrm>
              <a:custGeom>
                <a:avLst/>
                <a:gdLst>
                  <a:gd name="connsiteX0" fmla="*/ 78 w 34799"/>
                  <a:gd name="connsiteY0" fmla="*/ 39194 h 43287"/>
                  <a:gd name="connsiteX1" fmla="*/ 11863 w 34799"/>
                  <a:gd name="connsiteY1" fmla="*/ 15600 h 43287"/>
                  <a:gd name="connsiteX2" fmla="*/ 34010 w 34799"/>
                  <a:gd name="connsiteY2" fmla="*/ 0 h 43287"/>
                  <a:gd name="connsiteX3" fmla="*/ 34722 w 34799"/>
                  <a:gd name="connsiteY3" fmla="*/ 3250 h 43287"/>
                  <a:gd name="connsiteX4" fmla="*/ 24718 w 34799"/>
                  <a:gd name="connsiteY4" fmla="*/ 17582 h 43287"/>
                  <a:gd name="connsiteX5" fmla="*/ 11766 w 34799"/>
                  <a:gd name="connsiteY5" fmla="*/ 34546 h 43287"/>
                  <a:gd name="connsiteX6" fmla="*/ 2053 w 34799"/>
                  <a:gd name="connsiteY6" fmla="*/ 43256 h 43287"/>
                  <a:gd name="connsiteX7" fmla="*/ 304 w 34799"/>
                  <a:gd name="connsiteY7" fmla="*/ 39356 h 4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99" h="43287">
                    <a:moveTo>
                      <a:pt x="78" y="39194"/>
                    </a:moveTo>
                    <a:cubicBezTo>
                      <a:pt x="-1056" y="30809"/>
                      <a:pt x="10568" y="17095"/>
                      <a:pt x="11863" y="15600"/>
                    </a:cubicBezTo>
                    <a:cubicBezTo>
                      <a:pt x="23649" y="2015"/>
                      <a:pt x="33978" y="-32"/>
                      <a:pt x="34010" y="0"/>
                    </a:cubicBezTo>
                    <a:cubicBezTo>
                      <a:pt x="34852" y="455"/>
                      <a:pt x="34884" y="2145"/>
                      <a:pt x="34722" y="3250"/>
                    </a:cubicBezTo>
                    <a:cubicBezTo>
                      <a:pt x="34561" y="4355"/>
                      <a:pt x="24815" y="17452"/>
                      <a:pt x="24718" y="17582"/>
                    </a:cubicBezTo>
                    <a:lnTo>
                      <a:pt x="11766" y="34546"/>
                    </a:lnTo>
                    <a:cubicBezTo>
                      <a:pt x="9888" y="36886"/>
                      <a:pt x="4125" y="43808"/>
                      <a:pt x="2053" y="43256"/>
                    </a:cubicBezTo>
                    <a:cubicBezTo>
                      <a:pt x="790" y="42963"/>
                      <a:pt x="466" y="40624"/>
                      <a:pt x="304" y="39356"/>
                    </a:cubicBezTo>
                    <a:close/>
                  </a:path>
                </a:pathLst>
              </a:custGeom>
              <a:solidFill>
                <a:schemeClr val="accent3">
                  <a:lumMod val="40000"/>
                  <a:lumOff val="60000"/>
                </a:schemeClr>
              </a:solidFill>
              <a:ln w="3136" cap="flat">
                <a:noFill/>
                <a:prstDash val="solid"/>
                <a:miter/>
              </a:ln>
            </p:spPr>
            <p:txBody>
              <a:bodyPr rtlCol="0" anchor="ctr"/>
              <a:lstStyle/>
              <a:p>
                <a:endParaRPr lang="en-US"/>
              </a:p>
            </p:txBody>
          </p:sp>
        </p:grpSp>
      </p:grpSp>
      <p:grpSp>
        <p:nvGrpSpPr>
          <p:cNvPr id="349" name="Graphic 112">
            <a:extLst>
              <a:ext uri="{FF2B5EF4-FFF2-40B4-BE49-F238E27FC236}">
                <a16:creationId xmlns:a16="http://schemas.microsoft.com/office/drawing/2014/main" id="{21954C11-E3AD-5D49-9356-669A0C74F757}"/>
              </a:ext>
            </a:extLst>
          </p:cNvPr>
          <p:cNvGrpSpPr/>
          <p:nvPr/>
        </p:nvGrpSpPr>
        <p:grpSpPr>
          <a:xfrm rot="19664257">
            <a:off x="7201820" y="2914091"/>
            <a:ext cx="144164" cy="178379"/>
            <a:chOff x="7834325" y="2563198"/>
            <a:chExt cx="263931" cy="244928"/>
          </a:xfrm>
        </p:grpSpPr>
        <p:sp>
          <p:nvSpPr>
            <p:cNvPr id="350" name="Freeform 349">
              <a:extLst>
                <a:ext uri="{FF2B5EF4-FFF2-40B4-BE49-F238E27FC236}">
                  <a16:creationId xmlns:a16="http://schemas.microsoft.com/office/drawing/2014/main" id="{58C30F33-FF44-F848-8BE8-47B7868BE810}"/>
                </a:ext>
              </a:extLst>
            </p:cNvPr>
            <p:cNvSpPr/>
            <p:nvPr/>
          </p:nvSpPr>
          <p:spPr>
            <a:xfrm>
              <a:off x="7866736" y="2588069"/>
              <a:ext cx="162680" cy="144757"/>
            </a:xfrm>
            <a:custGeom>
              <a:avLst/>
              <a:gdLst>
                <a:gd name="connsiteX0" fmla="*/ 86628 w 162680"/>
                <a:gd name="connsiteY0" fmla="*/ 82875 h 144757"/>
                <a:gd name="connsiteX1" fmla="*/ 18472 w 162680"/>
                <a:gd name="connsiteY1" fmla="*/ 136140 h 144757"/>
                <a:gd name="connsiteX2" fmla="*/ 132961 w 162680"/>
                <a:gd name="connsiteY2" fmla="*/ 106534 h 144757"/>
                <a:gd name="connsiteX3" fmla="*/ 144196 w 162680"/>
                <a:gd name="connsiteY3" fmla="*/ 8583 h 144757"/>
                <a:gd name="connsiteX4" fmla="*/ 29739 w 162680"/>
                <a:gd name="connsiteY4" fmla="*/ 38157 h 144757"/>
                <a:gd name="connsiteX5" fmla="*/ 18472 w 162680"/>
                <a:gd name="connsiteY5" fmla="*/ 136140 h 144757"/>
                <a:gd name="connsiteX6" fmla="*/ 86628 w 162680"/>
                <a:gd name="connsiteY6" fmla="*/ 82875 h 144757"/>
                <a:gd name="connsiteX7" fmla="*/ 86887 w 162680"/>
                <a:gd name="connsiteY7" fmla="*/ 80730 h 144757"/>
                <a:gd name="connsiteX8" fmla="*/ 89348 w 162680"/>
                <a:gd name="connsiteY8" fmla="*/ 80080 h 144757"/>
                <a:gd name="connsiteX9" fmla="*/ 89121 w 162680"/>
                <a:gd name="connsiteY9" fmla="*/ 82193 h 144757"/>
                <a:gd name="connsiteX10" fmla="*/ 86628 w 162680"/>
                <a:gd name="connsiteY10" fmla="*/ 82875 h 14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80" h="144757">
                  <a:moveTo>
                    <a:pt x="86628" y="82875"/>
                  </a:moveTo>
                  <a:cubicBezTo>
                    <a:pt x="58362" y="111734"/>
                    <a:pt x="45572" y="108679"/>
                    <a:pt x="18472" y="136140"/>
                  </a:cubicBezTo>
                  <a:cubicBezTo>
                    <a:pt x="46964" y="155054"/>
                    <a:pt x="98219" y="141795"/>
                    <a:pt x="132961" y="106534"/>
                  </a:cubicBezTo>
                  <a:cubicBezTo>
                    <a:pt x="167703" y="71273"/>
                    <a:pt x="172689" y="27433"/>
                    <a:pt x="144196" y="8583"/>
                  </a:cubicBezTo>
                  <a:cubicBezTo>
                    <a:pt x="115704" y="-10266"/>
                    <a:pt x="64481" y="2961"/>
                    <a:pt x="29739" y="38157"/>
                  </a:cubicBezTo>
                  <a:cubicBezTo>
                    <a:pt x="-5003" y="73353"/>
                    <a:pt x="-10021" y="117291"/>
                    <a:pt x="18472" y="136140"/>
                  </a:cubicBezTo>
                  <a:cubicBezTo>
                    <a:pt x="45572" y="108679"/>
                    <a:pt x="58362" y="111734"/>
                    <a:pt x="86628" y="82875"/>
                  </a:cubicBezTo>
                  <a:cubicBezTo>
                    <a:pt x="86013" y="82420"/>
                    <a:pt x="86142" y="81510"/>
                    <a:pt x="86887" y="80730"/>
                  </a:cubicBezTo>
                  <a:cubicBezTo>
                    <a:pt x="87475" y="79993"/>
                    <a:pt x="88474" y="79730"/>
                    <a:pt x="89348" y="80080"/>
                  </a:cubicBezTo>
                  <a:cubicBezTo>
                    <a:pt x="89963" y="80503"/>
                    <a:pt x="89833" y="81478"/>
                    <a:pt x="89121" y="82193"/>
                  </a:cubicBezTo>
                  <a:cubicBezTo>
                    <a:pt x="88513" y="82920"/>
                    <a:pt x="87519" y="83192"/>
                    <a:pt x="86628" y="82875"/>
                  </a:cubicBezTo>
                  <a:close/>
                </a:path>
              </a:pathLst>
            </a:custGeom>
            <a:solidFill>
              <a:srgbClr val="C63437"/>
            </a:solidFill>
            <a:ln w="3136" cap="flat">
              <a:noFill/>
              <a:prstDash val="solid"/>
              <a:miter/>
            </a:ln>
          </p:spPr>
          <p:txBody>
            <a:bodyPr rtlCol="0" anchor="ctr"/>
            <a:lstStyle/>
            <a:p>
              <a:endParaRPr lang="en-US"/>
            </a:p>
          </p:txBody>
        </p:sp>
        <p:grpSp>
          <p:nvGrpSpPr>
            <p:cNvPr id="351" name="Graphic 112">
              <a:extLst>
                <a:ext uri="{FF2B5EF4-FFF2-40B4-BE49-F238E27FC236}">
                  <a16:creationId xmlns:a16="http://schemas.microsoft.com/office/drawing/2014/main" id="{7FBABBBF-B36A-F84B-BDFB-F76F713F520B}"/>
                </a:ext>
              </a:extLst>
            </p:cNvPr>
            <p:cNvGrpSpPr/>
            <p:nvPr/>
          </p:nvGrpSpPr>
          <p:grpSpPr>
            <a:xfrm>
              <a:off x="7834325" y="2563198"/>
              <a:ext cx="263866" cy="244928"/>
              <a:chOff x="7834325" y="2563198"/>
              <a:chExt cx="263866" cy="244928"/>
            </a:xfrm>
          </p:grpSpPr>
          <p:sp>
            <p:nvSpPr>
              <p:cNvPr id="359" name="Freeform 358">
                <a:extLst>
                  <a:ext uri="{FF2B5EF4-FFF2-40B4-BE49-F238E27FC236}">
                    <a16:creationId xmlns:a16="http://schemas.microsoft.com/office/drawing/2014/main" id="{4AA25786-CF63-2547-903C-148C24203D70}"/>
                  </a:ext>
                </a:extLst>
              </p:cNvPr>
              <p:cNvSpPr/>
              <p:nvPr/>
            </p:nvSpPr>
            <p:spPr>
              <a:xfrm>
                <a:off x="7834325" y="2563198"/>
                <a:ext cx="263794" cy="244928"/>
              </a:xfrm>
              <a:custGeom>
                <a:avLst/>
                <a:gdLst>
                  <a:gd name="connsiteX0" fmla="*/ 244472 w 263794"/>
                  <a:gd name="connsiteY0" fmla="*/ 36378 h 244928"/>
                  <a:gd name="connsiteX1" fmla="*/ 103951 w 263794"/>
                  <a:gd name="connsiteY1" fmla="*/ 14604 h 244928"/>
                  <a:gd name="connsiteX2" fmla="*/ 1020 w 263794"/>
                  <a:gd name="connsiteY2" fmla="*/ 139139 h 244928"/>
                  <a:gd name="connsiteX3" fmla="*/ 42205 w 263794"/>
                  <a:gd name="connsiteY3" fmla="*/ 228965 h 244928"/>
                  <a:gd name="connsiteX4" fmla="*/ 32783 w 263794"/>
                  <a:gd name="connsiteY4" fmla="*/ 219215 h 244928"/>
                  <a:gd name="connsiteX5" fmla="*/ 50883 w 263794"/>
                  <a:gd name="connsiteY5" fmla="*/ 160880 h 244928"/>
                  <a:gd name="connsiteX6" fmla="*/ 62150 w 263794"/>
                  <a:gd name="connsiteY6" fmla="*/ 62897 h 244928"/>
                  <a:gd name="connsiteX7" fmla="*/ 176607 w 263794"/>
                  <a:gd name="connsiteY7" fmla="*/ 33324 h 244928"/>
                  <a:gd name="connsiteX8" fmla="*/ 165243 w 263794"/>
                  <a:gd name="connsiteY8" fmla="*/ 131404 h 244928"/>
                  <a:gd name="connsiteX9" fmla="*/ 50883 w 263794"/>
                  <a:gd name="connsiteY9" fmla="*/ 161010 h 244928"/>
                  <a:gd name="connsiteX10" fmla="*/ 32783 w 263794"/>
                  <a:gd name="connsiteY10" fmla="*/ 219345 h 244928"/>
                  <a:gd name="connsiteX11" fmla="*/ 42205 w 263794"/>
                  <a:gd name="connsiteY11" fmla="*/ 229095 h 244928"/>
                  <a:gd name="connsiteX12" fmla="*/ 113826 w 263794"/>
                  <a:gd name="connsiteY12" fmla="*/ 243947 h 244928"/>
                  <a:gd name="connsiteX13" fmla="*/ 195549 w 263794"/>
                  <a:gd name="connsiteY13" fmla="*/ 210116 h 244928"/>
                  <a:gd name="connsiteX14" fmla="*/ 261665 w 263794"/>
                  <a:gd name="connsiteY14" fmla="*/ 73134 h 244928"/>
                  <a:gd name="connsiteX15" fmla="*/ 244472 w 263794"/>
                  <a:gd name="connsiteY15" fmla="*/ 36378 h 24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794" h="244928">
                    <a:moveTo>
                      <a:pt x="244472" y="36378"/>
                    </a:moveTo>
                    <a:cubicBezTo>
                      <a:pt x="230517" y="17887"/>
                      <a:pt x="188846" y="-21241"/>
                      <a:pt x="103951" y="14604"/>
                    </a:cubicBezTo>
                    <a:cubicBezTo>
                      <a:pt x="72673" y="27799"/>
                      <a:pt x="10928" y="70827"/>
                      <a:pt x="1020" y="139139"/>
                    </a:cubicBezTo>
                    <a:cubicBezTo>
                      <a:pt x="-4193" y="174725"/>
                      <a:pt x="10733" y="207386"/>
                      <a:pt x="42205" y="228965"/>
                    </a:cubicBezTo>
                    <a:cubicBezTo>
                      <a:pt x="38523" y="226290"/>
                      <a:pt x="35334" y="222991"/>
                      <a:pt x="32783" y="219215"/>
                    </a:cubicBezTo>
                    <a:cubicBezTo>
                      <a:pt x="20058" y="201796"/>
                      <a:pt x="34693" y="177325"/>
                      <a:pt x="50883" y="160880"/>
                    </a:cubicBezTo>
                    <a:cubicBezTo>
                      <a:pt x="22390" y="142031"/>
                      <a:pt x="27441" y="98158"/>
                      <a:pt x="62150" y="62897"/>
                    </a:cubicBezTo>
                    <a:cubicBezTo>
                      <a:pt x="96860" y="27636"/>
                      <a:pt x="148115" y="14409"/>
                      <a:pt x="176607" y="33324"/>
                    </a:cubicBezTo>
                    <a:cubicBezTo>
                      <a:pt x="205100" y="52238"/>
                      <a:pt x="200049" y="96208"/>
                      <a:pt x="165243" y="131404"/>
                    </a:cubicBezTo>
                    <a:cubicBezTo>
                      <a:pt x="130436" y="166600"/>
                      <a:pt x="79375" y="179924"/>
                      <a:pt x="50883" y="161010"/>
                    </a:cubicBezTo>
                    <a:cubicBezTo>
                      <a:pt x="34693" y="177455"/>
                      <a:pt x="20058" y="201926"/>
                      <a:pt x="32783" y="219345"/>
                    </a:cubicBezTo>
                    <a:cubicBezTo>
                      <a:pt x="35334" y="223121"/>
                      <a:pt x="38523" y="226420"/>
                      <a:pt x="42205" y="229095"/>
                    </a:cubicBezTo>
                    <a:cubicBezTo>
                      <a:pt x="52728" y="235594"/>
                      <a:pt x="74583" y="248594"/>
                      <a:pt x="113826" y="243947"/>
                    </a:cubicBezTo>
                    <a:cubicBezTo>
                      <a:pt x="155205" y="238747"/>
                      <a:pt x="185544" y="217200"/>
                      <a:pt x="195549" y="210116"/>
                    </a:cubicBezTo>
                    <a:cubicBezTo>
                      <a:pt x="235601" y="181679"/>
                      <a:pt x="273257" y="126659"/>
                      <a:pt x="261665" y="73134"/>
                    </a:cubicBezTo>
                    <a:cubicBezTo>
                      <a:pt x="258516" y="59825"/>
                      <a:pt x="252663" y="47312"/>
                      <a:pt x="244472" y="36378"/>
                    </a:cubicBezTo>
                    <a:close/>
                  </a:path>
                </a:pathLst>
              </a:custGeom>
              <a:solidFill>
                <a:srgbClr val="C63437"/>
              </a:solidFill>
              <a:ln w="3136"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B2508890-D7EC-9042-82DF-DAE6497C5ED0}"/>
                  </a:ext>
                </a:extLst>
              </p:cNvPr>
              <p:cNvSpPr/>
              <p:nvPr/>
            </p:nvSpPr>
            <p:spPr>
              <a:xfrm>
                <a:off x="7834438" y="2573058"/>
                <a:ext cx="115881" cy="157585"/>
              </a:xfrm>
              <a:custGeom>
                <a:avLst/>
                <a:gdLst>
                  <a:gd name="connsiteX0" fmla="*/ 5990 w 115881"/>
                  <a:gd name="connsiteY0" fmla="*/ 137794 h 157585"/>
                  <a:gd name="connsiteX1" fmla="*/ 39728 w 115881"/>
                  <a:gd name="connsiteY1" fmla="*/ 58497 h 157585"/>
                  <a:gd name="connsiteX2" fmla="*/ 115882 w 115881"/>
                  <a:gd name="connsiteY2" fmla="*/ 0 h 157585"/>
                  <a:gd name="connsiteX3" fmla="*/ 103837 w 115881"/>
                  <a:gd name="connsiteY3" fmla="*/ 4875 h 157585"/>
                  <a:gd name="connsiteX4" fmla="*/ 94771 w 115881"/>
                  <a:gd name="connsiteY4" fmla="*/ 9197 h 157585"/>
                  <a:gd name="connsiteX5" fmla="*/ 85964 w 115881"/>
                  <a:gd name="connsiteY5" fmla="*/ 13909 h 157585"/>
                  <a:gd name="connsiteX6" fmla="*/ 77287 w 115881"/>
                  <a:gd name="connsiteY6" fmla="*/ 19272 h 157585"/>
                  <a:gd name="connsiteX7" fmla="*/ 68869 w 115881"/>
                  <a:gd name="connsiteY7" fmla="*/ 25121 h 157585"/>
                  <a:gd name="connsiteX8" fmla="*/ 60645 w 115881"/>
                  <a:gd name="connsiteY8" fmla="*/ 31621 h 157585"/>
                  <a:gd name="connsiteX9" fmla="*/ 52680 w 115881"/>
                  <a:gd name="connsiteY9" fmla="*/ 38446 h 157585"/>
                  <a:gd name="connsiteX10" fmla="*/ 45006 w 115881"/>
                  <a:gd name="connsiteY10" fmla="*/ 45823 h 157585"/>
                  <a:gd name="connsiteX11" fmla="*/ 37818 w 115881"/>
                  <a:gd name="connsiteY11" fmla="*/ 53525 h 157585"/>
                  <a:gd name="connsiteX12" fmla="*/ 31116 w 115881"/>
                  <a:gd name="connsiteY12" fmla="*/ 61552 h 157585"/>
                  <a:gd name="connsiteX13" fmla="*/ 25223 w 115881"/>
                  <a:gd name="connsiteY13" fmla="*/ 69482 h 157585"/>
                  <a:gd name="connsiteX14" fmla="*/ 19654 w 115881"/>
                  <a:gd name="connsiteY14" fmla="*/ 77997 h 157585"/>
                  <a:gd name="connsiteX15" fmla="*/ 14991 w 115881"/>
                  <a:gd name="connsiteY15" fmla="*/ 86186 h 157585"/>
                  <a:gd name="connsiteX16" fmla="*/ 10685 w 115881"/>
                  <a:gd name="connsiteY16" fmla="*/ 95123 h 157585"/>
                  <a:gd name="connsiteX17" fmla="*/ 7447 w 115881"/>
                  <a:gd name="connsiteY17" fmla="*/ 103443 h 157585"/>
                  <a:gd name="connsiteX18" fmla="*/ 4403 w 115881"/>
                  <a:gd name="connsiteY18" fmla="*/ 112802 h 157585"/>
                  <a:gd name="connsiteX19" fmla="*/ 2267 w 115881"/>
                  <a:gd name="connsiteY19" fmla="*/ 121057 h 157585"/>
                  <a:gd name="connsiteX20" fmla="*/ 712 w 115881"/>
                  <a:gd name="connsiteY20" fmla="*/ 130807 h 157585"/>
                  <a:gd name="connsiteX21" fmla="*/ 0 w 115881"/>
                  <a:gd name="connsiteY21" fmla="*/ 138899 h 157585"/>
                  <a:gd name="connsiteX22" fmla="*/ 0 w 115881"/>
                  <a:gd name="connsiteY22" fmla="*/ 149071 h 157585"/>
                  <a:gd name="connsiteX23" fmla="*/ 874 w 115881"/>
                  <a:gd name="connsiteY23" fmla="*/ 156708 h 157585"/>
                  <a:gd name="connsiteX24" fmla="*/ 874 w 115881"/>
                  <a:gd name="connsiteY24" fmla="*/ 157585 h 157585"/>
                  <a:gd name="connsiteX25" fmla="*/ 874 w 115881"/>
                  <a:gd name="connsiteY25" fmla="*/ 156838 h 157585"/>
                  <a:gd name="connsiteX26" fmla="*/ 5569 w 115881"/>
                  <a:gd name="connsiteY26" fmla="*/ 137794 h 15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81" h="157585">
                    <a:moveTo>
                      <a:pt x="5990" y="137794"/>
                    </a:moveTo>
                    <a:cubicBezTo>
                      <a:pt x="16740" y="93661"/>
                      <a:pt x="18974" y="84496"/>
                      <a:pt x="39728" y="58497"/>
                    </a:cubicBezTo>
                    <a:cubicBezTo>
                      <a:pt x="60173" y="33255"/>
                      <a:pt x="86265" y="13212"/>
                      <a:pt x="115882" y="0"/>
                    </a:cubicBezTo>
                    <a:cubicBezTo>
                      <a:pt x="112223" y="1332"/>
                      <a:pt x="107464" y="3250"/>
                      <a:pt x="103837" y="4875"/>
                    </a:cubicBezTo>
                    <a:cubicBezTo>
                      <a:pt x="101117" y="6175"/>
                      <a:pt x="97362" y="7832"/>
                      <a:pt x="94771" y="9197"/>
                    </a:cubicBezTo>
                    <a:lnTo>
                      <a:pt x="85964" y="13909"/>
                    </a:lnTo>
                    <a:cubicBezTo>
                      <a:pt x="83407" y="15534"/>
                      <a:pt x="79845" y="17582"/>
                      <a:pt x="77287" y="19272"/>
                    </a:cubicBezTo>
                    <a:lnTo>
                      <a:pt x="68869" y="25121"/>
                    </a:lnTo>
                    <a:lnTo>
                      <a:pt x="60645" y="31621"/>
                    </a:lnTo>
                    <a:lnTo>
                      <a:pt x="52680" y="38446"/>
                    </a:lnTo>
                    <a:cubicBezTo>
                      <a:pt x="50348" y="40656"/>
                      <a:pt x="47240" y="43548"/>
                      <a:pt x="45006" y="45823"/>
                    </a:cubicBezTo>
                    <a:lnTo>
                      <a:pt x="37818" y="53525"/>
                    </a:lnTo>
                    <a:cubicBezTo>
                      <a:pt x="35810" y="55930"/>
                      <a:pt x="33091" y="59082"/>
                      <a:pt x="31116" y="61552"/>
                    </a:cubicBezTo>
                    <a:lnTo>
                      <a:pt x="25223" y="69482"/>
                    </a:lnTo>
                    <a:cubicBezTo>
                      <a:pt x="23571" y="72017"/>
                      <a:pt x="21240" y="75364"/>
                      <a:pt x="19654" y="77997"/>
                    </a:cubicBezTo>
                    <a:lnTo>
                      <a:pt x="14991" y="86186"/>
                    </a:lnTo>
                    <a:cubicBezTo>
                      <a:pt x="13696" y="88851"/>
                      <a:pt x="11753" y="92426"/>
                      <a:pt x="10685" y="95123"/>
                    </a:cubicBezTo>
                    <a:lnTo>
                      <a:pt x="7447" y="103443"/>
                    </a:lnTo>
                    <a:cubicBezTo>
                      <a:pt x="6540" y="106238"/>
                      <a:pt x="5213" y="109943"/>
                      <a:pt x="4403" y="112802"/>
                    </a:cubicBezTo>
                    <a:lnTo>
                      <a:pt x="2267" y="121057"/>
                    </a:lnTo>
                    <a:cubicBezTo>
                      <a:pt x="1781" y="123982"/>
                      <a:pt x="1036" y="127849"/>
                      <a:pt x="712" y="130807"/>
                    </a:cubicBezTo>
                    <a:lnTo>
                      <a:pt x="0" y="138899"/>
                    </a:lnTo>
                    <a:cubicBezTo>
                      <a:pt x="0" y="141954"/>
                      <a:pt x="0" y="146016"/>
                      <a:pt x="0" y="149071"/>
                    </a:cubicBezTo>
                    <a:lnTo>
                      <a:pt x="874" y="156708"/>
                    </a:lnTo>
                    <a:lnTo>
                      <a:pt x="874" y="157585"/>
                    </a:lnTo>
                    <a:lnTo>
                      <a:pt x="874" y="156838"/>
                    </a:lnTo>
                    <a:cubicBezTo>
                      <a:pt x="874" y="156643"/>
                      <a:pt x="874" y="156643"/>
                      <a:pt x="5569" y="137794"/>
                    </a:cubicBezTo>
                    <a:close/>
                  </a:path>
                </a:pathLst>
              </a:custGeom>
              <a:solidFill>
                <a:srgbClr val="D4383C"/>
              </a:solidFill>
              <a:ln w="3136"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4B5C1EFE-5B86-F147-842A-D1547FF037C6}"/>
                  </a:ext>
                </a:extLst>
              </p:cNvPr>
              <p:cNvSpPr/>
              <p:nvPr/>
            </p:nvSpPr>
            <p:spPr>
              <a:xfrm>
                <a:off x="7985224" y="2636723"/>
                <a:ext cx="112967" cy="157606"/>
              </a:xfrm>
              <a:custGeom>
                <a:avLst/>
                <a:gdLst>
                  <a:gd name="connsiteX0" fmla="*/ 107399 w 112967"/>
                  <a:gd name="connsiteY0" fmla="*/ 65 h 157606"/>
                  <a:gd name="connsiteX1" fmla="*/ 101474 w 112967"/>
                  <a:gd name="connsiteY1" fmla="*/ 12414 h 157606"/>
                  <a:gd name="connsiteX2" fmla="*/ 58184 w 112967"/>
                  <a:gd name="connsiteY2" fmla="*/ 82579 h 157606"/>
                  <a:gd name="connsiteX3" fmla="*/ 4015 w 112967"/>
                  <a:gd name="connsiteY3" fmla="*/ 143546 h 157606"/>
                  <a:gd name="connsiteX4" fmla="*/ 0 w 112967"/>
                  <a:gd name="connsiteY4" fmla="*/ 154986 h 157606"/>
                  <a:gd name="connsiteX5" fmla="*/ 26939 w 112967"/>
                  <a:gd name="connsiteY5" fmla="*/ 148258 h 157606"/>
                  <a:gd name="connsiteX6" fmla="*/ 35584 w 112967"/>
                  <a:gd name="connsiteY6" fmla="*/ 142961 h 157606"/>
                  <a:gd name="connsiteX7" fmla="*/ 36199 w 112967"/>
                  <a:gd name="connsiteY7" fmla="*/ 142571 h 157606"/>
                  <a:gd name="connsiteX8" fmla="*/ 44650 w 112967"/>
                  <a:gd name="connsiteY8" fmla="*/ 136721 h 157606"/>
                  <a:gd name="connsiteX9" fmla="*/ 68448 w 112967"/>
                  <a:gd name="connsiteY9" fmla="*/ 116182 h 157606"/>
                  <a:gd name="connsiteX10" fmla="*/ 75603 w 112967"/>
                  <a:gd name="connsiteY10" fmla="*/ 108480 h 157606"/>
                  <a:gd name="connsiteX11" fmla="*/ 82079 w 112967"/>
                  <a:gd name="connsiteY11" fmla="*/ 100518 h 157606"/>
                  <a:gd name="connsiteX12" fmla="*/ 88134 w 112967"/>
                  <a:gd name="connsiteY12" fmla="*/ 92328 h 157606"/>
                  <a:gd name="connsiteX13" fmla="*/ 93606 w 112967"/>
                  <a:gd name="connsiteY13" fmla="*/ 83944 h 157606"/>
                  <a:gd name="connsiteX14" fmla="*/ 98236 w 112967"/>
                  <a:gd name="connsiteY14" fmla="*/ 75787 h 157606"/>
                  <a:gd name="connsiteX15" fmla="*/ 102477 w 112967"/>
                  <a:gd name="connsiteY15" fmla="*/ 67012 h 157606"/>
                  <a:gd name="connsiteX16" fmla="*/ 105715 w 112967"/>
                  <a:gd name="connsiteY16" fmla="*/ 58790 h 157606"/>
                  <a:gd name="connsiteX17" fmla="*/ 108694 w 112967"/>
                  <a:gd name="connsiteY17" fmla="*/ 49560 h 157606"/>
                  <a:gd name="connsiteX18" fmla="*/ 110701 w 112967"/>
                  <a:gd name="connsiteY18" fmla="*/ 41468 h 157606"/>
                  <a:gd name="connsiteX19" fmla="*/ 112256 w 112967"/>
                  <a:gd name="connsiteY19" fmla="*/ 31719 h 157606"/>
                  <a:gd name="connsiteX20" fmla="*/ 112968 w 112967"/>
                  <a:gd name="connsiteY20" fmla="*/ 24081 h 157606"/>
                  <a:gd name="connsiteX21" fmla="*/ 112968 w 112967"/>
                  <a:gd name="connsiteY21" fmla="*/ 13617 h 157606"/>
                  <a:gd name="connsiteX22" fmla="*/ 112191 w 112967"/>
                  <a:gd name="connsiteY22" fmla="*/ 6532 h 157606"/>
                  <a:gd name="connsiteX23" fmla="*/ 111770 w 112967"/>
                  <a:gd name="connsiteY23" fmla="*/ 4582 h 157606"/>
                  <a:gd name="connsiteX24" fmla="*/ 111155 w 112967"/>
                  <a:gd name="connsiteY24" fmla="*/ 1820 h 157606"/>
                  <a:gd name="connsiteX25" fmla="*/ 110928 w 112967"/>
                  <a:gd name="connsiteY25" fmla="*/ 1007 h 157606"/>
                  <a:gd name="connsiteX26" fmla="*/ 107399 w 112967"/>
                  <a:gd name="connsiteY26" fmla="*/ 0 h 15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2967" h="157606">
                    <a:moveTo>
                      <a:pt x="107399" y="65"/>
                    </a:moveTo>
                    <a:lnTo>
                      <a:pt x="101474" y="12414"/>
                    </a:lnTo>
                    <a:cubicBezTo>
                      <a:pt x="89934" y="37479"/>
                      <a:pt x="75397" y="61040"/>
                      <a:pt x="58184" y="82579"/>
                    </a:cubicBezTo>
                    <a:cubicBezTo>
                      <a:pt x="40991" y="103670"/>
                      <a:pt x="21046" y="122325"/>
                      <a:pt x="4015" y="143546"/>
                    </a:cubicBezTo>
                    <a:lnTo>
                      <a:pt x="0" y="154986"/>
                    </a:lnTo>
                    <a:cubicBezTo>
                      <a:pt x="680" y="156968"/>
                      <a:pt x="2493" y="162200"/>
                      <a:pt x="26939" y="148258"/>
                    </a:cubicBezTo>
                    <a:lnTo>
                      <a:pt x="35584" y="142961"/>
                    </a:lnTo>
                    <a:lnTo>
                      <a:pt x="36199" y="142571"/>
                    </a:lnTo>
                    <a:lnTo>
                      <a:pt x="44650" y="136721"/>
                    </a:lnTo>
                    <a:cubicBezTo>
                      <a:pt x="53041" y="130429"/>
                      <a:pt x="60992" y="123567"/>
                      <a:pt x="68448" y="116182"/>
                    </a:cubicBezTo>
                    <a:lnTo>
                      <a:pt x="75603" y="108480"/>
                    </a:lnTo>
                    <a:cubicBezTo>
                      <a:pt x="77611" y="106108"/>
                      <a:pt x="80298" y="102988"/>
                      <a:pt x="82079" y="100518"/>
                    </a:cubicBezTo>
                    <a:lnTo>
                      <a:pt x="88134" y="92328"/>
                    </a:lnTo>
                    <a:cubicBezTo>
                      <a:pt x="89785" y="89826"/>
                      <a:pt x="92019" y="86544"/>
                      <a:pt x="93606" y="83944"/>
                    </a:cubicBezTo>
                    <a:lnTo>
                      <a:pt x="98236" y="75787"/>
                    </a:lnTo>
                    <a:cubicBezTo>
                      <a:pt x="99499" y="73154"/>
                      <a:pt x="101474" y="69677"/>
                      <a:pt x="102477" y="67012"/>
                    </a:cubicBezTo>
                    <a:lnTo>
                      <a:pt x="105715" y="58790"/>
                    </a:lnTo>
                    <a:cubicBezTo>
                      <a:pt x="106622" y="55995"/>
                      <a:pt x="107917" y="52290"/>
                      <a:pt x="108694" y="49560"/>
                    </a:cubicBezTo>
                    <a:lnTo>
                      <a:pt x="110701" y="41468"/>
                    </a:lnTo>
                    <a:cubicBezTo>
                      <a:pt x="111155" y="38608"/>
                      <a:pt x="111899" y="34676"/>
                      <a:pt x="112256" y="31719"/>
                    </a:cubicBezTo>
                    <a:lnTo>
                      <a:pt x="112968" y="24081"/>
                    </a:lnTo>
                    <a:cubicBezTo>
                      <a:pt x="112968" y="20832"/>
                      <a:pt x="112968" y="16769"/>
                      <a:pt x="112968" y="13617"/>
                    </a:cubicBezTo>
                    <a:lnTo>
                      <a:pt x="112191" y="6532"/>
                    </a:lnTo>
                    <a:lnTo>
                      <a:pt x="111770" y="4582"/>
                    </a:lnTo>
                    <a:lnTo>
                      <a:pt x="111155" y="1820"/>
                    </a:lnTo>
                    <a:cubicBezTo>
                      <a:pt x="111099" y="1544"/>
                      <a:pt x="111023" y="1273"/>
                      <a:pt x="110928" y="1007"/>
                    </a:cubicBezTo>
                    <a:cubicBezTo>
                      <a:pt x="109801" y="516"/>
                      <a:pt x="108615" y="177"/>
                      <a:pt x="107399" y="0"/>
                    </a:cubicBezTo>
                    <a:close/>
                  </a:path>
                </a:pathLst>
              </a:custGeom>
              <a:solidFill>
                <a:srgbClr val="D4383C"/>
              </a:solidFill>
              <a:ln w="3136" cap="flat">
                <a:noFill/>
                <a:prstDash val="solid"/>
                <a:miter/>
              </a:ln>
            </p:spPr>
            <p:txBody>
              <a:bodyPr rtlCol="0" anchor="ctr"/>
              <a:lstStyle/>
              <a:p>
                <a:endParaRPr lang="en-US"/>
              </a:p>
            </p:txBody>
          </p:sp>
        </p:grpSp>
        <p:grpSp>
          <p:nvGrpSpPr>
            <p:cNvPr id="352" name="Graphic 112">
              <a:extLst>
                <a:ext uri="{FF2B5EF4-FFF2-40B4-BE49-F238E27FC236}">
                  <a16:creationId xmlns:a16="http://schemas.microsoft.com/office/drawing/2014/main" id="{C81C3752-A6A4-9D4A-94FF-7EF7B9F9DA8E}"/>
                </a:ext>
              </a:extLst>
            </p:cNvPr>
            <p:cNvGrpSpPr/>
            <p:nvPr/>
          </p:nvGrpSpPr>
          <p:grpSpPr>
            <a:xfrm>
              <a:off x="7834438" y="2563301"/>
              <a:ext cx="263818" cy="244720"/>
              <a:chOff x="7834438" y="2563301"/>
              <a:chExt cx="263818" cy="244720"/>
            </a:xfrm>
          </p:grpSpPr>
          <p:sp>
            <p:nvSpPr>
              <p:cNvPr id="356" name="Freeform 355">
                <a:extLst>
                  <a:ext uri="{FF2B5EF4-FFF2-40B4-BE49-F238E27FC236}">
                    <a16:creationId xmlns:a16="http://schemas.microsoft.com/office/drawing/2014/main" id="{EBC67647-BD9F-1643-A29D-2B7C388372F8}"/>
                  </a:ext>
                </a:extLst>
              </p:cNvPr>
              <p:cNvSpPr/>
              <p:nvPr/>
            </p:nvSpPr>
            <p:spPr>
              <a:xfrm>
                <a:off x="7834512" y="2563301"/>
                <a:ext cx="263708" cy="244720"/>
              </a:xfrm>
              <a:custGeom>
                <a:avLst/>
                <a:gdLst>
                  <a:gd name="connsiteX0" fmla="*/ 222689 w 263708"/>
                  <a:gd name="connsiteY0" fmla="*/ 15639 h 244720"/>
                  <a:gd name="connsiteX1" fmla="*/ 260280 w 263708"/>
                  <a:gd name="connsiteY1" fmla="*/ 68254 h 244720"/>
                  <a:gd name="connsiteX2" fmla="*/ 253805 w 263708"/>
                  <a:gd name="connsiteY2" fmla="*/ 139426 h 244720"/>
                  <a:gd name="connsiteX3" fmla="*/ 124291 w 263708"/>
                  <a:gd name="connsiteY3" fmla="*/ 241959 h 244720"/>
                  <a:gd name="connsiteX4" fmla="*/ 42018 w 263708"/>
                  <a:gd name="connsiteY4" fmla="*/ 228862 h 244720"/>
                  <a:gd name="connsiteX5" fmla="*/ 83786 w 263708"/>
                  <a:gd name="connsiteY5" fmla="*/ 213230 h 244720"/>
                  <a:gd name="connsiteX6" fmla="*/ 203586 w 263708"/>
                  <a:gd name="connsiteY6" fmla="*/ 182227 h 244720"/>
                  <a:gd name="connsiteX7" fmla="*/ 215404 w 263708"/>
                  <a:gd name="connsiteY7" fmla="*/ 79661 h 244720"/>
                  <a:gd name="connsiteX8" fmla="*/ 95604 w 263708"/>
                  <a:gd name="connsiteY8" fmla="*/ 110600 h 244720"/>
                  <a:gd name="connsiteX9" fmla="*/ 83786 w 263708"/>
                  <a:gd name="connsiteY9" fmla="*/ 213230 h 244720"/>
                  <a:gd name="connsiteX10" fmla="*/ 42018 w 263708"/>
                  <a:gd name="connsiteY10" fmla="*/ 228862 h 244720"/>
                  <a:gd name="connsiteX11" fmla="*/ 10158 w 263708"/>
                  <a:gd name="connsiteY11" fmla="*/ 105920 h 244720"/>
                  <a:gd name="connsiteX12" fmla="*/ 140383 w 263708"/>
                  <a:gd name="connsiteY12" fmla="*/ 2737 h 244720"/>
                  <a:gd name="connsiteX13" fmla="*/ 222689 w 263708"/>
                  <a:gd name="connsiteY13" fmla="*/ 15737 h 24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708" h="244720">
                    <a:moveTo>
                      <a:pt x="222689" y="15639"/>
                    </a:moveTo>
                    <a:cubicBezTo>
                      <a:pt x="240883" y="28309"/>
                      <a:pt x="254161" y="46894"/>
                      <a:pt x="260280" y="68254"/>
                    </a:cubicBezTo>
                    <a:cubicBezTo>
                      <a:pt x="262709" y="78004"/>
                      <a:pt x="269152" y="103743"/>
                      <a:pt x="253805" y="139426"/>
                    </a:cubicBezTo>
                    <a:cubicBezTo>
                      <a:pt x="232176" y="189051"/>
                      <a:pt x="178914" y="231235"/>
                      <a:pt x="124291" y="241959"/>
                    </a:cubicBezTo>
                    <a:cubicBezTo>
                      <a:pt x="77893" y="251156"/>
                      <a:pt x="51732" y="234939"/>
                      <a:pt x="42018" y="228862"/>
                    </a:cubicBezTo>
                    <a:cubicBezTo>
                      <a:pt x="51926" y="235362"/>
                      <a:pt x="64392" y="232892"/>
                      <a:pt x="83786" y="213230"/>
                    </a:cubicBezTo>
                    <a:cubicBezTo>
                      <a:pt x="113574" y="232989"/>
                      <a:pt x="167257" y="219113"/>
                      <a:pt x="203586" y="182227"/>
                    </a:cubicBezTo>
                    <a:cubicBezTo>
                      <a:pt x="239914" y="145341"/>
                      <a:pt x="245224" y="99420"/>
                      <a:pt x="215404" y="79661"/>
                    </a:cubicBezTo>
                    <a:cubicBezTo>
                      <a:pt x="185584" y="59902"/>
                      <a:pt x="131933" y="73747"/>
                      <a:pt x="95604" y="110600"/>
                    </a:cubicBezTo>
                    <a:cubicBezTo>
                      <a:pt x="59276" y="147453"/>
                      <a:pt x="53933" y="193471"/>
                      <a:pt x="83786" y="213230"/>
                    </a:cubicBezTo>
                    <a:cubicBezTo>
                      <a:pt x="64359" y="232729"/>
                      <a:pt x="51926" y="235394"/>
                      <a:pt x="42018" y="228862"/>
                    </a:cubicBezTo>
                    <a:cubicBezTo>
                      <a:pt x="-16684" y="186777"/>
                      <a:pt x="153" y="128864"/>
                      <a:pt x="10158" y="105920"/>
                    </a:cubicBezTo>
                    <a:cubicBezTo>
                      <a:pt x="31884" y="55970"/>
                      <a:pt x="85405" y="13527"/>
                      <a:pt x="140383" y="2737"/>
                    </a:cubicBezTo>
                    <a:cubicBezTo>
                      <a:pt x="183123" y="-5680"/>
                      <a:pt x="210321" y="7222"/>
                      <a:pt x="222689" y="15737"/>
                    </a:cubicBezTo>
                    <a:close/>
                  </a:path>
                </a:pathLst>
              </a:custGeom>
              <a:solidFill>
                <a:schemeClr val="accent3"/>
              </a:solidFill>
              <a:ln w="3136"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47447848-BC1A-AC41-8893-CF11A21215E5}"/>
                  </a:ext>
                </a:extLst>
              </p:cNvPr>
              <p:cNvSpPr/>
              <p:nvPr/>
            </p:nvSpPr>
            <p:spPr>
              <a:xfrm>
                <a:off x="7986098" y="2640817"/>
                <a:ext cx="112158" cy="156740"/>
              </a:xfrm>
              <a:custGeom>
                <a:avLst/>
                <a:gdLst>
                  <a:gd name="connsiteX0" fmla="*/ 110766 w 112158"/>
                  <a:gd name="connsiteY0" fmla="*/ 0 h 156740"/>
                  <a:gd name="connsiteX1" fmla="*/ 111932 w 112158"/>
                  <a:gd name="connsiteY1" fmla="*/ 9555 h 156740"/>
                  <a:gd name="connsiteX2" fmla="*/ 112158 w 112158"/>
                  <a:gd name="connsiteY2" fmla="*/ 17192 h 156740"/>
                  <a:gd name="connsiteX3" fmla="*/ 111478 w 112158"/>
                  <a:gd name="connsiteY3" fmla="*/ 27754 h 156740"/>
                  <a:gd name="connsiteX4" fmla="*/ 110248 w 112158"/>
                  <a:gd name="connsiteY4" fmla="*/ 35781 h 156740"/>
                  <a:gd name="connsiteX5" fmla="*/ 107917 w 112158"/>
                  <a:gd name="connsiteY5" fmla="*/ 45530 h 156740"/>
                  <a:gd name="connsiteX6" fmla="*/ 105294 w 112158"/>
                  <a:gd name="connsiteY6" fmla="*/ 53785 h 156740"/>
                  <a:gd name="connsiteX7" fmla="*/ 101603 w 112158"/>
                  <a:gd name="connsiteY7" fmla="*/ 62982 h 156740"/>
                  <a:gd name="connsiteX8" fmla="*/ 97653 w 112158"/>
                  <a:gd name="connsiteY8" fmla="*/ 71204 h 156740"/>
                  <a:gd name="connsiteX9" fmla="*/ 92764 w 112158"/>
                  <a:gd name="connsiteY9" fmla="*/ 79914 h 156740"/>
                  <a:gd name="connsiteX10" fmla="*/ 87486 w 112158"/>
                  <a:gd name="connsiteY10" fmla="*/ 88039 h 156740"/>
                  <a:gd name="connsiteX11" fmla="*/ 81399 w 112158"/>
                  <a:gd name="connsiteY11" fmla="*/ 96293 h 156740"/>
                  <a:gd name="connsiteX12" fmla="*/ 74923 w 112158"/>
                  <a:gd name="connsiteY12" fmla="*/ 104190 h 156740"/>
                  <a:gd name="connsiteX13" fmla="*/ 67703 w 112158"/>
                  <a:gd name="connsiteY13" fmla="*/ 111957 h 156740"/>
                  <a:gd name="connsiteX14" fmla="*/ 60062 w 112158"/>
                  <a:gd name="connsiteY14" fmla="*/ 119302 h 156740"/>
                  <a:gd name="connsiteX15" fmla="*/ 52064 w 112158"/>
                  <a:gd name="connsiteY15" fmla="*/ 126159 h 156740"/>
                  <a:gd name="connsiteX16" fmla="*/ 43905 w 112158"/>
                  <a:gd name="connsiteY16" fmla="*/ 132659 h 156740"/>
                  <a:gd name="connsiteX17" fmla="*/ 18002 w 112158"/>
                  <a:gd name="connsiteY17" fmla="*/ 148681 h 156740"/>
                  <a:gd name="connsiteX18" fmla="*/ 9098 w 112158"/>
                  <a:gd name="connsiteY18" fmla="*/ 152938 h 156740"/>
                  <a:gd name="connsiteX19" fmla="*/ 0 w 112158"/>
                  <a:gd name="connsiteY19" fmla="*/ 156740 h 156740"/>
                  <a:gd name="connsiteX20" fmla="*/ 3238 w 112158"/>
                  <a:gd name="connsiteY20" fmla="*/ 155343 h 156740"/>
                  <a:gd name="connsiteX21" fmla="*/ 80298 w 112158"/>
                  <a:gd name="connsiteY21" fmla="*/ 91451 h 156740"/>
                  <a:gd name="connsiteX22" fmla="*/ 107366 w 112158"/>
                  <a:gd name="connsiteY22" fmla="*/ 20832 h 156740"/>
                  <a:gd name="connsiteX23" fmla="*/ 109795 w 112158"/>
                  <a:gd name="connsiteY23" fmla="*/ 845 h 156740"/>
                  <a:gd name="connsiteX24" fmla="*/ 110669 w 112158"/>
                  <a:gd name="connsiteY24" fmla="*/ 163 h 156740"/>
                  <a:gd name="connsiteX25" fmla="*/ 110669 w 112158"/>
                  <a:gd name="connsiteY25" fmla="*/ 163 h 1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158" h="156740">
                    <a:moveTo>
                      <a:pt x="110766" y="0"/>
                    </a:moveTo>
                    <a:cubicBezTo>
                      <a:pt x="111155" y="2860"/>
                      <a:pt x="111705" y="6695"/>
                      <a:pt x="111932" y="9555"/>
                    </a:cubicBezTo>
                    <a:lnTo>
                      <a:pt x="112158" y="17192"/>
                    </a:lnTo>
                    <a:cubicBezTo>
                      <a:pt x="111964" y="20442"/>
                      <a:pt x="111770" y="24569"/>
                      <a:pt x="111478" y="27754"/>
                    </a:cubicBezTo>
                    <a:lnTo>
                      <a:pt x="110248" y="35781"/>
                    </a:lnTo>
                    <a:cubicBezTo>
                      <a:pt x="109568" y="38706"/>
                      <a:pt x="108726" y="42606"/>
                      <a:pt x="107917" y="45530"/>
                    </a:cubicBezTo>
                    <a:lnTo>
                      <a:pt x="105294" y="53785"/>
                    </a:lnTo>
                    <a:cubicBezTo>
                      <a:pt x="104226" y="56547"/>
                      <a:pt x="102801" y="60285"/>
                      <a:pt x="101603" y="62982"/>
                    </a:cubicBezTo>
                    <a:lnTo>
                      <a:pt x="97653" y="71204"/>
                    </a:lnTo>
                    <a:cubicBezTo>
                      <a:pt x="96196" y="73837"/>
                      <a:pt x="94415" y="77379"/>
                      <a:pt x="92764" y="79914"/>
                    </a:cubicBezTo>
                    <a:lnTo>
                      <a:pt x="87486" y="88039"/>
                    </a:lnTo>
                    <a:cubicBezTo>
                      <a:pt x="85673" y="90508"/>
                      <a:pt x="83277" y="93888"/>
                      <a:pt x="81399" y="96293"/>
                    </a:cubicBezTo>
                    <a:lnTo>
                      <a:pt x="74923" y="104190"/>
                    </a:lnTo>
                    <a:cubicBezTo>
                      <a:pt x="72786" y="106498"/>
                      <a:pt x="69937" y="109683"/>
                      <a:pt x="67703" y="111957"/>
                    </a:cubicBezTo>
                    <a:lnTo>
                      <a:pt x="60062" y="119302"/>
                    </a:lnTo>
                    <a:cubicBezTo>
                      <a:pt x="57666" y="121350"/>
                      <a:pt x="54557" y="124144"/>
                      <a:pt x="52064" y="126159"/>
                    </a:cubicBezTo>
                    <a:lnTo>
                      <a:pt x="43905" y="132659"/>
                    </a:lnTo>
                    <a:cubicBezTo>
                      <a:pt x="35638" y="138576"/>
                      <a:pt x="26984" y="143929"/>
                      <a:pt x="18002" y="148681"/>
                    </a:cubicBezTo>
                    <a:lnTo>
                      <a:pt x="9098" y="152938"/>
                    </a:lnTo>
                    <a:cubicBezTo>
                      <a:pt x="6346" y="154108"/>
                      <a:pt x="2785" y="155701"/>
                      <a:pt x="0" y="156740"/>
                    </a:cubicBezTo>
                    <a:lnTo>
                      <a:pt x="3238" y="155343"/>
                    </a:lnTo>
                    <a:cubicBezTo>
                      <a:pt x="24219" y="143936"/>
                      <a:pt x="55950" y="126614"/>
                      <a:pt x="80298" y="91451"/>
                    </a:cubicBezTo>
                    <a:cubicBezTo>
                      <a:pt x="100891" y="61227"/>
                      <a:pt x="106460" y="36398"/>
                      <a:pt x="107366" y="20832"/>
                    </a:cubicBezTo>
                    <a:lnTo>
                      <a:pt x="109795" y="845"/>
                    </a:lnTo>
                    <a:cubicBezTo>
                      <a:pt x="109795" y="585"/>
                      <a:pt x="110475" y="488"/>
                      <a:pt x="110669" y="163"/>
                    </a:cubicBezTo>
                    <a:lnTo>
                      <a:pt x="110669" y="163"/>
                    </a:lnTo>
                    <a:close/>
                  </a:path>
                </a:pathLst>
              </a:custGeom>
              <a:solidFill>
                <a:schemeClr val="accent3">
                  <a:lumMod val="40000"/>
                  <a:lumOff val="60000"/>
                </a:schemeClr>
              </a:solidFill>
              <a:ln w="3136"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25852A00-8687-4542-BFD7-69BFACD7D500}"/>
                  </a:ext>
                </a:extLst>
              </p:cNvPr>
              <p:cNvSpPr/>
              <p:nvPr/>
            </p:nvSpPr>
            <p:spPr>
              <a:xfrm>
                <a:off x="7834438" y="2577574"/>
                <a:ext cx="112028" cy="155565"/>
              </a:xfrm>
              <a:custGeom>
                <a:avLst/>
                <a:gdLst>
                  <a:gd name="connsiteX0" fmla="*/ 1198 w 112028"/>
                  <a:gd name="connsiteY0" fmla="*/ 153004 h 155565"/>
                  <a:gd name="connsiteX1" fmla="*/ 227 w 112028"/>
                  <a:gd name="connsiteY1" fmla="*/ 144554 h 155565"/>
                  <a:gd name="connsiteX2" fmla="*/ 0 w 112028"/>
                  <a:gd name="connsiteY2" fmla="*/ 136592 h 155565"/>
                  <a:gd name="connsiteX3" fmla="*/ 712 w 112028"/>
                  <a:gd name="connsiteY3" fmla="*/ 126323 h 155565"/>
                  <a:gd name="connsiteX4" fmla="*/ 1943 w 112028"/>
                  <a:gd name="connsiteY4" fmla="*/ 118133 h 155565"/>
                  <a:gd name="connsiteX5" fmla="*/ 4274 w 112028"/>
                  <a:gd name="connsiteY5" fmla="*/ 108384 h 155565"/>
                  <a:gd name="connsiteX6" fmla="*/ 6929 w 112028"/>
                  <a:gd name="connsiteY6" fmla="*/ 100064 h 155565"/>
                  <a:gd name="connsiteX7" fmla="*/ 10685 w 112028"/>
                  <a:gd name="connsiteY7" fmla="*/ 90704 h 155565"/>
                  <a:gd name="connsiteX8" fmla="*/ 14667 w 112028"/>
                  <a:gd name="connsiteY8" fmla="*/ 82385 h 155565"/>
                  <a:gd name="connsiteX9" fmla="*/ 19654 w 112028"/>
                  <a:gd name="connsiteY9" fmla="*/ 73480 h 155565"/>
                  <a:gd name="connsiteX10" fmla="*/ 24964 w 112028"/>
                  <a:gd name="connsiteY10" fmla="*/ 65291 h 155565"/>
                  <a:gd name="connsiteX11" fmla="*/ 31116 w 112028"/>
                  <a:gd name="connsiteY11" fmla="*/ 56938 h 155565"/>
                  <a:gd name="connsiteX12" fmla="*/ 37591 w 112028"/>
                  <a:gd name="connsiteY12" fmla="*/ 49041 h 155565"/>
                  <a:gd name="connsiteX13" fmla="*/ 44876 w 112028"/>
                  <a:gd name="connsiteY13" fmla="*/ 41209 h 155565"/>
                  <a:gd name="connsiteX14" fmla="*/ 52485 w 112028"/>
                  <a:gd name="connsiteY14" fmla="*/ 33832 h 155565"/>
                  <a:gd name="connsiteX15" fmla="*/ 60515 w 112028"/>
                  <a:gd name="connsiteY15" fmla="*/ 27007 h 155565"/>
                  <a:gd name="connsiteX16" fmla="*/ 68739 w 112028"/>
                  <a:gd name="connsiteY16" fmla="*/ 20508 h 155565"/>
                  <a:gd name="connsiteX17" fmla="*/ 77158 w 112028"/>
                  <a:gd name="connsiteY17" fmla="*/ 14658 h 155565"/>
                  <a:gd name="connsiteX18" fmla="*/ 85803 w 112028"/>
                  <a:gd name="connsiteY18" fmla="*/ 9328 h 155565"/>
                  <a:gd name="connsiteX19" fmla="*/ 86936 w 112028"/>
                  <a:gd name="connsiteY19" fmla="*/ 8678 h 155565"/>
                  <a:gd name="connsiteX20" fmla="*/ 94059 w 112028"/>
                  <a:gd name="connsiteY20" fmla="*/ 4843 h 155565"/>
                  <a:gd name="connsiteX21" fmla="*/ 112029 w 112028"/>
                  <a:gd name="connsiteY21" fmla="*/ 1171 h 155565"/>
                  <a:gd name="connsiteX22" fmla="*/ 103611 w 112028"/>
                  <a:gd name="connsiteY22" fmla="*/ 18915 h 155565"/>
                  <a:gd name="connsiteX23" fmla="*/ 90659 w 112028"/>
                  <a:gd name="connsiteY23" fmla="*/ 37049 h 155565"/>
                  <a:gd name="connsiteX24" fmla="*/ 56112 w 112028"/>
                  <a:gd name="connsiteY24" fmla="*/ 75398 h 155565"/>
                  <a:gd name="connsiteX25" fmla="*/ 6476 w 112028"/>
                  <a:gd name="connsiteY25" fmla="*/ 154077 h 155565"/>
                  <a:gd name="connsiteX26" fmla="*/ 5731 w 112028"/>
                  <a:gd name="connsiteY26" fmla="*/ 155441 h 155565"/>
                  <a:gd name="connsiteX27" fmla="*/ 2105 w 112028"/>
                  <a:gd name="connsiteY27" fmla="*/ 155116 h 155565"/>
                  <a:gd name="connsiteX28" fmla="*/ 1166 w 112028"/>
                  <a:gd name="connsiteY28" fmla="*/ 153004 h 15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028" h="155565">
                    <a:moveTo>
                      <a:pt x="1198" y="153004"/>
                    </a:moveTo>
                    <a:cubicBezTo>
                      <a:pt x="907" y="150437"/>
                      <a:pt x="421" y="147057"/>
                      <a:pt x="227" y="144554"/>
                    </a:cubicBezTo>
                    <a:lnTo>
                      <a:pt x="0" y="136592"/>
                    </a:lnTo>
                    <a:cubicBezTo>
                      <a:pt x="194" y="133342"/>
                      <a:pt x="356" y="129378"/>
                      <a:pt x="712" y="126323"/>
                    </a:cubicBezTo>
                    <a:lnTo>
                      <a:pt x="1943" y="118133"/>
                    </a:lnTo>
                    <a:cubicBezTo>
                      <a:pt x="2623" y="115143"/>
                      <a:pt x="3465" y="111211"/>
                      <a:pt x="4274" y="108384"/>
                    </a:cubicBezTo>
                    <a:lnTo>
                      <a:pt x="6929" y="100064"/>
                    </a:lnTo>
                    <a:cubicBezTo>
                      <a:pt x="8062" y="97237"/>
                      <a:pt x="9455" y="93564"/>
                      <a:pt x="10685" y="90704"/>
                    </a:cubicBezTo>
                    <a:lnTo>
                      <a:pt x="14667" y="82385"/>
                    </a:lnTo>
                    <a:cubicBezTo>
                      <a:pt x="16189" y="79655"/>
                      <a:pt x="18100" y="76048"/>
                      <a:pt x="19654" y="73480"/>
                    </a:cubicBezTo>
                    <a:lnTo>
                      <a:pt x="24964" y="65291"/>
                    </a:lnTo>
                    <a:cubicBezTo>
                      <a:pt x="26842" y="62788"/>
                      <a:pt x="29238" y="59376"/>
                      <a:pt x="31116" y="56938"/>
                    </a:cubicBezTo>
                    <a:lnTo>
                      <a:pt x="37591" y="49041"/>
                    </a:lnTo>
                    <a:cubicBezTo>
                      <a:pt x="39728" y="46701"/>
                      <a:pt x="42642" y="43516"/>
                      <a:pt x="44876" y="41209"/>
                    </a:cubicBezTo>
                    <a:lnTo>
                      <a:pt x="52485" y="33832"/>
                    </a:lnTo>
                    <a:cubicBezTo>
                      <a:pt x="54946" y="31785"/>
                      <a:pt x="58054" y="28957"/>
                      <a:pt x="60515" y="27007"/>
                    </a:cubicBezTo>
                    <a:lnTo>
                      <a:pt x="68739" y="20508"/>
                    </a:lnTo>
                    <a:lnTo>
                      <a:pt x="77158" y="14658"/>
                    </a:lnTo>
                    <a:lnTo>
                      <a:pt x="85803" y="9328"/>
                    </a:lnTo>
                    <a:lnTo>
                      <a:pt x="86936" y="8678"/>
                    </a:lnTo>
                    <a:lnTo>
                      <a:pt x="94059" y="4843"/>
                    </a:lnTo>
                    <a:cubicBezTo>
                      <a:pt x="97815" y="3088"/>
                      <a:pt x="110248" y="-2371"/>
                      <a:pt x="112029" y="1171"/>
                    </a:cubicBezTo>
                    <a:cubicBezTo>
                      <a:pt x="112029" y="1171"/>
                      <a:pt x="112029" y="8451"/>
                      <a:pt x="103611" y="18915"/>
                    </a:cubicBezTo>
                    <a:cubicBezTo>
                      <a:pt x="99078" y="24732"/>
                      <a:pt x="95516" y="31232"/>
                      <a:pt x="90659" y="37049"/>
                    </a:cubicBezTo>
                    <a:cubicBezTo>
                      <a:pt x="79554" y="50211"/>
                      <a:pt x="66408" y="61553"/>
                      <a:pt x="56112" y="75398"/>
                    </a:cubicBezTo>
                    <a:cubicBezTo>
                      <a:pt x="36199" y="102176"/>
                      <a:pt x="31504" y="108579"/>
                      <a:pt x="6476" y="154077"/>
                    </a:cubicBezTo>
                    <a:cubicBezTo>
                      <a:pt x="6249" y="154466"/>
                      <a:pt x="6152" y="155149"/>
                      <a:pt x="5731" y="155441"/>
                    </a:cubicBezTo>
                    <a:cubicBezTo>
                      <a:pt x="4516" y="155684"/>
                      <a:pt x="3258" y="155571"/>
                      <a:pt x="2105" y="155116"/>
                    </a:cubicBezTo>
                    <a:cubicBezTo>
                      <a:pt x="1581" y="154527"/>
                      <a:pt x="1252" y="153789"/>
                      <a:pt x="1166" y="153004"/>
                    </a:cubicBezTo>
                    <a:close/>
                  </a:path>
                </a:pathLst>
              </a:custGeom>
              <a:solidFill>
                <a:schemeClr val="accent3">
                  <a:lumMod val="40000"/>
                  <a:lumOff val="60000"/>
                </a:schemeClr>
              </a:solidFill>
              <a:ln w="3136" cap="flat">
                <a:noFill/>
                <a:prstDash val="solid"/>
                <a:miter/>
              </a:ln>
            </p:spPr>
            <p:txBody>
              <a:bodyPr rtlCol="0" anchor="ctr"/>
              <a:lstStyle/>
              <a:p>
                <a:endParaRPr lang="en-US"/>
              </a:p>
            </p:txBody>
          </p:sp>
        </p:grpSp>
        <p:grpSp>
          <p:nvGrpSpPr>
            <p:cNvPr id="353" name="Graphic 112">
              <a:extLst>
                <a:ext uri="{FF2B5EF4-FFF2-40B4-BE49-F238E27FC236}">
                  <a16:creationId xmlns:a16="http://schemas.microsoft.com/office/drawing/2014/main" id="{B4B53B36-466D-F543-A2C0-8221B9F2067A}"/>
                </a:ext>
              </a:extLst>
            </p:cNvPr>
            <p:cNvGrpSpPr/>
            <p:nvPr/>
          </p:nvGrpSpPr>
          <p:grpSpPr>
            <a:xfrm>
              <a:off x="7898949" y="2633814"/>
              <a:ext cx="170255" cy="151608"/>
              <a:chOff x="7898949" y="2633814"/>
              <a:chExt cx="170255" cy="151608"/>
            </a:xfrm>
          </p:grpSpPr>
          <p:sp>
            <p:nvSpPr>
              <p:cNvPr id="354" name="Freeform 353">
                <a:extLst>
                  <a:ext uri="{FF2B5EF4-FFF2-40B4-BE49-F238E27FC236}">
                    <a16:creationId xmlns:a16="http://schemas.microsoft.com/office/drawing/2014/main" id="{78CBC9D0-C0B2-C047-B706-C4D745F029AD}"/>
                  </a:ext>
                </a:extLst>
              </p:cNvPr>
              <p:cNvSpPr/>
              <p:nvPr/>
            </p:nvSpPr>
            <p:spPr>
              <a:xfrm>
                <a:off x="7898949" y="2633814"/>
                <a:ext cx="170255" cy="151608"/>
              </a:xfrm>
              <a:custGeom>
                <a:avLst/>
                <a:gdLst>
                  <a:gd name="connsiteX0" fmla="*/ 19348 w 170255"/>
                  <a:gd name="connsiteY0" fmla="*/ 142717 h 151608"/>
                  <a:gd name="connsiteX1" fmla="*/ 75622 w 170255"/>
                  <a:gd name="connsiteY1" fmla="*/ 62901 h 151608"/>
                  <a:gd name="connsiteX2" fmla="*/ 19348 w 170255"/>
                  <a:gd name="connsiteY2" fmla="*/ 142717 h 151608"/>
                  <a:gd name="connsiteX3" fmla="*/ 31134 w 170255"/>
                  <a:gd name="connsiteY3" fmla="*/ 39989 h 151608"/>
                  <a:gd name="connsiteX4" fmla="*/ 150934 w 170255"/>
                  <a:gd name="connsiteY4" fmla="*/ 9050 h 151608"/>
                  <a:gd name="connsiteX5" fmla="*/ 139116 w 170255"/>
                  <a:gd name="connsiteY5" fmla="*/ 111616 h 151608"/>
                  <a:gd name="connsiteX6" fmla="*/ 19316 w 170255"/>
                  <a:gd name="connsiteY6" fmla="*/ 142619 h 15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255" h="151608">
                    <a:moveTo>
                      <a:pt x="19348" y="142717"/>
                    </a:moveTo>
                    <a:cubicBezTo>
                      <a:pt x="39455" y="122243"/>
                      <a:pt x="41754" y="97219"/>
                      <a:pt x="75622" y="62901"/>
                    </a:cubicBezTo>
                    <a:cubicBezTo>
                      <a:pt x="41754" y="97284"/>
                      <a:pt x="39455" y="122243"/>
                      <a:pt x="19348" y="142717"/>
                    </a:cubicBezTo>
                    <a:cubicBezTo>
                      <a:pt x="-10504" y="122958"/>
                      <a:pt x="-5227" y="77005"/>
                      <a:pt x="31134" y="39989"/>
                    </a:cubicBezTo>
                    <a:cubicBezTo>
                      <a:pt x="67495" y="2973"/>
                      <a:pt x="121113" y="-10741"/>
                      <a:pt x="150934" y="9050"/>
                    </a:cubicBezTo>
                    <a:cubicBezTo>
                      <a:pt x="180754" y="28842"/>
                      <a:pt x="175477" y="74763"/>
                      <a:pt x="139116" y="111616"/>
                    </a:cubicBezTo>
                    <a:cubicBezTo>
                      <a:pt x="102755" y="148469"/>
                      <a:pt x="49136" y="162379"/>
                      <a:pt x="19316" y="142619"/>
                    </a:cubicBezTo>
                    <a:close/>
                  </a:path>
                </a:pathLst>
              </a:custGeom>
              <a:solidFill>
                <a:schemeClr val="accent3">
                  <a:lumMod val="75000"/>
                </a:schemeClr>
              </a:solidFill>
              <a:ln w="3136"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3D92E080-2B7F-5840-BF6D-12B95687855B}"/>
                  </a:ext>
                </a:extLst>
              </p:cNvPr>
              <p:cNvSpPr/>
              <p:nvPr/>
            </p:nvSpPr>
            <p:spPr>
              <a:xfrm>
                <a:off x="7923886" y="2670358"/>
                <a:ext cx="34799" cy="43287"/>
              </a:xfrm>
              <a:custGeom>
                <a:avLst/>
                <a:gdLst>
                  <a:gd name="connsiteX0" fmla="*/ 78 w 34799"/>
                  <a:gd name="connsiteY0" fmla="*/ 39194 h 43287"/>
                  <a:gd name="connsiteX1" fmla="*/ 11863 w 34799"/>
                  <a:gd name="connsiteY1" fmla="*/ 15600 h 43287"/>
                  <a:gd name="connsiteX2" fmla="*/ 34010 w 34799"/>
                  <a:gd name="connsiteY2" fmla="*/ 0 h 43287"/>
                  <a:gd name="connsiteX3" fmla="*/ 34722 w 34799"/>
                  <a:gd name="connsiteY3" fmla="*/ 3250 h 43287"/>
                  <a:gd name="connsiteX4" fmla="*/ 24718 w 34799"/>
                  <a:gd name="connsiteY4" fmla="*/ 17582 h 43287"/>
                  <a:gd name="connsiteX5" fmla="*/ 11766 w 34799"/>
                  <a:gd name="connsiteY5" fmla="*/ 34546 h 43287"/>
                  <a:gd name="connsiteX6" fmla="*/ 2053 w 34799"/>
                  <a:gd name="connsiteY6" fmla="*/ 43256 h 43287"/>
                  <a:gd name="connsiteX7" fmla="*/ 304 w 34799"/>
                  <a:gd name="connsiteY7" fmla="*/ 39356 h 4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99" h="43287">
                    <a:moveTo>
                      <a:pt x="78" y="39194"/>
                    </a:moveTo>
                    <a:cubicBezTo>
                      <a:pt x="-1056" y="30809"/>
                      <a:pt x="10568" y="17095"/>
                      <a:pt x="11863" y="15600"/>
                    </a:cubicBezTo>
                    <a:cubicBezTo>
                      <a:pt x="23649" y="2015"/>
                      <a:pt x="33978" y="-32"/>
                      <a:pt x="34010" y="0"/>
                    </a:cubicBezTo>
                    <a:cubicBezTo>
                      <a:pt x="34852" y="455"/>
                      <a:pt x="34884" y="2145"/>
                      <a:pt x="34722" y="3250"/>
                    </a:cubicBezTo>
                    <a:cubicBezTo>
                      <a:pt x="34561" y="4355"/>
                      <a:pt x="24815" y="17452"/>
                      <a:pt x="24718" y="17582"/>
                    </a:cubicBezTo>
                    <a:lnTo>
                      <a:pt x="11766" y="34546"/>
                    </a:lnTo>
                    <a:cubicBezTo>
                      <a:pt x="9888" y="36886"/>
                      <a:pt x="4125" y="43808"/>
                      <a:pt x="2053" y="43256"/>
                    </a:cubicBezTo>
                    <a:cubicBezTo>
                      <a:pt x="790" y="42963"/>
                      <a:pt x="466" y="40624"/>
                      <a:pt x="304" y="39356"/>
                    </a:cubicBezTo>
                    <a:close/>
                  </a:path>
                </a:pathLst>
              </a:custGeom>
              <a:solidFill>
                <a:schemeClr val="accent3">
                  <a:lumMod val="40000"/>
                  <a:lumOff val="60000"/>
                </a:schemeClr>
              </a:solidFill>
              <a:ln w="3136" cap="flat">
                <a:noFill/>
                <a:prstDash val="solid"/>
                <a:miter/>
              </a:ln>
            </p:spPr>
            <p:txBody>
              <a:bodyPr rtlCol="0" anchor="ctr"/>
              <a:lstStyle/>
              <a:p>
                <a:endParaRPr lang="en-US"/>
              </a:p>
            </p:txBody>
          </p:sp>
        </p:grpSp>
      </p:grpSp>
      <p:grpSp>
        <p:nvGrpSpPr>
          <p:cNvPr id="388" name="Group 387">
            <a:extLst>
              <a:ext uri="{FF2B5EF4-FFF2-40B4-BE49-F238E27FC236}">
                <a16:creationId xmlns:a16="http://schemas.microsoft.com/office/drawing/2014/main" id="{84E41B2E-5A74-924F-92B1-9BDB5204AD0D}"/>
              </a:ext>
            </a:extLst>
          </p:cNvPr>
          <p:cNvGrpSpPr/>
          <p:nvPr/>
        </p:nvGrpSpPr>
        <p:grpSpPr>
          <a:xfrm>
            <a:off x="5809827" y="2676609"/>
            <a:ext cx="226556" cy="284434"/>
            <a:chOff x="7710814" y="2625940"/>
            <a:chExt cx="390833" cy="368010"/>
          </a:xfrm>
        </p:grpSpPr>
        <p:pic>
          <p:nvPicPr>
            <p:cNvPr id="387" name="Graphic 386">
              <a:extLst>
                <a:ext uri="{FF2B5EF4-FFF2-40B4-BE49-F238E27FC236}">
                  <a16:creationId xmlns:a16="http://schemas.microsoft.com/office/drawing/2014/main" id="{2979BF6E-F865-5245-B17C-08945E11BB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979130">
              <a:off x="7775902" y="2718594"/>
              <a:ext cx="185707" cy="284229"/>
            </a:xfrm>
            <a:prstGeom prst="rect">
              <a:avLst/>
            </a:prstGeom>
          </p:spPr>
        </p:pic>
        <p:grpSp>
          <p:nvGrpSpPr>
            <p:cNvPr id="386" name="Group 385">
              <a:extLst>
                <a:ext uri="{FF2B5EF4-FFF2-40B4-BE49-F238E27FC236}">
                  <a16:creationId xmlns:a16="http://schemas.microsoft.com/office/drawing/2014/main" id="{8A1F5B34-6EAF-A84D-96B5-5EFDCF3F5EC1}"/>
                </a:ext>
              </a:extLst>
            </p:cNvPr>
            <p:cNvGrpSpPr/>
            <p:nvPr/>
          </p:nvGrpSpPr>
          <p:grpSpPr>
            <a:xfrm>
              <a:off x="7710814" y="2625940"/>
              <a:ext cx="390833" cy="368010"/>
              <a:chOff x="7116788" y="2413406"/>
              <a:chExt cx="712421" cy="670818"/>
            </a:xfrm>
          </p:grpSpPr>
          <p:grpSp>
            <p:nvGrpSpPr>
              <p:cNvPr id="175" name="Group 174">
                <a:extLst>
                  <a:ext uri="{FF2B5EF4-FFF2-40B4-BE49-F238E27FC236}">
                    <a16:creationId xmlns:a16="http://schemas.microsoft.com/office/drawing/2014/main" id="{9EBF1170-9C03-C640-9929-93A77D9512DB}"/>
                  </a:ext>
                </a:extLst>
              </p:cNvPr>
              <p:cNvGrpSpPr/>
              <p:nvPr/>
            </p:nvGrpSpPr>
            <p:grpSpPr>
              <a:xfrm>
                <a:off x="7116788" y="2472566"/>
                <a:ext cx="712421" cy="611658"/>
                <a:chOff x="7218444" y="2028654"/>
                <a:chExt cx="1697492" cy="1457403"/>
              </a:xfrm>
            </p:grpSpPr>
            <p:grpSp>
              <p:nvGrpSpPr>
                <p:cNvPr id="171" name="Graphic 58">
                  <a:extLst>
                    <a:ext uri="{FF2B5EF4-FFF2-40B4-BE49-F238E27FC236}">
                      <a16:creationId xmlns:a16="http://schemas.microsoft.com/office/drawing/2014/main" id="{7FE8FBB9-CE8C-F542-BBA0-72D92BA9A8F9}"/>
                    </a:ext>
                  </a:extLst>
                </p:cNvPr>
                <p:cNvGrpSpPr/>
                <p:nvPr/>
              </p:nvGrpSpPr>
              <p:grpSpPr>
                <a:xfrm rot="4302158">
                  <a:off x="7307193" y="2140614"/>
                  <a:ext cx="1256694" cy="1434192"/>
                  <a:chOff x="7874376" y="2760940"/>
                  <a:chExt cx="194221" cy="221654"/>
                </a:xfrm>
                <a:solidFill>
                  <a:srgbClr val="D4383C"/>
                </a:solidFill>
              </p:grpSpPr>
              <p:sp>
                <p:nvSpPr>
                  <p:cNvPr id="173" name="Freeform 172">
                    <a:extLst>
                      <a:ext uri="{FF2B5EF4-FFF2-40B4-BE49-F238E27FC236}">
                        <a16:creationId xmlns:a16="http://schemas.microsoft.com/office/drawing/2014/main" id="{533B4EFB-86C5-7D47-A641-8E2107618139}"/>
                      </a:ext>
                    </a:extLst>
                  </p:cNvPr>
                  <p:cNvSpPr/>
                  <p:nvPr/>
                </p:nvSpPr>
                <p:spPr>
                  <a:xfrm>
                    <a:off x="7933515" y="2760940"/>
                    <a:ext cx="134562" cy="95030"/>
                  </a:xfrm>
                  <a:custGeom>
                    <a:avLst/>
                    <a:gdLst>
                      <a:gd name="connsiteX0" fmla="*/ 3142 w 134562"/>
                      <a:gd name="connsiteY0" fmla="*/ 7686 h 95030"/>
                      <a:gd name="connsiteX1" fmla="*/ 19589 w 134562"/>
                      <a:gd name="connsiteY1" fmla="*/ 2221 h 95030"/>
                      <a:gd name="connsiteX2" fmla="*/ 25785 w 134562"/>
                      <a:gd name="connsiteY2" fmla="*/ 1111 h 95030"/>
                      <a:gd name="connsiteX3" fmla="*/ 37619 w 134562"/>
                      <a:gd name="connsiteY3" fmla="*/ 0 h 95030"/>
                      <a:gd name="connsiteX4" fmla="*/ 43012 w 134562"/>
                      <a:gd name="connsiteY4" fmla="*/ 0 h 95030"/>
                      <a:gd name="connsiteX5" fmla="*/ 50500 w 134562"/>
                      <a:gd name="connsiteY5" fmla="*/ 489 h 95030"/>
                      <a:gd name="connsiteX6" fmla="*/ 57609 w 134562"/>
                      <a:gd name="connsiteY6" fmla="*/ 1555 h 95030"/>
                      <a:gd name="connsiteX7" fmla="*/ 72608 w 134562"/>
                      <a:gd name="connsiteY7" fmla="*/ 5998 h 95030"/>
                      <a:gd name="connsiteX8" fmla="*/ 79182 w 134562"/>
                      <a:gd name="connsiteY8" fmla="*/ 8885 h 95030"/>
                      <a:gd name="connsiteX9" fmla="*/ 86937 w 134562"/>
                      <a:gd name="connsiteY9" fmla="*/ 13195 h 95030"/>
                      <a:gd name="connsiteX10" fmla="*/ 92910 w 134562"/>
                      <a:gd name="connsiteY10" fmla="*/ 17282 h 95030"/>
                      <a:gd name="connsiteX11" fmla="*/ 99596 w 134562"/>
                      <a:gd name="connsiteY11" fmla="*/ 22725 h 95030"/>
                      <a:gd name="connsiteX12" fmla="*/ 104900 w 134562"/>
                      <a:gd name="connsiteY12" fmla="*/ 27900 h 95030"/>
                      <a:gd name="connsiteX13" fmla="*/ 110471 w 134562"/>
                      <a:gd name="connsiteY13" fmla="*/ 34231 h 95030"/>
                      <a:gd name="connsiteX14" fmla="*/ 114928 w 134562"/>
                      <a:gd name="connsiteY14" fmla="*/ 40384 h 95030"/>
                      <a:gd name="connsiteX15" fmla="*/ 119386 w 134562"/>
                      <a:gd name="connsiteY15" fmla="*/ 47515 h 95030"/>
                      <a:gd name="connsiteX16" fmla="*/ 123241 w 134562"/>
                      <a:gd name="connsiteY16" fmla="*/ 54401 h 95030"/>
                      <a:gd name="connsiteX17" fmla="*/ 126718 w 134562"/>
                      <a:gd name="connsiteY17" fmla="*/ 62176 h 95030"/>
                      <a:gd name="connsiteX18" fmla="*/ 129459 w 134562"/>
                      <a:gd name="connsiteY18" fmla="*/ 69929 h 95030"/>
                      <a:gd name="connsiteX19" fmla="*/ 131821 w 134562"/>
                      <a:gd name="connsiteY19" fmla="*/ 78259 h 95030"/>
                      <a:gd name="connsiteX20" fmla="*/ 134250 w 134562"/>
                      <a:gd name="connsiteY20" fmla="*/ 91587 h 95030"/>
                      <a:gd name="connsiteX21" fmla="*/ 134562 w 134562"/>
                      <a:gd name="connsiteY21" fmla="*/ 95030 h 95030"/>
                      <a:gd name="connsiteX22" fmla="*/ 128768 w 134562"/>
                      <a:gd name="connsiteY22" fmla="*/ 93520 h 95030"/>
                      <a:gd name="connsiteX23" fmla="*/ 95161 w 134562"/>
                      <a:gd name="connsiteY23" fmla="*/ 94697 h 95030"/>
                      <a:gd name="connsiteX24" fmla="*/ 0 w 134562"/>
                      <a:gd name="connsiteY24" fmla="*/ 9152 h 95030"/>
                      <a:gd name="connsiteX25" fmla="*/ 3142 w 134562"/>
                      <a:gd name="connsiteY25" fmla="*/ 7686 h 9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4562" h="95030">
                        <a:moveTo>
                          <a:pt x="3142" y="7686"/>
                        </a:moveTo>
                        <a:cubicBezTo>
                          <a:pt x="8440" y="5352"/>
                          <a:pt x="13947" y="3522"/>
                          <a:pt x="19589" y="2221"/>
                        </a:cubicBezTo>
                        <a:lnTo>
                          <a:pt x="25785" y="1111"/>
                        </a:lnTo>
                        <a:cubicBezTo>
                          <a:pt x="29328" y="689"/>
                          <a:pt x="34097" y="267"/>
                          <a:pt x="37619" y="0"/>
                        </a:cubicBezTo>
                        <a:lnTo>
                          <a:pt x="43012" y="0"/>
                        </a:lnTo>
                        <a:cubicBezTo>
                          <a:pt x="45240" y="133"/>
                          <a:pt x="48249" y="289"/>
                          <a:pt x="50500" y="489"/>
                        </a:cubicBezTo>
                        <a:lnTo>
                          <a:pt x="57609" y="1555"/>
                        </a:lnTo>
                        <a:cubicBezTo>
                          <a:pt x="62743" y="2542"/>
                          <a:pt x="67767" y="4030"/>
                          <a:pt x="72608" y="5998"/>
                        </a:cubicBezTo>
                        <a:lnTo>
                          <a:pt x="79182" y="8885"/>
                        </a:lnTo>
                        <a:cubicBezTo>
                          <a:pt x="81522" y="10174"/>
                          <a:pt x="84664" y="11818"/>
                          <a:pt x="86937" y="13195"/>
                        </a:cubicBezTo>
                        <a:lnTo>
                          <a:pt x="92910" y="17282"/>
                        </a:lnTo>
                        <a:cubicBezTo>
                          <a:pt x="94893" y="18904"/>
                          <a:pt x="97612" y="21014"/>
                          <a:pt x="99596" y="22725"/>
                        </a:cubicBezTo>
                        <a:lnTo>
                          <a:pt x="104900" y="27900"/>
                        </a:lnTo>
                        <a:cubicBezTo>
                          <a:pt x="106616" y="29789"/>
                          <a:pt x="108889" y="32343"/>
                          <a:pt x="110471" y="34231"/>
                        </a:cubicBezTo>
                        <a:lnTo>
                          <a:pt x="114928" y="40384"/>
                        </a:lnTo>
                        <a:cubicBezTo>
                          <a:pt x="116266" y="42606"/>
                          <a:pt x="118138" y="45338"/>
                          <a:pt x="119386" y="47515"/>
                        </a:cubicBezTo>
                        <a:lnTo>
                          <a:pt x="123241" y="54401"/>
                        </a:lnTo>
                        <a:cubicBezTo>
                          <a:pt x="124266" y="56734"/>
                          <a:pt x="125737" y="59821"/>
                          <a:pt x="126718" y="62176"/>
                        </a:cubicBezTo>
                        <a:lnTo>
                          <a:pt x="129459" y="69929"/>
                        </a:lnTo>
                        <a:cubicBezTo>
                          <a:pt x="130172" y="72417"/>
                          <a:pt x="131197" y="75726"/>
                          <a:pt x="131821" y="78259"/>
                        </a:cubicBezTo>
                        <a:cubicBezTo>
                          <a:pt x="132668" y="82257"/>
                          <a:pt x="133671" y="87589"/>
                          <a:pt x="134250" y="91587"/>
                        </a:cubicBezTo>
                        <a:cubicBezTo>
                          <a:pt x="134250" y="92609"/>
                          <a:pt x="134473" y="93986"/>
                          <a:pt x="134562" y="95030"/>
                        </a:cubicBezTo>
                        <a:cubicBezTo>
                          <a:pt x="132812" y="93994"/>
                          <a:pt x="130804" y="93470"/>
                          <a:pt x="128768" y="93520"/>
                        </a:cubicBezTo>
                        <a:cubicBezTo>
                          <a:pt x="117564" y="92378"/>
                          <a:pt x="106257" y="92774"/>
                          <a:pt x="95161" y="94697"/>
                        </a:cubicBezTo>
                        <a:cubicBezTo>
                          <a:pt x="90280" y="25568"/>
                          <a:pt x="47603" y="-12840"/>
                          <a:pt x="0" y="9152"/>
                        </a:cubicBezTo>
                        <a:cubicBezTo>
                          <a:pt x="936" y="8708"/>
                          <a:pt x="2229" y="8086"/>
                          <a:pt x="3142" y="7686"/>
                        </a:cubicBezTo>
                        <a:close/>
                      </a:path>
                    </a:pathLst>
                  </a:custGeom>
                  <a:solidFill>
                    <a:srgbClr val="D4383C"/>
                  </a:solidFill>
                  <a:ln w="216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3DD37E1D-1D29-0C48-B772-DFED2C6A297F}"/>
                      </a:ext>
                    </a:extLst>
                  </p:cNvPr>
                  <p:cNvSpPr/>
                  <p:nvPr/>
                </p:nvSpPr>
                <p:spPr>
                  <a:xfrm>
                    <a:off x="7874376" y="2847832"/>
                    <a:ext cx="194221" cy="134762"/>
                  </a:xfrm>
                  <a:custGeom>
                    <a:avLst/>
                    <a:gdLst>
                      <a:gd name="connsiteX0" fmla="*/ 187982 w 194221"/>
                      <a:gd name="connsiteY0" fmla="*/ 659 h 134762"/>
                      <a:gd name="connsiteX1" fmla="*/ 193776 w 194221"/>
                      <a:gd name="connsiteY1" fmla="*/ 2169 h 134762"/>
                      <a:gd name="connsiteX2" fmla="*/ 194222 w 194221"/>
                      <a:gd name="connsiteY2" fmla="*/ 10011 h 134762"/>
                      <a:gd name="connsiteX3" fmla="*/ 122327 w 194221"/>
                      <a:gd name="connsiteY3" fmla="*/ 130253 h 134762"/>
                      <a:gd name="connsiteX4" fmla="*/ 115084 w 194221"/>
                      <a:gd name="connsiteY4" fmla="*/ 132341 h 134762"/>
                      <a:gd name="connsiteX5" fmla="*/ 113747 w 194221"/>
                      <a:gd name="connsiteY5" fmla="*/ 132652 h 134762"/>
                      <a:gd name="connsiteX6" fmla="*/ 106415 w 194221"/>
                      <a:gd name="connsiteY6" fmla="*/ 133985 h 134762"/>
                      <a:gd name="connsiteX7" fmla="*/ 103295 w 194221"/>
                      <a:gd name="connsiteY7" fmla="*/ 134363 h 134762"/>
                      <a:gd name="connsiteX8" fmla="*/ 96030 w 194221"/>
                      <a:gd name="connsiteY8" fmla="*/ 134763 h 134762"/>
                      <a:gd name="connsiteX9" fmla="*/ 86291 w 194221"/>
                      <a:gd name="connsiteY9" fmla="*/ 134341 h 134762"/>
                      <a:gd name="connsiteX10" fmla="*/ 80497 w 194221"/>
                      <a:gd name="connsiteY10" fmla="*/ 133585 h 134762"/>
                      <a:gd name="connsiteX11" fmla="*/ 61019 w 194221"/>
                      <a:gd name="connsiteY11" fmla="*/ 128343 h 134762"/>
                      <a:gd name="connsiteX12" fmla="*/ 55024 w 194221"/>
                      <a:gd name="connsiteY12" fmla="*/ 125722 h 134762"/>
                      <a:gd name="connsiteX13" fmla="*/ 46110 w 194221"/>
                      <a:gd name="connsiteY13" fmla="*/ 120835 h 134762"/>
                      <a:gd name="connsiteX14" fmla="*/ 40404 w 194221"/>
                      <a:gd name="connsiteY14" fmla="*/ 116947 h 134762"/>
                      <a:gd name="connsiteX15" fmla="*/ 33317 w 194221"/>
                      <a:gd name="connsiteY15" fmla="*/ 111194 h 134762"/>
                      <a:gd name="connsiteX16" fmla="*/ 28147 w 194221"/>
                      <a:gd name="connsiteY16" fmla="*/ 106174 h 134762"/>
                      <a:gd name="connsiteX17" fmla="*/ 22464 w 194221"/>
                      <a:gd name="connsiteY17" fmla="*/ 99665 h 134762"/>
                      <a:gd name="connsiteX18" fmla="*/ 18007 w 194221"/>
                      <a:gd name="connsiteY18" fmla="*/ 93667 h 134762"/>
                      <a:gd name="connsiteX19" fmla="*/ 13550 w 194221"/>
                      <a:gd name="connsiteY19" fmla="*/ 86515 h 134762"/>
                      <a:gd name="connsiteX20" fmla="*/ 9761 w 194221"/>
                      <a:gd name="connsiteY20" fmla="*/ 79606 h 134762"/>
                      <a:gd name="connsiteX21" fmla="*/ 6374 w 194221"/>
                      <a:gd name="connsiteY21" fmla="*/ 71854 h 134762"/>
                      <a:gd name="connsiteX22" fmla="*/ 3633 w 194221"/>
                      <a:gd name="connsiteY22" fmla="*/ 64190 h 134762"/>
                      <a:gd name="connsiteX23" fmla="*/ 1293 w 194221"/>
                      <a:gd name="connsiteY23" fmla="*/ 55926 h 134762"/>
                      <a:gd name="connsiteX24" fmla="*/ 0 w 194221"/>
                      <a:gd name="connsiteY24" fmla="*/ 50173 h 134762"/>
                      <a:gd name="connsiteX25" fmla="*/ 1449 w 194221"/>
                      <a:gd name="connsiteY25" fmla="*/ 56437 h 134762"/>
                      <a:gd name="connsiteX26" fmla="*/ 137682 w 194221"/>
                      <a:gd name="connsiteY26" fmla="*/ 69410 h 134762"/>
                      <a:gd name="connsiteX27" fmla="*/ 151054 w 194221"/>
                      <a:gd name="connsiteY27" fmla="*/ 33646 h 134762"/>
                      <a:gd name="connsiteX28" fmla="*/ 152547 w 194221"/>
                      <a:gd name="connsiteY28" fmla="*/ 26538 h 134762"/>
                      <a:gd name="connsiteX29" fmla="*/ 154330 w 194221"/>
                      <a:gd name="connsiteY29" fmla="*/ 1814 h 134762"/>
                      <a:gd name="connsiteX30" fmla="*/ 187937 w 194221"/>
                      <a:gd name="connsiteY30" fmla="*/ 636 h 13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4221" h="134762">
                        <a:moveTo>
                          <a:pt x="187982" y="659"/>
                        </a:moveTo>
                        <a:cubicBezTo>
                          <a:pt x="190017" y="609"/>
                          <a:pt x="192025" y="1133"/>
                          <a:pt x="193776" y="2169"/>
                        </a:cubicBezTo>
                        <a:lnTo>
                          <a:pt x="194222" y="10011"/>
                        </a:lnTo>
                        <a:cubicBezTo>
                          <a:pt x="193219" y="75741"/>
                          <a:pt x="151589" y="119880"/>
                          <a:pt x="122327" y="130253"/>
                        </a:cubicBezTo>
                        <a:lnTo>
                          <a:pt x="115084" y="132341"/>
                        </a:lnTo>
                        <a:lnTo>
                          <a:pt x="113747" y="132652"/>
                        </a:lnTo>
                        <a:lnTo>
                          <a:pt x="106415" y="133985"/>
                        </a:lnTo>
                        <a:lnTo>
                          <a:pt x="103295" y="134363"/>
                        </a:lnTo>
                        <a:lnTo>
                          <a:pt x="96030" y="134763"/>
                        </a:lnTo>
                        <a:cubicBezTo>
                          <a:pt x="93133" y="134763"/>
                          <a:pt x="89188" y="134585"/>
                          <a:pt x="86291" y="134341"/>
                        </a:cubicBezTo>
                        <a:lnTo>
                          <a:pt x="80497" y="133585"/>
                        </a:lnTo>
                        <a:cubicBezTo>
                          <a:pt x="73840" y="132515"/>
                          <a:pt x="67312" y="130758"/>
                          <a:pt x="61019" y="128343"/>
                        </a:cubicBezTo>
                        <a:lnTo>
                          <a:pt x="55024" y="125722"/>
                        </a:lnTo>
                        <a:cubicBezTo>
                          <a:pt x="52350" y="124300"/>
                          <a:pt x="48762" y="122390"/>
                          <a:pt x="46110" y="120835"/>
                        </a:cubicBezTo>
                        <a:lnTo>
                          <a:pt x="40404" y="116947"/>
                        </a:lnTo>
                        <a:cubicBezTo>
                          <a:pt x="38176" y="115237"/>
                          <a:pt x="35390" y="112993"/>
                          <a:pt x="33317" y="111194"/>
                        </a:cubicBezTo>
                        <a:lnTo>
                          <a:pt x="28147" y="106174"/>
                        </a:lnTo>
                        <a:cubicBezTo>
                          <a:pt x="26431" y="104241"/>
                          <a:pt x="24091" y="101731"/>
                          <a:pt x="22464" y="99665"/>
                        </a:cubicBezTo>
                        <a:lnTo>
                          <a:pt x="18007" y="93667"/>
                        </a:lnTo>
                        <a:cubicBezTo>
                          <a:pt x="16625" y="91446"/>
                          <a:pt x="14753" y="88692"/>
                          <a:pt x="13550" y="86515"/>
                        </a:cubicBezTo>
                        <a:lnTo>
                          <a:pt x="9761" y="79606"/>
                        </a:lnTo>
                        <a:cubicBezTo>
                          <a:pt x="8781" y="77385"/>
                          <a:pt x="7310" y="74186"/>
                          <a:pt x="6374" y="71854"/>
                        </a:cubicBezTo>
                        <a:lnTo>
                          <a:pt x="3633" y="64190"/>
                        </a:lnTo>
                        <a:cubicBezTo>
                          <a:pt x="2897" y="61724"/>
                          <a:pt x="1983" y="58436"/>
                          <a:pt x="1293" y="55926"/>
                        </a:cubicBezTo>
                        <a:cubicBezTo>
                          <a:pt x="914" y="54171"/>
                          <a:pt x="379" y="51883"/>
                          <a:pt x="0" y="50173"/>
                        </a:cubicBezTo>
                        <a:cubicBezTo>
                          <a:pt x="446" y="52061"/>
                          <a:pt x="1003" y="54616"/>
                          <a:pt x="1449" y="56437"/>
                        </a:cubicBezTo>
                        <a:cubicBezTo>
                          <a:pt x="24403" y="133141"/>
                          <a:pt x="103451" y="129742"/>
                          <a:pt x="137682" y="69410"/>
                        </a:cubicBezTo>
                        <a:cubicBezTo>
                          <a:pt x="143988" y="58259"/>
                          <a:pt x="148500" y="46191"/>
                          <a:pt x="151054" y="33646"/>
                        </a:cubicBezTo>
                        <a:lnTo>
                          <a:pt x="152547" y="26538"/>
                        </a:lnTo>
                        <a:cubicBezTo>
                          <a:pt x="153987" y="18379"/>
                          <a:pt x="154584" y="10094"/>
                          <a:pt x="154330" y="1814"/>
                        </a:cubicBezTo>
                        <a:cubicBezTo>
                          <a:pt x="165425" y="-109"/>
                          <a:pt x="176734" y="-506"/>
                          <a:pt x="187937" y="636"/>
                        </a:cubicBezTo>
                        <a:close/>
                      </a:path>
                    </a:pathLst>
                  </a:custGeom>
                  <a:solidFill>
                    <a:srgbClr val="D4383C"/>
                  </a:solidFill>
                  <a:ln w="2165" cap="flat">
                    <a:noFill/>
                    <a:prstDash val="solid"/>
                    <a:miter/>
                  </a:ln>
                </p:spPr>
                <p:txBody>
                  <a:bodyPr rtlCol="0" anchor="ctr"/>
                  <a:lstStyle/>
                  <a:p>
                    <a:endParaRPr lang="en-US"/>
                  </a:p>
                </p:txBody>
              </p:sp>
            </p:grpSp>
            <p:grpSp>
              <p:nvGrpSpPr>
                <p:cNvPr id="377" name="Graphic 58">
                  <a:extLst>
                    <a:ext uri="{FF2B5EF4-FFF2-40B4-BE49-F238E27FC236}">
                      <a16:creationId xmlns:a16="http://schemas.microsoft.com/office/drawing/2014/main" id="{DD1E7871-8F68-1347-8944-C92D3663DB34}"/>
                    </a:ext>
                  </a:extLst>
                </p:cNvPr>
                <p:cNvGrpSpPr/>
                <p:nvPr/>
              </p:nvGrpSpPr>
              <p:grpSpPr>
                <a:xfrm rot="18000000">
                  <a:off x="7869026" y="1958920"/>
                  <a:ext cx="977175" cy="1116644"/>
                  <a:chOff x="7960207" y="2781938"/>
                  <a:chExt cx="194246" cy="221971"/>
                </a:xfrm>
                <a:solidFill>
                  <a:srgbClr val="D4383C"/>
                </a:solidFill>
              </p:grpSpPr>
              <p:sp>
                <p:nvSpPr>
                  <p:cNvPr id="378" name="Freeform 377">
                    <a:extLst>
                      <a:ext uri="{FF2B5EF4-FFF2-40B4-BE49-F238E27FC236}">
                        <a16:creationId xmlns:a16="http://schemas.microsoft.com/office/drawing/2014/main" id="{412EE48F-8099-024A-BB43-F43B78329111}"/>
                      </a:ext>
                    </a:extLst>
                  </p:cNvPr>
                  <p:cNvSpPr/>
                  <p:nvPr/>
                </p:nvSpPr>
                <p:spPr>
                  <a:xfrm>
                    <a:off x="8019891" y="2781938"/>
                    <a:ext cx="134562" cy="95030"/>
                  </a:xfrm>
                  <a:custGeom>
                    <a:avLst/>
                    <a:gdLst>
                      <a:gd name="connsiteX0" fmla="*/ 3142 w 134562"/>
                      <a:gd name="connsiteY0" fmla="*/ 7686 h 95030"/>
                      <a:gd name="connsiteX1" fmla="*/ 19589 w 134562"/>
                      <a:gd name="connsiteY1" fmla="*/ 2221 h 95030"/>
                      <a:gd name="connsiteX2" fmla="*/ 25785 w 134562"/>
                      <a:gd name="connsiteY2" fmla="*/ 1111 h 95030"/>
                      <a:gd name="connsiteX3" fmla="*/ 37619 w 134562"/>
                      <a:gd name="connsiteY3" fmla="*/ 0 h 95030"/>
                      <a:gd name="connsiteX4" fmla="*/ 43012 w 134562"/>
                      <a:gd name="connsiteY4" fmla="*/ 0 h 95030"/>
                      <a:gd name="connsiteX5" fmla="*/ 50500 w 134562"/>
                      <a:gd name="connsiteY5" fmla="*/ 489 h 95030"/>
                      <a:gd name="connsiteX6" fmla="*/ 57609 w 134562"/>
                      <a:gd name="connsiteY6" fmla="*/ 1555 h 95030"/>
                      <a:gd name="connsiteX7" fmla="*/ 72608 w 134562"/>
                      <a:gd name="connsiteY7" fmla="*/ 5998 h 95030"/>
                      <a:gd name="connsiteX8" fmla="*/ 79182 w 134562"/>
                      <a:gd name="connsiteY8" fmla="*/ 8885 h 95030"/>
                      <a:gd name="connsiteX9" fmla="*/ 86937 w 134562"/>
                      <a:gd name="connsiteY9" fmla="*/ 13195 h 95030"/>
                      <a:gd name="connsiteX10" fmla="*/ 92910 w 134562"/>
                      <a:gd name="connsiteY10" fmla="*/ 17282 h 95030"/>
                      <a:gd name="connsiteX11" fmla="*/ 99596 w 134562"/>
                      <a:gd name="connsiteY11" fmla="*/ 22725 h 95030"/>
                      <a:gd name="connsiteX12" fmla="*/ 104900 w 134562"/>
                      <a:gd name="connsiteY12" fmla="*/ 27900 h 95030"/>
                      <a:gd name="connsiteX13" fmla="*/ 110471 w 134562"/>
                      <a:gd name="connsiteY13" fmla="*/ 34231 h 95030"/>
                      <a:gd name="connsiteX14" fmla="*/ 114928 w 134562"/>
                      <a:gd name="connsiteY14" fmla="*/ 40384 h 95030"/>
                      <a:gd name="connsiteX15" fmla="*/ 119386 w 134562"/>
                      <a:gd name="connsiteY15" fmla="*/ 47515 h 95030"/>
                      <a:gd name="connsiteX16" fmla="*/ 123241 w 134562"/>
                      <a:gd name="connsiteY16" fmla="*/ 54401 h 95030"/>
                      <a:gd name="connsiteX17" fmla="*/ 126718 w 134562"/>
                      <a:gd name="connsiteY17" fmla="*/ 62176 h 95030"/>
                      <a:gd name="connsiteX18" fmla="*/ 129459 w 134562"/>
                      <a:gd name="connsiteY18" fmla="*/ 69929 h 95030"/>
                      <a:gd name="connsiteX19" fmla="*/ 131821 w 134562"/>
                      <a:gd name="connsiteY19" fmla="*/ 78259 h 95030"/>
                      <a:gd name="connsiteX20" fmla="*/ 134250 w 134562"/>
                      <a:gd name="connsiteY20" fmla="*/ 91587 h 95030"/>
                      <a:gd name="connsiteX21" fmla="*/ 134562 w 134562"/>
                      <a:gd name="connsiteY21" fmla="*/ 95030 h 95030"/>
                      <a:gd name="connsiteX22" fmla="*/ 128768 w 134562"/>
                      <a:gd name="connsiteY22" fmla="*/ 93520 h 95030"/>
                      <a:gd name="connsiteX23" fmla="*/ 95161 w 134562"/>
                      <a:gd name="connsiteY23" fmla="*/ 94697 h 95030"/>
                      <a:gd name="connsiteX24" fmla="*/ 0 w 134562"/>
                      <a:gd name="connsiteY24" fmla="*/ 9152 h 95030"/>
                      <a:gd name="connsiteX25" fmla="*/ 3142 w 134562"/>
                      <a:gd name="connsiteY25" fmla="*/ 7686 h 9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4562" h="95030">
                        <a:moveTo>
                          <a:pt x="3142" y="7686"/>
                        </a:moveTo>
                        <a:cubicBezTo>
                          <a:pt x="8440" y="5352"/>
                          <a:pt x="13947" y="3522"/>
                          <a:pt x="19589" y="2221"/>
                        </a:cubicBezTo>
                        <a:lnTo>
                          <a:pt x="25785" y="1111"/>
                        </a:lnTo>
                        <a:cubicBezTo>
                          <a:pt x="29328" y="689"/>
                          <a:pt x="34097" y="267"/>
                          <a:pt x="37619" y="0"/>
                        </a:cubicBezTo>
                        <a:lnTo>
                          <a:pt x="43012" y="0"/>
                        </a:lnTo>
                        <a:cubicBezTo>
                          <a:pt x="45240" y="133"/>
                          <a:pt x="48249" y="289"/>
                          <a:pt x="50500" y="489"/>
                        </a:cubicBezTo>
                        <a:lnTo>
                          <a:pt x="57609" y="1555"/>
                        </a:lnTo>
                        <a:cubicBezTo>
                          <a:pt x="62743" y="2542"/>
                          <a:pt x="67767" y="4030"/>
                          <a:pt x="72608" y="5998"/>
                        </a:cubicBezTo>
                        <a:lnTo>
                          <a:pt x="79182" y="8885"/>
                        </a:lnTo>
                        <a:cubicBezTo>
                          <a:pt x="81522" y="10174"/>
                          <a:pt x="84664" y="11818"/>
                          <a:pt x="86937" y="13195"/>
                        </a:cubicBezTo>
                        <a:lnTo>
                          <a:pt x="92910" y="17282"/>
                        </a:lnTo>
                        <a:cubicBezTo>
                          <a:pt x="94893" y="18904"/>
                          <a:pt x="97612" y="21014"/>
                          <a:pt x="99596" y="22725"/>
                        </a:cubicBezTo>
                        <a:lnTo>
                          <a:pt x="104900" y="27900"/>
                        </a:lnTo>
                        <a:cubicBezTo>
                          <a:pt x="106616" y="29789"/>
                          <a:pt x="108889" y="32343"/>
                          <a:pt x="110471" y="34231"/>
                        </a:cubicBezTo>
                        <a:lnTo>
                          <a:pt x="114928" y="40384"/>
                        </a:lnTo>
                        <a:cubicBezTo>
                          <a:pt x="116266" y="42606"/>
                          <a:pt x="118138" y="45338"/>
                          <a:pt x="119386" y="47515"/>
                        </a:cubicBezTo>
                        <a:lnTo>
                          <a:pt x="123241" y="54401"/>
                        </a:lnTo>
                        <a:cubicBezTo>
                          <a:pt x="124266" y="56734"/>
                          <a:pt x="125737" y="59821"/>
                          <a:pt x="126718" y="62176"/>
                        </a:cubicBezTo>
                        <a:lnTo>
                          <a:pt x="129459" y="69929"/>
                        </a:lnTo>
                        <a:cubicBezTo>
                          <a:pt x="130172" y="72417"/>
                          <a:pt x="131197" y="75726"/>
                          <a:pt x="131821" y="78259"/>
                        </a:cubicBezTo>
                        <a:cubicBezTo>
                          <a:pt x="132668" y="82257"/>
                          <a:pt x="133671" y="87589"/>
                          <a:pt x="134250" y="91587"/>
                        </a:cubicBezTo>
                        <a:cubicBezTo>
                          <a:pt x="134250" y="92609"/>
                          <a:pt x="134473" y="93986"/>
                          <a:pt x="134562" y="95030"/>
                        </a:cubicBezTo>
                        <a:cubicBezTo>
                          <a:pt x="132812" y="93994"/>
                          <a:pt x="130804" y="93470"/>
                          <a:pt x="128768" y="93520"/>
                        </a:cubicBezTo>
                        <a:cubicBezTo>
                          <a:pt x="117564" y="92378"/>
                          <a:pt x="106257" y="92774"/>
                          <a:pt x="95161" y="94697"/>
                        </a:cubicBezTo>
                        <a:cubicBezTo>
                          <a:pt x="90280" y="25568"/>
                          <a:pt x="47603" y="-12840"/>
                          <a:pt x="0" y="9152"/>
                        </a:cubicBezTo>
                        <a:cubicBezTo>
                          <a:pt x="936" y="8708"/>
                          <a:pt x="2229" y="8086"/>
                          <a:pt x="3142" y="7686"/>
                        </a:cubicBezTo>
                        <a:close/>
                      </a:path>
                    </a:pathLst>
                  </a:custGeom>
                  <a:solidFill>
                    <a:srgbClr val="D4383C"/>
                  </a:solidFill>
                  <a:ln w="216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4B340DA6-793D-254C-AFCA-B777FF091950}"/>
                      </a:ext>
                    </a:extLst>
                  </p:cNvPr>
                  <p:cNvSpPr/>
                  <p:nvPr/>
                </p:nvSpPr>
                <p:spPr>
                  <a:xfrm>
                    <a:off x="7960207" y="2869147"/>
                    <a:ext cx="194221" cy="134762"/>
                  </a:xfrm>
                  <a:custGeom>
                    <a:avLst/>
                    <a:gdLst>
                      <a:gd name="connsiteX0" fmla="*/ 187982 w 194221"/>
                      <a:gd name="connsiteY0" fmla="*/ 659 h 134762"/>
                      <a:gd name="connsiteX1" fmla="*/ 193776 w 194221"/>
                      <a:gd name="connsiteY1" fmla="*/ 2169 h 134762"/>
                      <a:gd name="connsiteX2" fmla="*/ 194222 w 194221"/>
                      <a:gd name="connsiteY2" fmla="*/ 10011 h 134762"/>
                      <a:gd name="connsiteX3" fmla="*/ 122327 w 194221"/>
                      <a:gd name="connsiteY3" fmla="*/ 130253 h 134762"/>
                      <a:gd name="connsiteX4" fmla="*/ 115084 w 194221"/>
                      <a:gd name="connsiteY4" fmla="*/ 132341 h 134762"/>
                      <a:gd name="connsiteX5" fmla="*/ 113747 w 194221"/>
                      <a:gd name="connsiteY5" fmla="*/ 132652 h 134762"/>
                      <a:gd name="connsiteX6" fmla="*/ 106415 w 194221"/>
                      <a:gd name="connsiteY6" fmla="*/ 133985 h 134762"/>
                      <a:gd name="connsiteX7" fmla="*/ 103295 w 194221"/>
                      <a:gd name="connsiteY7" fmla="*/ 134363 h 134762"/>
                      <a:gd name="connsiteX8" fmla="*/ 96030 w 194221"/>
                      <a:gd name="connsiteY8" fmla="*/ 134763 h 134762"/>
                      <a:gd name="connsiteX9" fmla="*/ 86291 w 194221"/>
                      <a:gd name="connsiteY9" fmla="*/ 134341 h 134762"/>
                      <a:gd name="connsiteX10" fmla="*/ 80497 w 194221"/>
                      <a:gd name="connsiteY10" fmla="*/ 133585 h 134762"/>
                      <a:gd name="connsiteX11" fmla="*/ 61019 w 194221"/>
                      <a:gd name="connsiteY11" fmla="*/ 128343 h 134762"/>
                      <a:gd name="connsiteX12" fmla="*/ 55024 w 194221"/>
                      <a:gd name="connsiteY12" fmla="*/ 125722 h 134762"/>
                      <a:gd name="connsiteX13" fmla="*/ 46110 w 194221"/>
                      <a:gd name="connsiteY13" fmla="*/ 120835 h 134762"/>
                      <a:gd name="connsiteX14" fmla="*/ 40404 w 194221"/>
                      <a:gd name="connsiteY14" fmla="*/ 116947 h 134762"/>
                      <a:gd name="connsiteX15" fmla="*/ 33317 w 194221"/>
                      <a:gd name="connsiteY15" fmla="*/ 111194 h 134762"/>
                      <a:gd name="connsiteX16" fmla="*/ 28147 w 194221"/>
                      <a:gd name="connsiteY16" fmla="*/ 106174 h 134762"/>
                      <a:gd name="connsiteX17" fmla="*/ 22464 w 194221"/>
                      <a:gd name="connsiteY17" fmla="*/ 99665 h 134762"/>
                      <a:gd name="connsiteX18" fmla="*/ 18007 w 194221"/>
                      <a:gd name="connsiteY18" fmla="*/ 93667 h 134762"/>
                      <a:gd name="connsiteX19" fmla="*/ 13550 w 194221"/>
                      <a:gd name="connsiteY19" fmla="*/ 86515 h 134762"/>
                      <a:gd name="connsiteX20" fmla="*/ 9761 w 194221"/>
                      <a:gd name="connsiteY20" fmla="*/ 79606 h 134762"/>
                      <a:gd name="connsiteX21" fmla="*/ 6374 w 194221"/>
                      <a:gd name="connsiteY21" fmla="*/ 71854 h 134762"/>
                      <a:gd name="connsiteX22" fmla="*/ 3633 w 194221"/>
                      <a:gd name="connsiteY22" fmla="*/ 64190 h 134762"/>
                      <a:gd name="connsiteX23" fmla="*/ 1293 w 194221"/>
                      <a:gd name="connsiteY23" fmla="*/ 55926 h 134762"/>
                      <a:gd name="connsiteX24" fmla="*/ 0 w 194221"/>
                      <a:gd name="connsiteY24" fmla="*/ 50173 h 134762"/>
                      <a:gd name="connsiteX25" fmla="*/ 1449 w 194221"/>
                      <a:gd name="connsiteY25" fmla="*/ 56437 h 134762"/>
                      <a:gd name="connsiteX26" fmla="*/ 137682 w 194221"/>
                      <a:gd name="connsiteY26" fmla="*/ 69410 h 134762"/>
                      <a:gd name="connsiteX27" fmla="*/ 151054 w 194221"/>
                      <a:gd name="connsiteY27" fmla="*/ 33646 h 134762"/>
                      <a:gd name="connsiteX28" fmla="*/ 152547 w 194221"/>
                      <a:gd name="connsiteY28" fmla="*/ 26538 h 134762"/>
                      <a:gd name="connsiteX29" fmla="*/ 154330 w 194221"/>
                      <a:gd name="connsiteY29" fmla="*/ 1814 h 134762"/>
                      <a:gd name="connsiteX30" fmla="*/ 187937 w 194221"/>
                      <a:gd name="connsiteY30" fmla="*/ 636 h 13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4221" h="134762">
                        <a:moveTo>
                          <a:pt x="187982" y="659"/>
                        </a:moveTo>
                        <a:cubicBezTo>
                          <a:pt x="190017" y="609"/>
                          <a:pt x="192025" y="1133"/>
                          <a:pt x="193776" y="2169"/>
                        </a:cubicBezTo>
                        <a:lnTo>
                          <a:pt x="194222" y="10011"/>
                        </a:lnTo>
                        <a:cubicBezTo>
                          <a:pt x="193219" y="75741"/>
                          <a:pt x="151589" y="119880"/>
                          <a:pt x="122327" y="130253"/>
                        </a:cubicBezTo>
                        <a:lnTo>
                          <a:pt x="115084" y="132341"/>
                        </a:lnTo>
                        <a:lnTo>
                          <a:pt x="113747" y="132652"/>
                        </a:lnTo>
                        <a:lnTo>
                          <a:pt x="106415" y="133985"/>
                        </a:lnTo>
                        <a:lnTo>
                          <a:pt x="103295" y="134363"/>
                        </a:lnTo>
                        <a:lnTo>
                          <a:pt x="96030" y="134763"/>
                        </a:lnTo>
                        <a:cubicBezTo>
                          <a:pt x="93133" y="134763"/>
                          <a:pt x="89188" y="134585"/>
                          <a:pt x="86291" y="134341"/>
                        </a:cubicBezTo>
                        <a:lnTo>
                          <a:pt x="80497" y="133585"/>
                        </a:lnTo>
                        <a:cubicBezTo>
                          <a:pt x="73840" y="132515"/>
                          <a:pt x="67312" y="130758"/>
                          <a:pt x="61019" y="128343"/>
                        </a:cubicBezTo>
                        <a:lnTo>
                          <a:pt x="55024" y="125722"/>
                        </a:lnTo>
                        <a:cubicBezTo>
                          <a:pt x="52350" y="124300"/>
                          <a:pt x="48762" y="122390"/>
                          <a:pt x="46110" y="120835"/>
                        </a:cubicBezTo>
                        <a:lnTo>
                          <a:pt x="40404" y="116947"/>
                        </a:lnTo>
                        <a:cubicBezTo>
                          <a:pt x="38176" y="115237"/>
                          <a:pt x="35390" y="112993"/>
                          <a:pt x="33317" y="111194"/>
                        </a:cubicBezTo>
                        <a:lnTo>
                          <a:pt x="28147" y="106174"/>
                        </a:lnTo>
                        <a:cubicBezTo>
                          <a:pt x="26431" y="104241"/>
                          <a:pt x="24091" y="101731"/>
                          <a:pt x="22464" y="99665"/>
                        </a:cubicBezTo>
                        <a:lnTo>
                          <a:pt x="18007" y="93667"/>
                        </a:lnTo>
                        <a:cubicBezTo>
                          <a:pt x="16625" y="91446"/>
                          <a:pt x="14753" y="88692"/>
                          <a:pt x="13550" y="86515"/>
                        </a:cubicBezTo>
                        <a:lnTo>
                          <a:pt x="9761" y="79606"/>
                        </a:lnTo>
                        <a:cubicBezTo>
                          <a:pt x="8781" y="77385"/>
                          <a:pt x="7310" y="74186"/>
                          <a:pt x="6374" y="71854"/>
                        </a:cubicBezTo>
                        <a:lnTo>
                          <a:pt x="3633" y="64190"/>
                        </a:lnTo>
                        <a:cubicBezTo>
                          <a:pt x="2897" y="61724"/>
                          <a:pt x="1983" y="58436"/>
                          <a:pt x="1293" y="55926"/>
                        </a:cubicBezTo>
                        <a:cubicBezTo>
                          <a:pt x="914" y="54171"/>
                          <a:pt x="379" y="51883"/>
                          <a:pt x="0" y="50173"/>
                        </a:cubicBezTo>
                        <a:cubicBezTo>
                          <a:pt x="446" y="52061"/>
                          <a:pt x="1003" y="54616"/>
                          <a:pt x="1449" y="56437"/>
                        </a:cubicBezTo>
                        <a:cubicBezTo>
                          <a:pt x="24403" y="133141"/>
                          <a:pt x="103451" y="129742"/>
                          <a:pt x="137682" y="69410"/>
                        </a:cubicBezTo>
                        <a:cubicBezTo>
                          <a:pt x="143988" y="58259"/>
                          <a:pt x="148500" y="46191"/>
                          <a:pt x="151054" y="33646"/>
                        </a:cubicBezTo>
                        <a:lnTo>
                          <a:pt x="152547" y="26538"/>
                        </a:lnTo>
                        <a:cubicBezTo>
                          <a:pt x="153987" y="18379"/>
                          <a:pt x="154584" y="10094"/>
                          <a:pt x="154330" y="1814"/>
                        </a:cubicBezTo>
                        <a:cubicBezTo>
                          <a:pt x="165425" y="-109"/>
                          <a:pt x="176734" y="-506"/>
                          <a:pt x="187937" y="636"/>
                        </a:cubicBezTo>
                        <a:close/>
                      </a:path>
                    </a:pathLst>
                  </a:custGeom>
                  <a:solidFill>
                    <a:srgbClr val="D4383C"/>
                  </a:solidFill>
                  <a:ln w="2165" cap="flat">
                    <a:noFill/>
                    <a:prstDash val="solid"/>
                    <a:miter/>
                  </a:ln>
                </p:spPr>
                <p:txBody>
                  <a:bodyPr rtlCol="0" anchor="ctr"/>
                  <a:lstStyle/>
                  <a:p>
                    <a:endParaRPr lang="en-US"/>
                  </a:p>
                </p:txBody>
              </p:sp>
            </p:grpSp>
          </p:grpSp>
          <p:grpSp>
            <p:nvGrpSpPr>
              <p:cNvPr id="380" name="Graphic 255">
                <a:extLst>
                  <a:ext uri="{FF2B5EF4-FFF2-40B4-BE49-F238E27FC236}">
                    <a16:creationId xmlns:a16="http://schemas.microsoft.com/office/drawing/2014/main" id="{4A8C7876-0106-FD49-B902-89B1B8BE2723}"/>
                  </a:ext>
                </a:extLst>
              </p:cNvPr>
              <p:cNvGrpSpPr/>
              <p:nvPr/>
            </p:nvGrpSpPr>
            <p:grpSpPr>
              <a:xfrm rot="900000">
                <a:off x="7192584" y="2413406"/>
                <a:ext cx="386908" cy="386986"/>
                <a:chOff x="1803207" y="3093803"/>
                <a:chExt cx="493264" cy="493368"/>
              </a:xfrm>
              <a:effectLst>
                <a:outerShdw blurRad="66388" algn="ctr" rotWithShape="0">
                  <a:schemeClr val="accent6">
                    <a:alpha val="40000"/>
                  </a:schemeClr>
                </a:outerShdw>
              </a:effectLst>
            </p:grpSpPr>
            <p:sp>
              <p:nvSpPr>
                <p:cNvPr id="381" name="Freeform 380">
                  <a:extLst>
                    <a:ext uri="{FF2B5EF4-FFF2-40B4-BE49-F238E27FC236}">
                      <a16:creationId xmlns:a16="http://schemas.microsoft.com/office/drawing/2014/main" id="{7FECD8D8-000E-5449-9542-FDD2E8A9E473}"/>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471AC074-90CD-9F46-8004-436E3BD71A9F}"/>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383" name="Graphic 255">
                <a:extLst>
                  <a:ext uri="{FF2B5EF4-FFF2-40B4-BE49-F238E27FC236}">
                    <a16:creationId xmlns:a16="http://schemas.microsoft.com/office/drawing/2014/main" id="{D4ECBBB8-9B03-0A4D-901B-730EA465B650}"/>
                  </a:ext>
                </a:extLst>
              </p:cNvPr>
              <p:cNvGrpSpPr/>
              <p:nvPr/>
            </p:nvGrpSpPr>
            <p:grpSpPr>
              <a:xfrm rot="900000">
                <a:off x="7624371" y="2759488"/>
                <a:ext cx="190084" cy="190122"/>
                <a:chOff x="1803207" y="3093803"/>
                <a:chExt cx="493264" cy="493368"/>
              </a:xfrm>
              <a:effectLst>
                <a:outerShdw blurRad="66388" algn="ctr" rotWithShape="0">
                  <a:schemeClr val="accent6">
                    <a:alpha val="40000"/>
                  </a:schemeClr>
                </a:outerShdw>
              </a:effectLst>
            </p:grpSpPr>
            <p:sp>
              <p:nvSpPr>
                <p:cNvPr id="384" name="Freeform 383">
                  <a:extLst>
                    <a:ext uri="{FF2B5EF4-FFF2-40B4-BE49-F238E27FC236}">
                      <a16:creationId xmlns:a16="http://schemas.microsoft.com/office/drawing/2014/main" id="{633FD3D8-AE91-5B40-9E51-63A7A058C114}"/>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0D4E488F-CFDA-4345-BDA8-49009DD13130}"/>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grpSp>
      <p:grpSp>
        <p:nvGrpSpPr>
          <p:cNvPr id="426" name="Graphic 255">
            <a:extLst>
              <a:ext uri="{FF2B5EF4-FFF2-40B4-BE49-F238E27FC236}">
                <a16:creationId xmlns:a16="http://schemas.microsoft.com/office/drawing/2014/main" id="{CA7486A0-D310-5140-9B83-96C5F438C550}"/>
              </a:ext>
            </a:extLst>
          </p:cNvPr>
          <p:cNvGrpSpPr/>
          <p:nvPr/>
        </p:nvGrpSpPr>
        <p:grpSpPr>
          <a:xfrm rot="900000">
            <a:off x="5445253" y="2807429"/>
            <a:ext cx="151524" cy="202072"/>
            <a:chOff x="1803207" y="3093803"/>
            <a:chExt cx="493264" cy="493368"/>
          </a:xfrm>
          <a:effectLst>
            <a:outerShdw blurRad="66388" algn="ctr" rotWithShape="0">
              <a:schemeClr val="accent6">
                <a:alpha val="40000"/>
              </a:schemeClr>
            </a:outerShdw>
          </a:effectLst>
        </p:grpSpPr>
        <p:sp>
          <p:nvSpPr>
            <p:cNvPr id="427" name="Freeform 426">
              <a:extLst>
                <a:ext uri="{FF2B5EF4-FFF2-40B4-BE49-F238E27FC236}">
                  <a16:creationId xmlns:a16="http://schemas.microsoft.com/office/drawing/2014/main" id="{6D04CC4C-86E3-D14D-8AC3-05F5EFC1647E}"/>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D698CB7A-05C9-0C4E-AA3B-04353AF4FB9A}"/>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423" name="Graphic 255">
            <a:extLst>
              <a:ext uri="{FF2B5EF4-FFF2-40B4-BE49-F238E27FC236}">
                <a16:creationId xmlns:a16="http://schemas.microsoft.com/office/drawing/2014/main" id="{3670E521-2A16-D647-8284-7576BB0B9704}"/>
              </a:ext>
            </a:extLst>
          </p:cNvPr>
          <p:cNvGrpSpPr/>
          <p:nvPr/>
        </p:nvGrpSpPr>
        <p:grpSpPr>
          <a:xfrm rot="900000">
            <a:off x="4937250" y="2790557"/>
            <a:ext cx="214321" cy="285819"/>
            <a:chOff x="1803207" y="3093803"/>
            <a:chExt cx="493264" cy="493368"/>
          </a:xfrm>
          <a:effectLst>
            <a:outerShdw blurRad="66388" algn="ctr" rotWithShape="0">
              <a:schemeClr val="accent6">
                <a:alpha val="40000"/>
              </a:schemeClr>
            </a:outerShdw>
          </a:effectLst>
        </p:grpSpPr>
        <p:sp>
          <p:nvSpPr>
            <p:cNvPr id="424" name="Freeform 423">
              <a:extLst>
                <a:ext uri="{FF2B5EF4-FFF2-40B4-BE49-F238E27FC236}">
                  <a16:creationId xmlns:a16="http://schemas.microsoft.com/office/drawing/2014/main" id="{42B5244E-1DF9-A344-BCED-1E287E382D76}"/>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9785D29C-5DC1-B74A-9FB0-C90E0D2B054A}"/>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pic>
        <p:nvPicPr>
          <p:cNvPr id="63" name="Graphic 62">
            <a:extLst>
              <a:ext uri="{FF2B5EF4-FFF2-40B4-BE49-F238E27FC236}">
                <a16:creationId xmlns:a16="http://schemas.microsoft.com/office/drawing/2014/main" id="{65CAEEDB-4D03-654D-9786-E0A043EA31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61068" y="2848840"/>
            <a:ext cx="195582" cy="304238"/>
          </a:xfrm>
          <a:prstGeom prst="rect">
            <a:avLst/>
          </a:prstGeom>
        </p:spPr>
      </p:pic>
      <p:pic>
        <p:nvPicPr>
          <p:cNvPr id="319" name="Graphic 318">
            <a:extLst>
              <a:ext uri="{FF2B5EF4-FFF2-40B4-BE49-F238E27FC236}">
                <a16:creationId xmlns:a16="http://schemas.microsoft.com/office/drawing/2014/main" id="{8D7FD6C9-F045-C14E-B952-8C19A95FC7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96169">
            <a:off x="6676828" y="4372019"/>
            <a:ext cx="251852" cy="202267"/>
          </a:xfrm>
          <a:prstGeom prst="rect">
            <a:avLst/>
          </a:prstGeom>
        </p:spPr>
      </p:pic>
      <p:pic>
        <p:nvPicPr>
          <p:cNvPr id="318" name="Graphic 317">
            <a:extLst>
              <a:ext uri="{FF2B5EF4-FFF2-40B4-BE49-F238E27FC236}">
                <a16:creationId xmlns:a16="http://schemas.microsoft.com/office/drawing/2014/main" id="{481348B3-A028-554C-AFE5-F4A06A784B9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496169">
            <a:off x="7259391" y="3310135"/>
            <a:ext cx="251852" cy="202267"/>
          </a:xfrm>
          <a:prstGeom prst="rect">
            <a:avLst/>
          </a:prstGeom>
        </p:spPr>
      </p:pic>
      <p:pic>
        <p:nvPicPr>
          <p:cNvPr id="330" name="Graphic 329">
            <a:extLst>
              <a:ext uri="{FF2B5EF4-FFF2-40B4-BE49-F238E27FC236}">
                <a16:creationId xmlns:a16="http://schemas.microsoft.com/office/drawing/2014/main" id="{FD1D863D-DAB4-2649-B872-62A7F407123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8443124" y="3845965"/>
            <a:ext cx="241302" cy="305532"/>
          </a:xfrm>
          <a:prstGeom prst="rect">
            <a:avLst/>
          </a:prstGeom>
        </p:spPr>
      </p:pic>
      <p:pic>
        <p:nvPicPr>
          <p:cNvPr id="484" name="Graphic 483">
            <a:extLst>
              <a:ext uri="{FF2B5EF4-FFF2-40B4-BE49-F238E27FC236}">
                <a16:creationId xmlns:a16="http://schemas.microsoft.com/office/drawing/2014/main" id="{5BFDE516-3D40-431D-B773-B376FB058CC1}"/>
              </a:ext>
            </a:extLst>
          </p:cNvPr>
          <p:cNvPicPr>
            <a:picLocks noChangeAspect="1"/>
          </p:cNvPicPr>
          <p:nvPr/>
        </p:nvPicPr>
        <p:blipFill rotWithShape="1">
          <a:blip r:embed="rId15">
            <a:alphaModFix amt="80000"/>
            <a:extLst>
              <a:ext uri="{96DAC541-7B7A-43D3-8B79-37D633B846F1}">
                <asvg:svgBlip xmlns:asvg="http://schemas.microsoft.com/office/drawing/2016/SVG/main" r:embed="rId16"/>
              </a:ext>
            </a:extLst>
          </a:blip>
          <a:srcRect r="11113"/>
          <a:stretch/>
        </p:blipFill>
        <p:spPr>
          <a:xfrm>
            <a:off x="-7437" y="2485875"/>
            <a:ext cx="9158591" cy="2381807"/>
          </a:xfrm>
          <a:prstGeom prst="rect">
            <a:avLst/>
          </a:prstGeom>
        </p:spPr>
      </p:pic>
      <p:grpSp>
        <p:nvGrpSpPr>
          <p:cNvPr id="455" name="Group 454">
            <a:extLst>
              <a:ext uri="{FF2B5EF4-FFF2-40B4-BE49-F238E27FC236}">
                <a16:creationId xmlns:a16="http://schemas.microsoft.com/office/drawing/2014/main" id="{A4ED5E06-140D-F145-B24A-9B86025EDE13}"/>
              </a:ext>
            </a:extLst>
          </p:cNvPr>
          <p:cNvGrpSpPr/>
          <p:nvPr/>
        </p:nvGrpSpPr>
        <p:grpSpPr>
          <a:xfrm rot="21414553">
            <a:off x="162920" y="3404855"/>
            <a:ext cx="1976280" cy="2920205"/>
            <a:chOff x="1164506" y="3517771"/>
            <a:chExt cx="2383834" cy="2605797"/>
          </a:xfrm>
        </p:grpSpPr>
        <p:sp>
          <p:nvSpPr>
            <p:cNvPr id="41" name="Trapezoid 40">
              <a:extLst>
                <a:ext uri="{FF2B5EF4-FFF2-40B4-BE49-F238E27FC236}">
                  <a16:creationId xmlns:a16="http://schemas.microsoft.com/office/drawing/2014/main" id="{105C719F-D2F9-2743-85FD-1DDBBD3CAE07}"/>
                </a:ext>
              </a:extLst>
            </p:cNvPr>
            <p:cNvSpPr/>
            <p:nvPr/>
          </p:nvSpPr>
          <p:spPr>
            <a:xfrm rot="19800000">
              <a:off x="1164506" y="3517771"/>
              <a:ext cx="1794051" cy="1525795"/>
            </a:xfrm>
            <a:prstGeom prst="trapezoid">
              <a:avLst>
                <a:gd name="adj" fmla="val 51554"/>
              </a:avLst>
            </a:prstGeom>
            <a:gradFill flip="none" rotWithShape="1">
              <a:gsLst>
                <a:gs pos="0">
                  <a:schemeClr val="accent1">
                    <a:alpha val="0"/>
                  </a:schemeClr>
                </a:gs>
                <a:gs pos="99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A51E224-DD7D-3C4C-8876-B39B2904D899}"/>
                </a:ext>
              </a:extLst>
            </p:cNvPr>
            <p:cNvSpPr/>
            <p:nvPr/>
          </p:nvSpPr>
          <p:spPr>
            <a:xfrm>
              <a:off x="1611964" y="4187192"/>
              <a:ext cx="1936376" cy="1936376"/>
            </a:xfrm>
            <a:prstGeom prst="ellipse">
              <a:avLst/>
            </a:prstGeom>
            <a:solidFill>
              <a:schemeClr val="bg1"/>
            </a:solidFill>
            <a:ln>
              <a:solidFill>
                <a:schemeClr val="accent2"/>
              </a:solidFill>
            </a:ln>
            <a:effectLst>
              <a:outerShdw blurRad="344085"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A5D19E37-D1BB-1540-923B-837DF158E40E}"/>
                </a:ext>
              </a:extLst>
            </p:cNvPr>
            <p:cNvGrpSpPr/>
            <p:nvPr/>
          </p:nvGrpSpPr>
          <p:grpSpPr>
            <a:xfrm>
              <a:off x="1922974" y="4615514"/>
              <a:ext cx="1289756" cy="1105506"/>
              <a:chOff x="2350119" y="4036517"/>
              <a:chExt cx="1110054" cy="951476"/>
            </a:xfrm>
          </p:grpSpPr>
          <p:pic>
            <p:nvPicPr>
              <p:cNvPr id="265" name="Graphic 264">
                <a:extLst>
                  <a:ext uri="{FF2B5EF4-FFF2-40B4-BE49-F238E27FC236}">
                    <a16:creationId xmlns:a16="http://schemas.microsoft.com/office/drawing/2014/main" id="{9926A3C9-3AB1-9942-A0C3-1A7D30A10F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107021">
                <a:off x="2429408" y="3957228"/>
                <a:ext cx="951476" cy="1110054"/>
              </a:xfrm>
              <a:prstGeom prst="rect">
                <a:avLst/>
              </a:prstGeom>
            </p:spPr>
          </p:pic>
          <p:grpSp>
            <p:nvGrpSpPr>
              <p:cNvPr id="39" name="Group 38">
                <a:extLst>
                  <a:ext uri="{FF2B5EF4-FFF2-40B4-BE49-F238E27FC236}">
                    <a16:creationId xmlns:a16="http://schemas.microsoft.com/office/drawing/2014/main" id="{AD39FC4E-B433-884C-8F5C-A04B1B89AFB3}"/>
                  </a:ext>
                </a:extLst>
              </p:cNvPr>
              <p:cNvGrpSpPr/>
              <p:nvPr/>
            </p:nvGrpSpPr>
            <p:grpSpPr>
              <a:xfrm>
                <a:off x="2548325" y="4069818"/>
                <a:ext cx="784308" cy="858301"/>
                <a:chOff x="2548325" y="4069818"/>
                <a:chExt cx="784308" cy="858301"/>
              </a:xfrm>
            </p:grpSpPr>
            <p:grpSp>
              <p:nvGrpSpPr>
                <p:cNvPr id="266" name="Graphic 255">
                  <a:extLst>
                    <a:ext uri="{FF2B5EF4-FFF2-40B4-BE49-F238E27FC236}">
                      <a16:creationId xmlns:a16="http://schemas.microsoft.com/office/drawing/2014/main" id="{0E93FD8B-E55F-C94D-B88D-D4BF53AC2227}"/>
                    </a:ext>
                  </a:extLst>
                </p:cNvPr>
                <p:cNvGrpSpPr/>
                <p:nvPr/>
              </p:nvGrpSpPr>
              <p:grpSpPr>
                <a:xfrm rot="900000">
                  <a:off x="2548325" y="4258077"/>
                  <a:ext cx="179188" cy="179226"/>
                  <a:chOff x="1803207" y="3093803"/>
                  <a:chExt cx="493264" cy="493368"/>
                </a:xfrm>
                <a:effectLst>
                  <a:outerShdw blurRad="66388" algn="ctr" rotWithShape="0">
                    <a:schemeClr val="accent6">
                      <a:alpha val="40000"/>
                    </a:schemeClr>
                  </a:outerShdw>
                </a:effectLst>
              </p:grpSpPr>
              <p:sp>
                <p:nvSpPr>
                  <p:cNvPr id="267" name="Freeform 266">
                    <a:extLst>
                      <a:ext uri="{FF2B5EF4-FFF2-40B4-BE49-F238E27FC236}">
                        <a16:creationId xmlns:a16="http://schemas.microsoft.com/office/drawing/2014/main" id="{15F5A8FD-E027-6346-AE76-B8243A2299A2}"/>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00F5FD14-FFDF-5241-9B4E-D9216D8A4337}"/>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69" name="Graphic 255">
                  <a:extLst>
                    <a:ext uri="{FF2B5EF4-FFF2-40B4-BE49-F238E27FC236}">
                      <a16:creationId xmlns:a16="http://schemas.microsoft.com/office/drawing/2014/main" id="{A66D04AE-7FE2-ED46-B458-4E2C88B07B1A}"/>
                    </a:ext>
                  </a:extLst>
                </p:cNvPr>
                <p:cNvGrpSpPr/>
                <p:nvPr/>
              </p:nvGrpSpPr>
              <p:grpSpPr>
                <a:xfrm rot="900000">
                  <a:off x="2958461" y="4069818"/>
                  <a:ext cx="179188" cy="179226"/>
                  <a:chOff x="1803207" y="3093803"/>
                  <a:chExt cx="493264" cy="493368"/>
                </a:xfrm>
                <a:effectLst>
                  <a:outerShdw blurRad="66388" algn="ctr" rotWithShape="0">
                    <a:schemeClr val="accent6">
                      <a:alpha val="40000"/>
                    </a:schemeClr>
                  </a:outerShdw>
                </a:effectLst>
              </p:grpSpPr>
              <p:sp>
                <p:nvSpPr>
                  <p:cNvPr id="270" name="Freeform 269">
                    <a:extLst>
                      <a:ext uri="{FF2B5EF4-FFF2-40B4-BE49-F238E27FC236}">
                        <a16:creationId xmlns:a16="http://schemas.microsoft.com/office/drawing/2014/main" id="{C6BE9848-BB16-EE41-9B11-1991157C13EC}"/>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E8EE9E93-2996-0340-916C-C86353AC3217}"/>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72" name="Graphic 255">
                  <a:extLst>
                    <a:ext uri="{FF2B5EF4-FFF2-40B4-BE49-F238E27FC236}">
                      <a16:creationId xmlns:a16="http://schemas.microsoft.com/office/drawing/2014/main" id="{47B56D91-2471-F241-A46C-A3D658D536D6}"/>
                    </a:ext>
                  </a:extLst>
                </p:cNvPr>
                <p:cNvGrpSpPr/>
                <p:nvPr/>
              </p:nvGrpSpPr>
              <p:grpSpPr>
                <a:xfrm rot="900000">
                  <a:off x="2696245" y="4748893"/>
                  <a:ext cx="179188" cy="179226"/>
                  <a:chOff x="1803207" y="3093803"/>
                  <a:chExt cx="493264" cy="493368"/>
                </a:xfrm>
                <a:effectLst>
                  <a:outerShdw blurRad="66388" algn="ctr" rotWithShape="0">
                    <a:schemeClr val="accent6">
                      <a:alpha val="40000"/>
                    </a:schemeClr>
                  </a:outerShdw>
                </a:effectLst>
              </p:grpSpPr>
              <p:sp>
                <p:nvSpPr>
                  <p:cNvPr id="273" name="Freeform 272">
                    <a:extLst>
                      <a:ext uri="{FF2B5EF4-FFF2-40B4-BE49-F238E27FC236}">
                        <a16:creationId xmlns:a16="http://schemas.microsoft.com/office/drawing/2014/main" id="{0F4D1EF2-BE4C-664C-B5B7-1F7F74950F74}"/>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657D2493-864E-FB41-ADBA-C9829EA29508}"/>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75" name="Graphic 255">
                  <a:extLst>
                    <a:ext uri="{FF2B5EF4-FFF2-40B4-BE49-F238E27FC236}">
                      <a16:creationId xmlns:a16="http://schemas.microsoft.com/office/drawing/2014/main" id="{4147DAFE-40D6-BB4C-8D44-268BC474FEA5}"/>
                    </a:ext>
                  </a:extLst>
                </p:cNvPr>
                <p:cNvGrpSpPr/>
                <p:nvPr/>
              </p:nvGrpSpPr>
              <p:grpSpPr>
                <a:xfrm rot="900000">
                  <a:off x="3153445" y="4560634"/>
                  <a:ext cx="179188" cy="179226"/>
                  <a:chOff x="1803207" y="3093803"/>
                  <a:chExt cx="493264" cy="493368"/>
                </a:xfrm>
                <a:effectLst>
                  <a:outerShdw blurRad="66388" algn="ctr" rotWithShape="0">
                    <a:schemeClr val="accent6">
                      <a:alpha val="40000"/>
                    </a:schemeClr>
                  </a:outerShdw>
                </a:effectLst>
              </p:grpSpPr>
              <p:sp>
                <p:nvSpPr>
                  <p:cNvPr id="276" name="Freeform 275">
                    <a:extLst>
                      <a:ext uri="{FF2B5EF4-FFF2-40B4-BE49-F238E27FC236}">
                        <a16:creationId xmlns:a16="http://schemas.microsoft.com/office/drawing/2014/main" id="{9DE5D4A7-20F3-1548-8BE5-A7C9CE52A6AB}"/>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74CE4149-207F-1A4B-A9FA-AFEEE2BB012D}"/>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78" name="Graphic 255">
                  <a:extLst>
                    <a:ext uri="{FF2B5EF4-FFF2-40B4-BE49-F238E27FC236}">
                      <a16:creationId xmlns:a16="http://schemas.microsoft.com/office/drawing/2014/main" id="{957B928B-1FD9-904F-A316-FAA5F38B533F}"/>
                    </a:ext>
                  </a:extLst>
                </p:cNvPr>
                <p:cNvGrpSpPr/>
                <p:nvPr/>
              </p:nvGrpSpPr>
              <p:grpSpPr>
                <a:xfrm rot="900000">
                  <a:off x="2884502" y="4479950"/>
                  <a:ext cx="179188" cy="179226"/>
                  <a:chOff x="1803207" y="3093803"/>
                  <a:chExt cx="493264" cy="493368"/>
                </a:xfrm>
                <a:effectLst>
                  <a:outerShdw blurRad="66388" algn="ctr" rotWithShape="0">
                    <a:schemeClr val="accent6">
                      <a:alpha val="40000"/>
                    </a:schemeClr>
                  </a:outerShdw>
                </a:effectLst>
              </p:grpSpPr>
              <p:sp>
                <p:nvSpPr>
                  <p:cNvPr id="279" name="Freeform 278">
                    <a:extLst>
                      <a:ext uri="{FF2B5EF4-FFF2-40B4-BE49-F238E27FC236}">
                        <a16:creationId xmlns:a16="http://schemas.microsoft.com/office/drawing/2014/main" id="{26A3CCB5-AC36-7043-80CD-5BD21A03A7B1}"/>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33A70424-800A-C342-9626-12E8B3B272B8}"/>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grpSp>
      </p:grpSp>
      <p:sp>
        <p:nvSpPr>
          <p:cNvPr id="490" name="TextBox 489">
            <a:extLst>
              <a:ext uri="{FF2B5EF4-FFF2-40B4-BE49-F238E27FC236}">
                <a16:creationId xmlns:a16="http://schemas.microsoft.com/office/drawing/2014/main" id="{EB352B28-F8D4-4609-BF0D-A5A1A50E7781}"/>
              </a:ext>
            </a:extLst>
          </p:cNvPr>
          <p:cNvSpPr txBox="1"/>
          <p:nvPr/>
        </p:nvSpPr>
        <p:spPr>
          <a:xfrm>
            <a:off x="4349856" y="1340768"/>
            <a:ext cx="1107996" cy="461665"/>
          </a:xfrm>
          <a:prstGeom prst="rect">
            <a:avLst/>
          </a:prstGeom>
          <a:noFill/>
        </p:spPr>
        <p:txBody>
          <a:bodyPr wrap="none" rtlCol="0">
            <a:spAutoFit/>
          </a:bodyPr>
          <a:lstStyle/>
          <a:p>
            <a:r>
              <a:rPr lang="en-US" sz="2400" b="1" dirty="0">
                <a:solidFill>
                  <a:schemeClr val="accent3"/>
                </a:solidFill>
                <a:latin typeface="Segoe UI" panose="020B0502040204020203" pitchFamily="34" charset="0"/>
                <a:cs typeface="Segoe UI" panose="020B0502040204020203" pitchFamily="34" charset="0"/>
              </a:rPr>
              <a:t>NADH</a:t>
            </a:r>
          </a:p>
        </p:txBody>
      </p:sp>
      <p:grpSp>
        <p:nvGrpSpPr>
          <p:cNvPr id="17" name="Group 16">
            <a:extLst>
              <a:ext uri="{FF2B5EF4-FFF2-40B4-BE49-F238E27FC236}">
                <a16:creationId xmlns:a16="http://schemas.microsoft.com/office/drawing/2014/main" id="{E172C2B3-09A1-41CA-83EE-627808686714}"/>
              </a:ext>
            </a:extLst>
          </p:cNvPr>
          <p:cNvGrpSpPr/>
          <p:nvPr/>
        </p:nvGrpSpPr>
        <p:grpSpPr>
          <a:xfrm>
            <a:off x="95069" y="4202070"/>
            <a:ext cx="879295" cy="706504"/>
            <a:chOff x="126757" y="4202070"/>
            <a:chExt cx="1172394" cy="706504"/>
          </a:xfrm>
        </p:grpSpPr>
        <p:grpSp>
          <p:nvGrpSpPr>
            <p:cNvPr id="525" name="Group 524">
              <a:extLst>
                <a:ext uri="{FF2B5EF4-FFF2-40B4-BE49-F238E27FC236}">
                  <a16:creationId xmlns:a16="http://schemas.microsoft.com/office/drawing/2014/main" id="{45714E59-A27A-461D-A5A9-84F82B5474B9}"/>
                </a:ext>
              </a:extLst>
            </p:cNvPr>
            <p:cNvGrpSpPr/>
            <p:nvPr/>
          </p:nvGrpSpPr>
          <p:grpSpPr>
            <a:xfrm>
              <a:off x="126757" y="4202070"/>
              <a:ext cx="630942" cy="509286"/>
              <a:chOff x="-2586406" y="1589059"/>
              <a:chExt cx="774338" cy="625034"/>
            </a:xfrm>
          </p:grpSpPr>
          <p:sp>
            <p:nvSpPr>
              <p:cNvPr id="546" name="Oval 545">
                <a:extLst>
                  <a:ext uri="{FF2B5EF4-FFF2-40B4-BE49-F238E27FC236}">
                    <a16:creationId xmlns:a16="http://schemas.microsoft.com/office/drawing/2014/main" id="{F99B0D21-9543-45C3-B35A-4FC392D7B25C}"/>
                  </a:ext>
                </a:extLst>
              </p:cNvPr>
              <p:cNvSpPr/>
              <p:nvPr/>
            </p:nvSpPr>
            <p:spPr>
              <a:xfrm>
                <a:off x="-2516550" y="1589059"/>
                <a:ext cx="625034" cy="6250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47" name="TextBox 546">
                <a:extLst>
                  <a:ext uri="{FF2B5EF4-FFF2-40B4-BE49-F238E27FC236}">
                    <a16:creationId xmlns:a16="http://schemas.microsoft.com/office/drawing/2014/main" id="{A2819931-8A8C-46EA-97EA-7B2C5E324B26}"/>
                  </a:ext>
                </a:extLst>
              </p:cNvPr>
              <p:cNvSpPr txBox="1"/>
              <p:nvPr/>
            </p:nvSpPr>
            <p:spPr>
              <a:xfrm>
                <a:off x="-2586406" y="1708911"/>
                <a:ext cx="774338" cy="377727"/>
              </a:xfrm>
              <a:prstGeom prst="rect">
                <a:avLst/>
              </a:prstGeom>
              <a:noFill/>
            </p:spPr>
            <p:txBody>
              <a:bodyPr wrap="none" rtlCol="0" anchor="ctr">
                <a:spAutoFit/>
              </a:bodyPr>
              <a:lstStyle/>
              <a:p>
                <a:pPr algn="ctr"/>
                <a:r>
                  <a:rPr lang="en-US" sz="1400" b="1" dirty="0">
                    <a:solidFill>
                      <a:schemeClr val="bg1"/>
                    </a:solidFill>
                    <a:latin typeface="Segoe UI" panose="020B0502040204020203" pitchFamily="34" charset="0"/>
                    <a:cs typeface="Segoe UI" panose="020B0502040204020203" pitchFamily="34" charset="0"/>
                  </a:rPr>
                  <a:t>Gln</a:t>
                </a:r>
              </a:p>
            </p:txBody>
          </p:sp>
        </p:grpSp>
        <p:cxnSp>
          <p:nvCxnSpPr>
            <p:cNvPr id="532" name="Straight Arrow Connector 531">
              <a:extLst>
                <a:ext uri="{FF2B5EF4-FFF2-40B4-BE49-F238E27FC236}">
                  <a16:creationId xmlns:a16="http://schemas.microsoft.com/office/drawing/2014/main" id="{D3E52967-3266-47B0-9713-892596EE286F}"/>
                </a:ext>
              </a:extLst>
            </p:cNvPr>
            <p:cNvCxnSpPr>
              <a:cxnSpLocks/>
            </p:cNvCxnSpPr>
            <p:nvPr/>
          </p:nvCxnSpPr>
          <p:spPr>
            <a:xfrm>
              <a:off x="650125" y="4592981"/>
              <a:ext cx="649026" cy="315593"/>
            </a:xfrm>
            <a:prstGeom prst="straightConnector1">
              <a:avLst/>
            </a:prstGeom>
            <a:ln w="31750">
              <a:gradFill flip="none" rotWithShape="1">
                <a:gsLst>
                  <a:gs pos="0">
                    <a:schemeClr val="accent4">
                      <a:alpha val="0"/>
                    </a:schemeClr>
                  </a:gs>
                  <a:gs pos="36000">
                    <a:schemeClr val="accent4"/>
                  </a:gs>
                  <a:gs pos="100000">
                    <a:schemeClr val="accent4"/>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grpSp>
      <p:grpSp>
        <p:nvGrpSpPr>
          <p:cNvPr id="524" name="Group 523">
            <a:extLst>
              <a:ext uri="{FF2B5EF4-FFF2-40B4-BE49-F238E27FC236}">
                <a16:creationId xmlns:a16="http://schemas.microsoft.com/office/drawing/2014/main" id="{98774A6A-1D87-4126-BB5A-F8C76F5FD6FE}"/>
              </a:ext>
            </a:extLst>
          </p:cNvPr>
          <p:cNvGrpSpPr/>
          <p:nvPr/>
        </p:nvGrpSpPr>
        <p:grpSpPr>
          <a:xfrm>
            <a:off x="2116998" y="1263530"/>
            <a:ext cx="473206" cy="509286"/>
            <a:chOff x="875257" y="188101"/>
            <a:chExt cx="774338" cy="625034"/>
          </a:xfrm>
        </p:grpSpPr>
        <p:sp>
          <p:nvSpPr>
            <p:cNvPr id="548" name="Oval 547">
              <a:extLst>
                <a:ext uri="{FF2B5EF4-FFF2-40B4-BE49-F238E27FC236}">
                  <a16:creationId xmlns:a16="http://schemas.microsoft.com/office/drawing/2014/main" id="{D8575F09-97A5-46A8-B901-57EBFAB44DE1}"/>
                </a:ext>
              </a:extLst>
            </p:cNvPr>
            <p:cNvSpPr/>
            <p:nvPr/>
          </p:nvSpPr>
          <p:spPr>
            <a:xfrm>
              <a:off x="941677" y="188101"/>
              <a:ext cx="625034" cy="6250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49" name="TextBox 548">
              <a:extLst>
                <a:ext uri="{FF2B5EF4-FFF2-40B4-BE49-F238E27FC236}">
                  <a16:creationId xmlns:a16="http://schemas.microsoft.com/office/drawing/2014/main" id="{7F08925D-F86E-4201-AAE0-216A47CA5FA2}"/>
                </a:ext>
              </a:extLst>
            </p:cNvPr>
            <p:cNvSpPr txBox="1"/>
            <p:nvPr/>
          </p:nvSpPr>
          <p:spPr>
            <a:xfrm>
              <a:off x="875257" y="287343"/>
              <a:ext cx="774338" cy="377727"/>
            </a:xfrm>
            <a:prstGeom prst="rect">
              <a:avLst/>
            </a:prstGeom>
            <a:noFill/>
          </p:spPr>
          <p:txBody>
            <a:bodyPr wrap="none" rtlCol="0" anchor="ctr">
              <a:spAutoFit/>
            </a:bodyPr>
            <a:lstStyle/>
            <a:p>
              <a:pPr algn="ctr"/>
              <a:r>
                <a:rPr lang="en-US" sz="1400" b="1" dirty="0">
                  <a:solidFill>
                    <a:schemeClr val="bg1"/>
                  </a:solidFill>
                  <a:latin typeface="Segoe UI" panose="020B0502040204020203" pitchFamily="34" charset="0"/>
                  <a:cs typeface="Segoe UI" panose="020B0502040204020203" pitchFamily="34" charset="0"/>
                </a:rPr>
                <a:t>Gln</a:t>
              </a:r>
            </a:p>
          </p:txBody>
        </p:sp>
      </p:grpSp>
      <p:cxnSp>
        <p:nvCxnSpPr>
          <p:cNvPr id="533" name="Straight Arrow Connector 532">
            <a:extLst>
              <a:ext uri="{FF2B5EF4-FFF2-40B4-BE49-F238E27FC236}">
                <a16:creationId xmlns:a16="http://schemas.microsoft.com/office/drawing/2014/main" id="{3812B2E6-923D-4233-BEAC-637AF1C626D5}"/>
              </a:ext>
            </a:extLst>
          </p:cNvPr>
          <p:cNvCxnSpPr>
            <a:cxnSpLocks/>
          </p:cNvCxnSpPr>
          <p:nvPr/>
        </p:nvCxnSpPr>
        <p:spPr>
          <a:xfrm flipV="1">
            <a:off x="3743775" y="1056041"/>
            <a:ext cx="530569" cy="4189"/>
          </a:xfrm>
          <a:prstGeom prst="straightConnector1">
            <a:avLst/>
          </a:prstGeom>
          <a:ln w="31750">
            <a:gradFill flip="none" rotWithShape="1">
              <a:gsLst>
                <a:gs pos="0">
                  <a:schemeClr val="accent4">
                    <a:alpha val="0"/>
                  </a:schemeClr>
                </a:gs>
                <a:gs pos="36000">
                  <a:schemeClr val="accent4"/>
                </a:gs>
                <a:gs pos="100000">
                  <a:schemeClr val="accent4"/>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489" name="Trapezoid 488">
            <a:extLst>
              <a:ext uri="{FF2B5EF4-FFF2-40B4-BE49-F238E27FC236}">
                <a16:creationId xmlns:a16="http://schemas.microsoft.com/office/drawing/2014/main" id="{5E800479-F09A-4E55-9CC7-4ABE069E79BA}"/>
              </a:ext>
            </a:extLst>
          </p:cNvPr>
          <p:cNvSpPr/>
          <p:nvPr/>
        </p:nvSpPr>
        <p:spPr>
          <a:xfrm rot="14775630">
            <a:off x="1606433" y="3400555"/>
            <a:ext cx="2410269" cy="1636466"/>
          </a:xfrm>
          <a:prstGeom prst="trapezoid">
            <a:avLst>
              <a:gd name="adj" fmla="val 30953"/>
            </a:avLst>
          </a:prstGeom>
          <a:gradFill flip="none" rotWithShape="1">
            <a:gsLst>
              <a:gs pos="0">
                <a:schemeClr val="accent1">
                  <a:alpha val="0"/>
                </a:schemeClr>
              </a:gs>
              <a:gs pos="99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1B2CC08-365C-4B99-A918-CFBDDE61B3E5}"/>
              </a:ext>
            </a:extLst>
          </p:cNvPr>
          <p:cNvGrpSpPr/>
          <p:nvPr/>
        </p:nvGrpSpPr>
        <p:grpSpPr>
          <a:xfrm>
            <a:off x="1551640" y="3652570"/>
            <a:ext cx="606415" cy="1236358"/>
            <a:chOff x="2068853" y="3652570"/>
            <a:chExt cx="808553" cy="1236358"/>
          </a:xfrm>
        </p:grpSpPr>
        <p:cxnSp>
          <p:nvCxnSpPr>
            <p:cNvPr id="493" name="Straight Arrow Connector 492">
              <a:extLst>
                <a:ext uri="{FF2B5EF4-FFF2-40B4-BE49-F238E27FC236}">
                  <a16:creationId xmlns:a16="http://schemas.microsoft.com/office/drawing/2014/main" id="{874D6216-41EF-4B19-B18D-CE6E56CBE02B}"/>
                </a:ext>
              </a:extLst>
            </p:cNvPr>
            <p:cNvCxnSpPr>
              <a:cxnSpLocks/>
            </p:cNvCxnSpPr>
            <p:nvPr/>
          </p:nvCxnSpPr>
          <p:spPr>
            <a:xfrm flipH="1">
              <a:off x="2068853" y="4076907"/>
              <a:ext cx="441343" cy="812021"/>
            </a:xfrm>
            <a:prstGeom prst="straightConnector1">
              <a:avLst/>
            </a:prstGeom>
            <a:ln w="31750">
              <a:gradFill flip="none" rotWithShape="1">
                <a:gsLst>
                  <a:gs pos="0">
                    <a:schemeClr val="accent4">
                      <a:alpha val="0"/>
                    </a:schemeClr>
                  </a:gs>
                  <a:gs pos="36000">
                    <a:schemeClr val="accent4"/>
                  </a:gs>
                  <a:gs pos="100000">
                    <a:schemeClr val="accent4"/>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504" name="Oval 503">
              <a:extLst>
                <a:ext uri="{FF2B5EF4-FFF2-40B4-BE49-F238E27FC236}">
                  <a16:creationId xmlns:a16="http://schemas.microsoft.com/office/drawing/2014/main" id="{714FCD3F-6476-46AD-B090-1F5529BCB456}"/>
                </a:ext>
              </a:extLst>
            </p:cNvPr>
            <p:cNvSpPr/>
            <p:nvPr/>
          </p:nvSpPr>
          <p:spPr>
            <a:xfrm>
              <a:off x="2338991" y="3652570"/>
              <a:ext cx="486203" cy="4862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9" name="TextBox 498">
              <a:extLst>
                <a:ext uri="{FF2B5EF4-FFF2-40B4-BE49-F238E27FC236}">
                  <a16:creationId xmlns:a16="http://schemas.microsoft.com/office/drawing/2014/main" id="{7A09C6BA-572C-4B83-8F7F-684A1D16E2C0}"/>
                </a:ext>
              </a:extLst>
            </p:cNvPr>
            <p:cNvSpPr txBox="1"/>
            <p:nvPr/>
          </p:nvSpPr>
          <p:spPr>
            <a:xfrm>
              <a:off x="2283664" y="3733413"/>
              <a:ext cx="593742" cy="523220"/>
            </a:xfrm>
            <a:prstGeom prst="rect">
              <a:avLst/>
            </a:prstGeom>
            <a:noFill/>
          </p:spPr>
          <p:txBody>
            <a:bodyPr wrap="square">
              <a:spAutoFit/>
            </a:bodyPr>
            <a:lstStyle/>
            <a:p>
              <a:pPr algn="ctr"/>
              <a:r>
                <a:rPr lang="en-US" sz="1400" b="1" dirty="0">
                  <a:solidFill>
                    <a:schemeClr val="bg1"/>
                  </a:solidFill>
                  <a:latin typeface="Segoe UI" panose="020B0502040204020203" pitchFamily="34" charset="0"/>
                  <a:cs typeface="Segoe UI" panose="020B0502040204020203" pitchFamily="34" charset="0"/>
                </a:rPr>
                <a:t>Gln</a:t>
              </a:r>
            </a:p>
          </p:txBody>
        </p:sp>
      </p:grpSp>
      <p:grpSp>
        <p:nvGrpSpPr>
          <p:cNvPr id="15" name="Group 14">
            <a:extLst>
              <a:ext uri="{FF2B5EF4-FFF2-40B4-BE49-F238E27FC236}">
                <a16:creationId xmlns:a16="http://schemas.microsoft.com/office/drawing/2014/main" id="{6255E91A-02D2-4BD4-B745-D719E7090AF7}"/>
              </a:ext>
            </a:extLst>
          </p:cNvPr>
          <p:cNvGrpSpPr/>
          <p:nvPr/>
        </p:nvGrpSpPr>
        <p:grpSpPr>
          <a:xfrm>
            <a:off x="649591" y="3151059"/>
            <a:ext cx="489900" cy="413386"/>
            <a:chOff x="866120" y="3151059"/>
            <a:chExt cx="653199" cy="413386"/>
          </a:xfrm>
        </p:grpSpPr>
        <p:sp>
          <p:nvSpPr>
            <p:cNvPr id="505" name="Oval 504">
              <a:extLst>
                <a:ext uri="{FF2B5EF4-FFF2-40B4-BE49-F238E27FC236}">
                  <a16:creationId xmlns:a16="http://schemas.microsoft.com/office/drawing/2014/main" id="{E10CD9A4-6C0B-47B1-A805-69BC26E0069A}"/>
                </a:ext>
              </a:extLst>
            </p:cNvPr>
            <p:cNvSpPr/>
            <p:nvPr/>
          </p:nvSpPr>
          <p:spPr>
            <a:xfrm>
              <a:off x="1062116" y="3151059"/>
              <a:ext cx="396165" cy="3961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00" name="TextBox 499">
              <a:extLst>
                <a:ext uri="{FF2B5EF4-FFF2-40B4-BE49-F238E27FC236}">
                  <a16:creationId xmlns:a16="http://schemas.microsoft.com/office/drawing/2014/main" id="{6CE1AC8F-949B-4FDD-A1E2-AD0220344F4D}"/>
                </a:ext>
              </a:extLst>
            </p:cNvPr>
            <p:cNvSpPr txBox="1"/>
            <p:nvPr/>
          </p:nvSpPr>
          <p:spPr>
            <a:xfrm>
              <a:off x="984557" y="3211831"/>
              <a:ext cx="534762" cy="253916"/>
            </a:xfrm>
            <a:prstGeom prst="rect">
              <a:avLst/>
            </a:prstGeom>
            <a:noFill/>
          </p:spPr>
          <p:txBody>
            <a:bodyPr wrap="none" rtlCol="0" anchor="ctr">
              <a:spAutoFit/>
            </a:bodyPr>
            <a:lstStyle/>
            <a:p>
              <a:pPr algn="ctr"/>
              <a:r>
                <a:rPr lang="en-US" sz="1050" b="1" dirty="0">
                  <a:solidFill>
                    <a:schemeClr val="bg1"/>
                  </a:solidFill>
                  <a:latin typeface="Segoe UI" panose="020B0502040204020203" pitchFamily="34" charset="0"/>
                  <a:cs typeface="Segoe UI" panose="020B0502040204020203" pitchFamily="34" charset="0"/>
                </a:rPr>
                <a:t>Gln</a:t>
              </a:r>
            </a:p>
          </p:txBody>
        </p:sp>
        <p:cxnSp>
          <p:nvCxnSpPr>
            <p:cNvPr id="496" name="Straight Arrow Connector 495">
              <a:extLst>
                <a:ext uri="{FF2B5EF4-FFF2-40B4-BE49-F238E27FC236}">
                  <a16:creationId xmlns:a16="http://schemas.microsoft.com/office/drawing/2014/main" id="{5EFC1B88-0F47-4088-A36E-477DBB3DD5D2}"/>
                </a:ext>
              </a:extLst>
            </p:cNvPr>
            <p:cNvCxnSpPr>
              <a:cxnSpLocks/>
            </p:cNvCxnSpPr>
            <p:nvPr/>
          </p:nvCxnSpPr>
          <p:spPr>
            <a:xfrm flipH="1">
              <a:off x="866120" y="3417268"/>
              <a:ext cx="288307" cy="147177"/>
            </a:xfrm>
            <a:prstGeom prst="straightConnector1">
              <a:avLst/>
            </a:prstGeom>
            <a:ln w="31750">
              <a:gradFill flip="none" rotWithShape="1">
                <a:gsLst>
                  <a:gs pos="0">
                    <a:schemeClr val="accent4">
                      <a:alpha val="0"/>
                    </a:schemeClr>
                  </a:gs>
                  <a:gs pos="36000">
                    <a:schemeClr val="accent4"/>
                  </a:gs>
                  <a:gs pos="100000">
                    <a:schemeClr val="accent4"/>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E8180BF-3B3E-45B1-8F01-6052C3B3996F}"/>
              </a:ext>
            </a:extLst>
          </p:cNvPr>
          <p:cNvGrpSpPr/>
          <p:nvPr/>
        </p:nvGrpSpPr>
        <p:grpSpPr>
          <a:xfrm>
            <a:off x="49900" y="3364853"/>
            <a:ext cx="523829" cy="396164"/>
            <a:chOff x="66533" y="3364853"/>
            <a:chExt cx="698438" cy="396164"/>
          </a:xfrm>
        </p:grpSpPr>
        <p:sp>
          <p:nvSpPr>
            <p:cNvPr id="491" name="Oval 490">
              <a:extLst>
                <a:ext uri="{FF2B5EF4-FFF2-40B4-BE49-F238E27FC236}">
                  <a16:creationId xmlns:a16="http://schemas.microsoft.com/office/drawing/2014/main" id="{37AFB759-1D10-4EF4-8A69-850B1FC6BFFE}"/>
                </a:ext>
              </a:extLst>
            </p:cNvPr>
            <p:cNvSpPr/>
            <p:nvPr/>
          </p:nvSpPr>
          <p:spPr>
            <a:xfrm>
              <a:off x="140417" y="3364853"/>
              <a:ext cx="396165" cy="3961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94" name="TextBox 493">
              <a:extLst>
                <a:ext uri="{FF2B5EF4-FFF2-40B4-BE49-F238E27FC236}">
                  <a16:creationId xmlns:a16="http://schemas.microsoft.com/office/drawing/2014/main" id="{034E2F9D-FD3D-419E-BA2F-4C8F0A4F0951}"/>
                </a:ext>
              </a:extLst>
            </p:cNvPr>
            <p:cNvSpPr txBox="1"/>
            <p:nvPr/>
          </p:nvSpPr>
          <p:spPr>
            <a:xfrm>
              <a:off x="66533" y="3418957"/>
              <a:ext cx="534762" cy="253916"/>
            </a:xfrm>
            <a:prstGeom prst="rect">
              <a:avLst/>
            </a:prstGeom>
            <a:noFill/>
          </p:spPr>
          <p:txBody>
            <a:bodyPr wrap="none" rtlCol="0" anchor="ctr">
              <a:spAutoFit/>
            </a:bodyPr>
            <a:lstStyle/>
            <a:p>
              <a:pPr algn="ctr"/>
              <a:r>
                <a:rPr lang="en-US" sz="1050" b="1" dirty="0">
                  <a:solidFill>
                    <a:schemeClr val="bg1"/>
                  </a:solidFill>
                  <a:latin typeface="Segoe UI" panose="020B0502040204020203" pitchFamily="34" charset="0"/>
                  <a:cs typeface="Segoe UI" panose="020B0502040204020203" pitchFamily="34" charset="0"/>
                </a:rPr>
                <a:t>Gln</a:t>
              </a:r>
            </a:p>
          </p:txBody>
        </p:sp>
        <p:cxnSp>
          <p:nvCxnSpPr>
            <p:cNvPr id="497" name="Straight Arrow Connector 496">
              <a:extLst>
                <a:ext uri="{FF2B5EF4-FFF2-40B4-BE49-F238E27FC236}">
                  <a16:creationId xmlns:a16="http://schemas.microsoft.com/office/drawing/2014/main" id="{D92BFCAB-7FFB-4B74-A1CA-7506D93A3DE6}"/>
                </a:ext>
              </a:extLst>
            </p:cNvPr>
            <p:cNvCxnSpPr>
              <a:cxnSpLocks/>
            </p:cNvCxnSpPr>
            <p:nvPr/>
          </p:nvCxnSpPr>
          <p:spPr>
            <a:xfrm>
              <a:off x="438320" y="3574253"/>
              <a:ext cx="326651" cy="53338"/>
            </a:xfrm>
            <a:prstGeom prst="straightConnector1">
              <a:avLst/>
            </a:prstGeom>
            <a:ln w="31750">
              <a:gradFill flip="none" rotWithShape="1">
                <a:gsLst>
                  <a:gs pos="0">
                    <a:schemeClr val="accent4">
                      <a:alpha val="0"/>
                    </a:schemeClr>
                  </a:gs>
                  <a:gs pos="36000">
                    <a:schemeClr val="accent4"/>
                  </a:gs>
                  <a:gs pos="100000">
                    <a:schemeClr val="accent4"/>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grpSp>
      <p:grpSp>
        <p:nvGrpSpPr>
          <p:cNvPr id="282" name="Group 281">
            <a:extLst>
              <a:ext uri="{FF2B5EF4-FFF2-40B4-BE49-F238E27FC236}">
                <a16:creationId xmlns:a16="http://schemas.microsoft.com/office/drawing/2014/main" id="{DD3D3156-2EFE-42AC-8DDF-BB9AA6BC5A84}"/>
              </a:ext>
            </a:extLst>
          </p:cNvPr>
          <p:cNvGrpSpPr/>
          <p:nvPr/>
        </p:nvGrpSpPr>
        <p:grpSpPr>
          <a:xfrm>
            <a:off x="2979581" y="1811882"/>
            <a:ext cx="2470098" cy="3293464"/>
            <a:chOff x="3972775" y="1811882"/>
            <a:chExt cx="3293464" cy="3293464"/>
          </a:xfrm>
        </p:grpSpPr>
        <p:sp>
          <p:nvSpPr>
            <p:cNvPr id="283" name="Oval 282">
              <a:extLst>
                <a:ext uri="{FF2B5EF4-FFF2-40B4-BE49-F238E27FC236}">
                  <a16:creationId xmlns:a16="http://schemas.microsoft.com/office/drawing/2014/main" id="{7142BF77-BB3D-4134-9D93-F3BD1C25F823}"/>
                </a:ext>
              </a:extLst>
            </p:cNvPr>
            <p:cNvSpPr/>
            <p:nvPr/>
          </p:nvSpPr>
          <p:spPr>
            <a:xfrm>
              <a:off x="3972775" y="1811882"/>
              <a:ext cx="3293464" cy="3293464"/>
            </a:xfrm>
            <a:prstGeom prst="ellipse">
              <a:avLst/>
            </a:prstGeom>
            <a:solidFill>
              <a:schemeClr val="bg1"/>
            </a:solidFill>
            <a:ln>
              <a:solidFill>
                <a:schemeClr val="accent2"/>
              </a:solidFill>
            </a:ln>
            <a:effectLst>
              <a:outerShdw blurRad="344085" algn="ctr" rotWithShape="0">
                <a:prstClr val="black">
                  <a:alpha val="1835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7" name="Graphic 255">
              <a:extLst>
                <a:ext uri="{FF2B5EF4-FFF2-40B4-BE49-F238E27FC236}">
                  <a16:creationId xmlns:a16="http://schemas.microsoft.com/office/drawing/2014/main" id="{B85FA6FC-196F-4906-BB57-2326E2E1A2D6}"/>
                </a:ext>
              </a:extLst>
            </p:cNvPr>
            <p:cNvGrpSpPr/>
            <p:nvPr/>
          </p:nvGrpSpPr>
          <p:grpSpPr>
            <a:xfrm rot="900000">
              <a:off x="6364826" y="2474423"/>
              <a:ext cx="346478" cy="346552"/>
              <a:chOff x="1803207" y="3093803"/>
              <a:chExt cx="493264" cy="493368"/>
            </a:xfrm>
            <a:effectLst>
              <a:outerShdw blurRad="66388" algn="ctr" rotWithShape="0">
                <a:schemeClr val="accent6">
                  <a:alpha val="40000"/>
                </a:schemeClr>
              </a:outerShdw>
            </a:effectLst>
          </p:grpSpPr>
          <p:sp>
            <p:nvSpPr>
              <p:cNvPr id="297" name="Freeform 231">
                <a:extLst>
                  <a:ext uri="{FF2B5EF4-FFF2-40B4-BE49-F238E27FC236}">
                    <a16:creationId xmlns:a16="http://schemas.microsoft.com/office/drawing/2014/main" id="{06FE114E-8D3F-4E6F-8169-B0A2FB16F0A4}"/>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98" name="Freeform 232">
                <a:extLst>
                  <a:ext uri="{FF2B5EF4-FFF2-40B4-BE49-F238E27FC236}">
                    <a16:creationId xmlns:a16="http://schemas.microsoft.com/office/drawing/2014/main" id="{E7F47A2D-0B40-4F17-A42D-74D99738C0D9}"/>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88" name="Graphic 255">
              <a:extLst>
                <a:ext uri="{FF2B5EF4-FFF2-40B4-BE49-F238E27FC236}">
                  <a16:creationId xmlns:a16="http://schemas.microsoft.com/office/drawing/2014/main" id="{61293363-0610-45BB-BEC0-F2AAB9F9AC38}"/>
                </a:ext>
              </a:extLst>
            </p:cNvPr>
            <p:cNvGrpSpPr/>
            <p:nvPr/>
          </p:nvGrpSpPr>
          <p:grpSpPr>
            <a:xfrm rot="900000">
              <a:off x="5114760" y="2161907"/>
              <a:ext cx="346478" cy="346552"/>
              <a:chOff x="1803207" y="3093803"/>
              <a:chExt cx="493264" cy="493368"/>
            </a:xfrm>
            <a:effectLst>
              <a:outerShdw blurRad="66388" algn="ctr" rotWithShape="0">
                <a:schemeClr val="accent6">
                  <a:alpha val="40000"/>
                </a:schemeClr>
              </a:outerShdw>
            </a:effectLst>
          </p:grpSpPr>
          <p:sp>
            <p:nvSpPr>
              <p:cNvPr id="295" name="Freeform 235">
                <a:extLst>
                  <a:ext uri="{FF2B5EF4-FFF2-40B4-BE49-F238E27FC236}">
                    <a16:creationId xmlns:a16="http://schemas.microsoft.com/office/drawing/2014/main" id="{65990224-18D9-4CB4-85AD-29B086B9D94B}"/>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96" name="Freeform 236">
                <a:extLst>
                  <a:ext uri="{FF2B5EF4-FFF2-40B4-BE49-F238E27FC236}">
                    <a16:creationId xmlns:a16="http://schemas.microsoft.com/office/drawing/2014/main" id="{4E223388-4404-4DF3-AA01-5B87D79D6D57}"/>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89" name="Graphic 255">
              <a:extLst>
                <a:ext uri="{FF2B5EF4-FFF2-40B4-BE49-F238E27FC236}">
                  <a16:creationId xmlns:a16="http://schemas.microsoft.com/office/drawing/2014/main" id="{1845F3DE-CD93-4148-BF84-98429EC56800}"/>
                </a:ext>
              </a:extLst>
            </p:cNvPr>
            <p:cNvGrpSpPr/>
            <p:nvPr/>
          </p:nvGrpSpPr>
          <p:grpSpPr>
            <a:xfrm rot="900000">
              <a:off x="5275564" y="4392793"/>
              <a:ext cx="346478" cy="346552"/>
              <a:chOff x="2242932" y="3022695"/>
              <a:chExt cx="493264" cy="493368"/>
            </a:xfrm>
            <a:effectLst>
              <a:outerShdw blurRad="66388" algn="ctr" rotWithShape="0">
                <a:schemeClr val="accent6">
                  <a:alpha val="40000"/>
                </a:schemeClr>
              </a:outerShdw>
            </a:effectLst>
          </p:grpSpPr>
          <p:sp>
            <p:nvSpPr>
              <p:cNvPr id="293" name="Freeform 238">
                <a:extLst>
                  <a:ext uri="{FF2B5EF4-FFF2-40B4-BE49-F238E27FC236}">
                    <a16:creationId xmlns:a16="http://schemas.microsoft.com/office/drawing/2014/main" id="{7B24737D-836A-4383-A424-0894BB498131}"/>
                  </a:ext>
                </a:extLst>
              </p:cNvPr>
              <p:cNvSpPr/>
              <p:nvPr/>
            </p:nvSpPr>
            <p:spPr>
              <a:xfrm>
                <a:off x="2242932" y="3022695"/>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94" name="Freeform 239">
                <a:extLst>
                  <a:ext uri="{FF2B5EF4-FFF2-40B4-BE49-F238E27FC236}">
                    <a16:creationId xmlns:a16="http://schemas.microsoft.com/office/drawing/2014/main" id="{B4042096-A3FE-4294-830C-A679AC88B9DF}"/>
                  </a:ext>
                </a:extLst>
              </p:cNvPr>
              <p:cNvSpPr/>
              <p:nvPr/>
            </p:nvSpPr>
            <p:spPr>
              <a:xfrm>
                <a:off x="2333464" y="3113259"/>
                <a:ext cx="312788" cy="312785"/>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nvGrpSpPr>
            <p:cNvPr id="290" name="Graphic 255">
              <a:extLst>
                <a:ext uri="{FF2B5EF4-FFF2-40B4-BE49-F238E27FC236}">
                  <a16:creationId xmlns:a16="http://schemas.microsoft.com/office/drawing/2014/main" id="{4DF57AA6-3DB5-45F1-9D6F-CDC3D7772891}"/>
                </a:ext>
              </a:extLst>
            </p:cNvPr>
            <p:cNvGrpSpPr/>
            <p:nvPr/>
          </p:nvGrpSpPr>
          <p:grpSpPr>
            <a:xfrm rot="900000">
              <a:off x="4512877" y="3944409"/>
              <a:ext cx="346478" cy="346552"/>
              <a:chOff x="1803207" y="3093803"/>
              <a:chExt cx="493264" cy="493368"/>
            </a:xfrm>
            <a:effectLst>
              <a:outerShdw blurRad="66388" algn="ctr" rotWithShape="0">
                <a:schemeClr val="accent6">
                  <a:alpha val="40000"/>
                </a:schemeClr>
              </a:outerShdw>
            </a:effectLst>
          </p:grpSpPr>
          <p:sp>
            <p:nvSpPr>
              <p:cNvPr id="291" name="Freeform 241">
                <a:extLst>
                  <a:ext uri="{FF2B5EF4-FFF2-40B4-BE49-F238E27FC236}">
                    <a16:creationId xmlns:a16="http://schemas.microsoft.com/office/drawing/2014/main" id="{50DFB2A3-A7D4-494A-8562-C5D46B935DB9}"/>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292" name="Freeform 242">
                <a:extLst>
                  <a:ext uri="{FF2B5EF4-FFF2-40B4-BE49-F238E27FC236}">
                    <a16:creationId xmlns:a16="http://schemas.microsoft.com/office/drawing/2014/main" id="{BC898178-24D2-4045-90F7-DB462A6A8017}"/>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sp>
        <p:nvSpPr>
          <p:cNvPr id="299" name="TextBox 298">
            <a:extLst>
              <a:ext uri="{FF2B5EF4-FFF2-40B4-BE49-F238E27FC236}">
                <a16:creationId xmlns:a16="http://schemas.microsoft.com/office/drawing/2014/main" id="{EC20C8E5-486A-4084-A7C1-219956BFFDEF}"/>
              </a:ext>
            </a:extLst>
          </p:cNvPr>
          <p:cNvSpPr txBox="1"/>
          <p:nvPr/>
        </p:nvSpPr>
        <p:spPr>
          <a:xfrm>
            <a:off x="3200537" y="3248773"/>
            <a:ext cx="529312" cy="369332"/>
          </a:xfrm>
          <a:prstGeom prst="rect">
            <a:avLst/>
          </a:prstGeom>
          <a:noFill/>
        </p:spPr>
        <p:txBody>
          <a:bodyPr wrap="none" rtlCol="0">
            <a:spAutoFit/>
          </a:bodyPr>
          <a:lstStyle/>
          <a:p>
            <a:r>
              <a:rPr lang="en-US" b="1" dirty="0">
                <a:solidFill>
                  <a:schemeClr val="tx2"/>
                </a:solidFill>
                <a:latin typeface="Segoe UI" panose="020B0502040204020203" pitchFamily="34" charset="0"/>
                <a:cs typeface="Segoe UI" panose="020B0502040204020203" pitchFamily="34" charset="0"/>
              </a:rPr>
              <a:t>NA</a:t>
            </a:r>
          </a:p>
        </p:txBody>
      </p:sp>
      <p:cxnSp>
        <p:nvCxnSpPr>
          <p:cNvPr id="300" name="Straight Arrow Connector 299">
            <a:extLst>
              <a:ext uri="{FF2B5EF4-FFF2-40B4-BE49-F238E27FC236}">
                <a16:creationId xmlns:a16="http://schemas.microsoft.com/office/drawing/2014/main" id="{50BE16D5-F286-4F3B-B46B-B153C90A1200}"/>
              </a:ext>
            </a:extLst>
          </p:cNvPr>
          <p:cNvCxnSpPr>
            <a:cxnSpLocks/>
          </p:cNvCxnSpPr>
          <p:nvPr/>
        </p:nvCxnSpPr>
        <p:spPr>
          <a:xfrm>
            <a:off x="3598291" y="3458863"/>
            <a:ext cx="1112689" cy="0"/>
          </a:xfrm>
          <a:prstGeom prst="straightConnector1">
            <a:avLst/>
          </a:prstGeom>
          <a:ln w="31750">
            <a:gradFill flip="none" rotWithShape="1">
              <a:gsLst>
                <a:gs pos="0">
                  <a:schemeClr val="tx2">
                    <a:alpha val="0"/>
                  </a:schemeClr>
                </a:gs>
                <a:gs pos="36000">
                  <a:schemeClr val="tx2"/>
                </a:gs>
                <a:gs pos="100000">
                  <a:schemeClr val="tx2"/>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301" name="Oval 14">
            <a:extLst>
              <a:ext uri="{FF2B5EF4-FFF2-40B4-BE49-F238E27FC236}">
                <a16:creationId xmlns:a16="http://schemas.microsoft.com/office/drawing/2014/main" id="{EEAFF5DC-23AB-4DAF-960D-0F154AB5A8D3}"/>
              </a:ext>
            </a:extLst>
          </p:cNvPr>
          <p:cNvSpPr/>
          <p:nvPr/>
        </p:nvSpPr>
        <p:spPr>
          <a:xfrm>
            <a:off x="3832443" y="3129925"/>
            <a:ext cx="653065" cy="328939"/>
          </a:xfrm>
          <a:custGeom>
            <a:avLst/>
            <a:gdLst>
              <a:gd name="connsiteX0" fmla="*/ 0 w 1297746"/>
              <a:gd name="connsiteY0" fmla="*/ 648873 h 1297746"/>
              <a:gd name="connsiteX1" fmla="*/ 648873 w 1297746"/>
              <a:gd name="connsiteY1" fmla="*/ 0 h 1297746"/>
              <a:gd name="connsiteX2" fmla="*/ 1297746 w 1297746"/>
              <a:gd name="connsiteY2" fmla="*/ 648873 h 1297746"/>
              <a:gd name="connsiteX3" fmla="*/ 648873 w 1297746"/>
              <a:gd name="connsiteY3" fmla="*/ 1297746 h 1297746"/>
              <a:gd name="connsiteX4" fmla="*/ 0 w 1297746"/>
              <a:gd name="connsiteY4" fmla="*/ 648873 h 1297746"/>
              <a:gd name="connsiteX0" fmla="*/ 648873 w 1297746"/>
              <a:gd name="connsiteY0" fmla="*/ 0 h 1297746"/>
              <a:gd name="connsiteX1" fmla="*/ 1297746 w 1297746"/>
              <a:gd name="connsiteY1" fmla="*/ 648873 h 1297746"/>
              <a:gd name="connsiteX2" fmla="*/ 648873 w 1297746"/>
              <a:gd name="connsiteY2" fmla="*/ 1297746 h 1297746"/>
              <a:gd name="connsiteX3" fmla="*/ 0 w 1297746"/>
              <a:gd name="connsiteY3" fmla="*/ 648873 h 1297746"/>
              <a:gd name="connsiteX4" fmla="*/ 740313 w 1297746"/>
              <a:gd name="connsiteY4" fmla="*/ 91440 h 1297746"/>
              <a:gd name="connsiteX0" fmla="*/ 648873 w 1297746"/>
              <a:gd name="connsiteY0" fmla="*/ 0 h 1297746"/>
              <a:gd name="connsiteX1" fmla="*/ 1297746 w 1297746"/>
              <a:gd name="connsiteY1" fmla="*/ 648873 h 1297746"/>
              <a:gd name="connsiteX2" fmla="*/ 648873 w 1297746"/>
              <a:gd name="connsiteY2" fmla="*/ 1297746 h 1297746"/>
              <a:gd name="connsiteX3" fmla="*/ 0 w 1297746"/>
              <a:gd name="connsiteY3" fmla="*/ 648873 h 1297746"/>
              <a:gd name="connsiteX0" fmla="*/ 1297746 w 1297746"/>
              <a:gd name="connsiteY0" fmla="*/ 0 h 648873"/>
              <a:gd name="connsiteX1" fmla="*/ 648873 w 1297746"/>
              <a:gd name="connsiteY1" fmla="*/ 648873 h 648873"/>
              <a:gd name="connsiteX2" fmla="*/ 0 w 1297746"/>
              <a:gd name="connsiteY2" fmla="*/ 0 h 648873"/>
              <a:gd name="connsiteX0" fmla="*/ 1297746 w 1297746"/>
              <a:gd name="connsiteY0" fmla="*/ 0 h 648873"/>
              <a:gd name="connsiteX1" fmla="*/ 648873 w 1297746"/>
              <a:gd name="connsiteY1" fmla="*/ 648873 h 648873"/>
              <a:gd name="connsiteX2" fmla="*/ 0 w 1297746"/>
              <a:gd name="connsiteY2" fmla="*/ 0 h 648873"/>
              <a:gd name="connsiteX0" fmla="*/ 1297746 w 1297746"/>
              <a:gd name="connsiteY0" fmla="*/ 0 h 648873"/>
              <a:gd name="connsiteX1" fmla="*/ 648873 w 1297746"/>
              <a:gd name="connsiteY1" fmla="*/ 648873 h 648873"/>
              <a:gd name="connsiteX2" fmla="*/ 0 w 1297746"/>
              <a:gd name="connsiteY2" fmla="*/ 0 h 648873"/>
              <a:gd name="connsiteX0" fmla="*/ 1280721 w 1280721"/>
              <a:gd name="connsiteY0" fmla="*/ 0 h 649365"/>
              <a:gd name="connsiteX1" fmla="*/ 631848 w 1280721"/>
              <a:gd name="connsiteY1" fmla="*/ 648873 h 649365"/>
              <a:gd name="connsiteX2" fmla="*/ 0 w 1280721"/>
              <a:gd name="connsiteY2" fmla="*/ 68551 h 649365"/>
            </a:gdLst>
            <a:ahLst/>
            <a:cxnLst>
              <a:cxn ang="0">
                <a:pos x="connsiteX0" y="connsiteY0"/>
              </a:cxn>
              <a:cxn ang="0">
                <a:pos x="connsiteX1" y="connsiteY1"/>
              </a:cxn>
              <a:cxn ang="0">
                <a:pos x="connsiteX2" y="connsiteY2"/>
              </a:cxn>
            </a:cxnLst>
            <a:rect l="l" t="t" r="r" b="b"/>
            <a:pathLst>
              <a:path w="1280721" h="649365">
                <a:moveTo>
                  <a:pt x="1280721" y="0"/>
                </a:moveTo>
                <a:cubicBezTo>
                  <a:pt x="1195600" y="495462"/>
                  <a:pt x="845302" y="637448"/>
                  <a:pt x="631848" y="648873"/>
                </a:cubicBezTo>
                <a:cubicBezTo>
                  <a:pt x="418395" y="660298"/>
                  <a:pt x="102146" y="472616"/>
                  <a:pt x="0" y="68551"/>
                </a:cubicBezTo>
              </a:path>
            </a:pathLst>
          </a:custGeom>
          <a:ln w="31750">
            <a:gradFill flip="none" rotWithShape="1">
              <a:gsLst>
                <a:gs pos="0">
                  <a:schemeClr val="tx2">
                    <a:alpha val="0"/>
                  </a:schemeClr>
                </a:gs>
                <a:gs pos="36000">
                  <a:schemeClr val="tx2"/>
                </a:gs>
                <a:gs pos="100000">
                  <a:schemeClr val="tx2"/>
                </a:gs>
              </a:gsLst>
              <a:lin ang="0" scaled="1"/>
              <a:tileRect/>
            </a:gra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2" name="Group 301">
            <a:extLst>
              <a:ext uri="{FF2B5EF4-FFF2-40B4-BE49-F238E27FC236}">
                <a16:creationId xmlns:a16="http://schemas.microsoft.com/office/drawing/2014/main" id="{B96EB01E-74F8-4871-99BD-56B054A222DA}"/>
              </a:ext>
            </a:extLst>
          </p:cNvPr>
          <p:cNvGrpSpPr/>
          <p:nvPr/>
        </p:nvGrpSpPr>
        <p:grpSpPr>
          <a:xfrm>
            <a:off x="2192075" y="2724017"/>
            <a:ext cx="473206" cy="509286"/>
            <a:chOff x="4379751" y="1488975"/>
            <a:chExt cx="774338" cy="625034"/>
          </a:xfrm>
        </p:grpSpPr>
        <p:sp>
          <p:nvSpPr>
            <p:cNvPr id="303" name="Oval 302">
              <a:extLst>
                <a:ext uri="{FF2B5EF4-FFF2-40B4-BE49-F238E27FC236}">
                  <a16:creationId xmlns:a16="http://schemas.microsoft.com/office/drawing/2014/main" id="{5A57EE39-AE24-4375-A45A-85244E9D9137}"/>
                </a:ext>
              </a:extLst>
            </p:cNvPr>
            <p:cNvSpPr/>
            <p:nvPr/>
          </p:nvSpPr>
          <p:spPr>
            <a:xfrm>
              <a:off x="4454930" y="1488975"/>
              <a:ext cx="625034" cy="6250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4" name="TextBox 303">
              <a:extLst>
                <a:ext uri="{FF2B5EF4-FFF2-40B4-BE49-F238E27FC236}">
                  <a16:creationId xmlns:a16="http://schemas.microsoft.com/office/drawing/2014/main" id="{D48EFE2C-837D-4545-B52B-4EE8D05CAA04}"/>
                </a:ext>
              </a:extLst>
            </p:cNvPr>
            <p:cNvSpPr txBox="1"/>
            <p:nvPr/>
          </p:nvSpPr>
          <p:spPr>
            <a:xfrm>
              <a:off x="4379751" y="1598383"/>
              <a:ext cx="774338" cy="377727"/>
            </a:xfrm>
            <a:prstGeom prst="rect">
              <a:avLst/>
            </a:prstGeom>
            <a:noFill/>
          </p:spPr>
          <p:txBody>
            <a:bodyPr wrap="none" rtlCol="0" anchor="ctr">
              <a:spAutoFit/>
            </a:bodyPr>
            <a:lstStyle/>
            <a:p>
              <a:pPr algn="ctr"/>
              <a:r>
                <a:rPr lang="en-US" sz="1400" b="1" dirty="0">
                  <a:solidFill>
                    <a:schemeClr val="bg1"/>
                  </a:solidFill>
                  <a:latin typeface="Segoe UI" panose="020B0502040204020203" pitchFamily="34" charset="0"/>
                  <a:cs typeface="Segoe UI" panose="020B0502040204020203" pitchFamily="34" charset="0"/>
                </a:rPr>
                <a:t>Gln</a:t>
              </a:r>
            </a:p>
          </p:txBody>
        </p:sp>
      </p:grpSp>
      <p:grpSp>
        <p:nvGrpSpPr>
          <p:cNvPr id="305" name="Group 304">
            <a:extLst>
              <a:ext uri="{FF2B5EF4-FFF2-40B4-BE49-F238E27FC236}">
                <a16:creationId xmlns:a16="http://schemas.microsoft.com/office/drawing/2014/main" id="{6BCA7477-36BC-407B-ACD7-10E5E40750FC}"/>
              </a:ext>
            </a:extLst>
          </p:cNvPr>
          <p:cNvGrpSpPr/>
          <p:nvPr/>
        </p:nvGrpSpPr>
        <p:grpSpPr>
          <a:xfrm>
            <a:off x="4299905" y="2635256"/>
            <a:ext cx="473206" cy="509286"/>
            <a:chOff x="4393176" y="1453643"/>
            <a:chExt cx="774338" cy="625034"/>
          </a:xfrm>
        </p:grpSpPr>
        <p:sp>
          <p:nvSpPr>
            <p:cNvPr id="306" name="Oval 305">
              <a:extLst>
                <a:ext uri="{FF2B5EF4-FFF2-40B4-BE49-F238E27FC236}">
                  <a16:creationId xmlns:a16="http://schemas.microsoft.com/office/drawing/2014/main" id="{2236E4D2-B28B-49AB-8243-3C6416EF7109}"/>
                </a:ext>
              </a:extLst>
            </p:cNvPr>
            <p:cNvSpPr/>
            <p:nvPr/>
          </p:nvSpPr>
          <p:spPr>
            <a:xfrm>
              <a:off x="4467827" y="1453643"/>
              <a:ext cx="625034" cy="6250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5" name="TextBox 334">
              <a:extLst>
                <a:ext uri="{FF2B5EF4-FFF2-40B4-BE49-F238E27FC236}">
                  <a16:creationId xmlns:a16="http://schemas.microsoft.com/office/drawing/2014/main" id="{272AEAAE-91A1-41E4-BC69-14890C091221}"/>
                </a:ext>
              </a:extLst>
            </p:cNvPr>
            <p:cNvSpPr txBox="1"/>
            <p:nvPr/>
          </p:nvSpPr>
          <p:spPr>
            <a:xfrm>
              <a:off x="4393176" y="1577297"/>
              <a:ext cx="774338" cy="377727"/>
            </a:xfrm>
            <a:prstGeom prst="rect">
              <a:avLst/>
            </a:prstGeom>
            <a:noFill/>
          </p:spPr>
          <p:txBody>
            <a:bodyPr wrap="none" rtlCol="0" anchor="ctr">
              <a:spAutoFit/>
            </a:bodyPr>
            <a:lstStyle/>
            <a:p>
              <a:pPr algn="ctr"/>
              <a:r>
                <a:rPr lang="en-US" sz="1400" b="1" dirty="0">
                  <a:solidFill>
                    <a:schemeClr val="bg1"/>
                  </a:solidFill>
                  <a:latin typeface="Segoe UI" panose="020B0502040204020203" pitchFamily="34" charset="0"/>
                  <a:cs typeface="Segoe UI" panose="020B0502040204020203" pitchFamily="34" charset="0"/>
                </a:rPr>
                <a:t>Glu</a:t>
              </a:r>
            </a:p>
          </p:txBody>
        </p:sp>
      </p:grpSp>
      <p:cxnSp>
        <p:nvCxnSpPr>
          <p:cNvPr id="367" name="Straight Arrow Connector 366">
            <a:extLst>
              <a:ext uri="{FF2B5EF4-FFF2-40B4-BE49-F238E27FC236}">
                <a16:creationId xmlns:a16="http://schemas.microsoft.com/office/drawing/2014/main" id="{69947706-F274-4FE7-90FB-0C774081B64A}"/>
              </a:ext>
            </a:extLst>
          </p:cNvPr>
          <p:cNvCxnSpPr>
            <a:cxnSpLocks/>
          </p:cNvCxnSpPr>
          <p:nvPr/>
        </p:nvCxnSpPr>
        <p:spPr>
          <a:xfrm>
            <a:off x="2666895" y="2978133"/>
            <a:ext cx="835502" cy="0"/>
          </a:xfrm>
          <a:prstGeom prst="straightConnector1">
            <a:avLst/>
          </a:prstGeom>
          <a:ln w="31750">
            <a:gradFill flip="none" rotWithShape="1">
              <a:gsLst>
                <a:gs pos="0">
                  <a:schemeClr val="accent4">
                    <a:alpha val="0"/>
                  </a:schemeClr>
                </a:gs>
                <a:gs pos="36000">
                  <a:schemeClr val="accent4"/>
                </a:gs>
                <a:gs pos="100000">
                  <a:schemeClr val="accent4"/>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grpSp>
        <p:nvGrpSpPr>
          <p:cNvPr id="368" name="Group 367">
            <a:extLst>
              <a:ext uri="{FF2B5EF4-FFF2-40B4-BE49-F238E27FC236}">
                <a16:creationId xmlns:a16="http://schemas.microsoft.com/office/drawing/2014/main" id="{0F4A8667-3E72-422F-A7DC-9DB577226F34}"/>
              </a:ext>
            </a:extLst>
          </p:cNvPr>
          <p:cNvGrpSpPr/>
          <p:nvPr/>
        </p:nvGrpSpPr>
        <p:grpSpPr>
          <a:xfrm>
            <a:off x="3488996" y="2710213"/>
            <a:ext cx="473206" cy="509286"/>
            <a:chOff x="2613316" y="2337827"/>
            <a:chExt cx="630942" cy="509286"/>
          </a:xfrm>
        </p:grpSpPr>
        <p:sp>
          <p:nvSpPr>
            <p:cNvPr id="369" name="Oval 368">
              <a:extLst>
                <a:ext uri="{FF2B5EF4-FFF2-40B4-BE49-F238E27FC236}">
                  <a16:creationId xmlns:a16="http://schemas.microsoft.com/office/drawing/2014/main" id="{DAFF4F62-610A-4646-B1B5-0DA9A6C7302A}"/>
                </a:ext>
              </a:extLst>
            </p:cNvPr>
            <p:cNvSpPr/>
            <p:nvPr/>
          </p:nvSpPr>
          <p:spPr>
            <a:xfrm>
              <a:off x="2674573" y="2337827"/>
              <a:ext cx="509287" cy="5092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0" name="TextBox 369">
              <a:extLst>
                <a:ext uri="{FF2B5EF4-FFF2-40B4-BE49-F238E27FC236}">
                  <a16:creationId xmlns:a16="http://schemas.microsoft.com/office/drawing/2014/main" id="{96BA314A-D2A1-4245-A5F8-3CB85FD697B3}"/>
                </a:ext>
              </a:extLst>
            </p:cNvPr>
            <p:cNvSpPr txBox="1"/>
            <p:nvPr/>
          </p:nvSpPr>
          <p:spPr>
            <a:xfrm>
              <a:off x="2613316" y="2426974"/>
              <a:ext cx="630942" cy="307777"/>
            </a:xfrm>
            <a:prstGeom prst="rect">
              <a:avLst/>
            </a:prstGeom>
            <a:noFill/>
          </p:spPr>
          <p:txBody>
            <a:bodyPr wrap="none" rtlCol="0" anchor="ctr">
              <a:spAutoFit/>
            </a:bodyPr>
            <a:lstStyle/>
            <a:p>
              <a:pPr algn="ctr"/>
              <a:r>
                <a:rPr lang="en-US" sz="1400" b="1" dirty="0">
                  <a:solidFill>
                    <a:schemeClr val="bg1"/>
                  </a:solidFill>
                  <a:latin typeface="Segoe UI" panose="020B0502040204020203" pitchFamily="34" charset="0"/>
                  <a:cs typeface="Segoe UI" panose="020B0502040204020203" pitchFamily="34" charset="0"/>
                </a:rPr>
                <a:t>Gln</a:t>
              </a:r>
            </a:p>
          </p:txBody>
        </p:sp>
      </p:grpSp>
      <p:sp>
        <p:nvSpPr>
          <p:cNvPr id="373" name="Oval 372">
            <a:extLst>
              <a:ext uri="{FF2B5EF4-FFF2-40B4-BE49-F238E27FC236}">
                <a16:creationId xmlns:a16="http://schemas.microsoft.com/office/drawing/2014/main" id="{314CAC08-128B-45E1-91F3-304A350B9985}"/>
              </a:ext>
            </a:extLst>
          </p:cNvPr>
          <p:cNvSpPr/>
          <p:nvPr/>
        </p:nvSpPr>
        <p:spPr>
          <a:xfrm>
            <a:off x="4756949" y="2381251"/>
            <a:ext cx="342778" cy="509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BD5CEA3E-C881-4BC5-AB67-E9977196F385}"/>
              </a:ext>
            </a:extLst>
          </p:cNvPr>
          <p:cNvSpPr/>
          <p:nvPr/>
        </p:nvSpPr>
        <p:spPr>
          <a:xfrm>
            <a:off x="3785539" y="2076026"/>
            <a:ext cx="342778" cy="5093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extBox 370">
            <a:extLst>
              <a:ext uri="{FF2B5EF4-FFF2-40B4-BE49-F238E27FC236}">
                <a16:creationId xmlns:a16="http://schemas.microsoft.com/office/drawing/2014/main" id="{FD434C7F-02E3-4E54-B88A-3E9EC0907EDF}"/>
              </a:ext>
            </a:extLst>
          </p:cNvPr>
          <p:cNvSpPr txBox="1"/>
          <p:nvPr/>
        </p:nvSpPr>
        <p:spPr>
          <a:xfrm>
            <a:off x="4710980" y="3273948"/>
            <a:ext cx="875561" cy="369332"/>
          </a:xfrm>
          <a:prstGeom prst="rect">
            <a:avLst/>
          </a:prstGeom>
          <a:noFill/>
        </p:spPr>
        <p:txBody>
          <a:bodyPr wrap="none" rtlCol="0">
            <a:spAutoFit/>
          </a:bodyPr>
          <a:lstStyle/>
          <a:p>
            <a:r>
              <a:rPr lang="en-US" b="1" dirty="0">
                <a:solidFill>
                  <a:schemeClr val="accent3"/>
                </a:solidFill>
                <a:latin typeface="Segoe UI" panose="020B0502040204020203" pitchFamily="34" charset="0"/>
                <a:cs typeface="Segoe UI" panose="020B0502040204020203" pitchFamily="34" charset="0"/>
              </a:rPr>
              <a:t>NADH</a:t>
            </a:r>
          </a:p>
        </p:txBody>
      </p:sp>
      <p:sp>
        <p:nvSpPr>
          <p:cNvPr id="372" name="TextBox 371">
            <a:extLst>
              <a:ext uri="{FF2B5EF4-FFF2-40B4-BE49-F238E27FC236}">
                <a16:creationId xmlns:a16="http://schemas.microsoft.com/office/drawing/2014/main" id="{82E4885F-41C8-4341-9BB6-4CBADDDFD031}"/>
              </a:ext>
            </a:extLst>
          </p:cNvPr>
          <p:cNvSpPr txBox="1"/>
          <p:nvPr/>
        </p:nvSpPr>
        <p:spPr>
          <a:xfrm>
            <a:off x="4170310" y="1999156"/>
            <a:ext cx="803635" cy="646331"/>
          </a:xfrm>
          <a:prstGeom prst="rect">
            <a:avLst/>
          </a:prstGeom>
          <a:noFill/>
        </p:spPr>
        <p:txBody>
          <a:bodyPr wrap="square">
            <a:spAutoFit/>
          </a:bodyPr>
          <a:lstStyle/>
          <a:p>
            <a:r>
              <a:rPr lang="en-US" b="1" dirty="0">
                <a:solidFill>
                  <a:schemeClr val="accent3"/>
                </a:solidFill>
                <a:latin typeface="Segoe UI" panose="020B0502040204020203" pitchFamily="34" charset="0"/>
                <a:cs typeface="Segoe UI" panose="020B0502040204020203" pitchFamily="34" charset="0"/>
              </a:rPr>
              <a:t>NADH</a:t>
            </a:r>
          </a:p>
        </p:txBody>
      </p:sp>
      <p:grpSp>
        <p:nvGrpSpPr>
          <p:cNvPr id="19" name="Group 18">
            <a:extLst>
              <a:ext uri="{FF2B5EF4-FFF2-40B4-BE49-F238E27FC236}">
                <a16:creationId xmlns:a16="http://schemas.microsoft.com/office/drawing/2014/main" id="{8FB73EC5-FF33-4676-8511-0B14AB8229D1}"/>
              </a:ext>
            </a:extLst>
          </p:cNvPr>
          <p:cNvGrpSpPr/>
          <p:nvPr/>
        </p:nvGrpSpPr>
        <p:grpSpPr>
          <a:xfrm rot="20654216">
            <a:off x="5022937" y="1390957"/>
            <a:ext cx="2259479" cy="2333868"/>
            <a:chOff x="6863609" y="664769"/>
            <a:chExt cx="3012639" cy="2333868"/>
          </a:xfrm>
        </p:grpSpPr>
        <p:sp>
          <p:nvSpPr>
            <p:cNvPr id="501" name="Trapezoid 500">
              <a:extLst>
                <a:ext uri="{FF2B5EF4-FFF2-40B4-BE49-F238E27FC236}">
                  <a16:creationId xmlns:a16="http://schemas.microsoft.com/office/drawing/2014/main" id="{69030F8B-4CCE-4B4B-95C2-2A320102F8E0}"/>
                </a:ext>
              </a:extLst>
            </p:cNvPr>
            <p:cNvSpPr/>
            <p:nvPr/>
          </p:nvSpPr>
          <p:spPr>
            <a:xfrm rot="16842148">
              <a:off x="6774809" y="753569"/>
              <a:ext cx="2065851" cy="1888252"/>
            </a:xfrm>
            <a:prstGeom prst="trapezoid">
              <a:avLst>
                <a:gd name="adj" fmla="val 30953"/>
              </a:avLst>
            </a:prstGeom>
            <a:gradFill flip="none" rotWithShape="1">
              <a:gsLst>
                <a:gs pos="0">
                  <a:schemeClr val="accent1">
                    <a:alpha val="0"/>
                  </a:schemeClr>
                </a:gs>
                <a:gs pos="99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2" name="Group 501">
              <a:extLst>
                <a:ext uri="{FF2B5EF4-FFF2-40B4-BE49-F238E27FC236}">
                  <a16:creationId xmlns:a16="http://schemas.microsoft.com/office/drawing/2014/main" id="{7DF60101-78E7-490D-8F5A-CB1C129B151B}"/>
                </a:ext>
              </a:extLst>
            </p:cNvPr>
            <p:cNvGrpSpPr/>
            <p:nvPr/>
          </p:nvGrpSpPr>
          <p:grpSpPr>
            <a:xfrm>
              <a:off x="7593982" y="716371"/>
              <a:ext cx="2282266" cy="2282266"/>
              <a:chOff x="8109735" y="375924"/>
              <a:chExt cx="1962305" cy="1962305"/>
            </a:xfrm>
          </p:grpSpPr>
          <p:sp>
            <p:nvSpPr>
              <p:cNvPr id="506" name="Oval 505">
                <a:extLst>
                  <a:ext uri="{FF2B5EF4-FFF2-40B4-BE49-F238E27FC236}">
                    <a16:creationId xmlns:a16="http://schemas.microsoft.com/office/drawing/2014/main" id="{54EA0C00-2E51-4413-8C54-242B020F5FF5}"/>
                  </a:ext>
                </a:extLst>
              </p:cNvPr>
              <p:cNvSpPr/>
              <p:nvPr/>
            </p:nvSpPr>
            <p:spPr>
              <a:xfrm>
                <a:off x="8109735" y="375924"/>
                <a:ext cx="1962305" cy="1962305"/>
              </a:xfrm>
              <a:prstGeom prst="ellipse">
                <a:avLst/>
              </a:prstGeom>
              <a:solidFill>
                <a:schemeClr val="bg1"/>
              </a:solidFill>
              <a:ln>
                <a:solidFill>
                  <a:schemeClr val="accent1"/>
                </a:solidFill>
              </a:ln>
              <a:effectLst>
                <a:outerShdw blurRad="344085" algn="ctr" rotWithShape="0">
                  <a:prstClr val="black">
                    <a:alpha val="1835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7" name="Group 506">
                <a:extLst>
                  <a:ext uri="{FF2B5EF4-FFF2-40B4-BE49-F238E27FC236}">
                    <a16:creationId xmlns:a16="http://schemas.microsoft.com/office/drawing/2014/main" id="{70030FF9-7850-4151-B18D-9A9998F093BA}"/>
                  </a:ext>
                </a:extLst>
              </p:cNvPr>
              <p:cNvGrpSpPr/>
              <p:nvPr/>
            </p:nvGrpSpPr>
            <p:grpSpPr>
              <a:xfrm>
                <a:off x="8189335" y="817675"/>
                <a:ext cx="1713358" cy="991906"/>
                <a:chOff x="7890657" y="678954"/>
                <a:chExt cx="2191358" cy="1268632"/>
              </a:xfrm>
            </p:grpSpPr>
            <p:grpSp>
              <p:nvGrpSpPr>
                <p:cNvPr id="508" name="Group 507">
                  <a:extLst>
                    <a:ext uri="{FF2B5EF4-FFF2-40B4-BE49-F238E27FC236}">
                      <a16:creationId xmlns:a16="http://schemas.microsoft.com/office/drawing/2014/main" id="{27029D9B-E557-4FE5-A402-5A0D31DE6160}"/>
                    </a:ext>
                  </a:extLst>
                </p:cNvPr>
                <p:cNvGrpSpPr/>
                <p:nvPr/>
              </p:nvGrpSpPr>
              <p:grpSpPr>
                <a:xfrm>
                  <a:off x="8395654" y="1122487"/>
                  <a:ext cx="1232426" cy="529298"/>
                  <a:chOff x="8647905" y="-1811651"/>
                  <a:chExt cx="1637277" cy="1247609"/>
                </a:xfrm>
              </p:grpSpPr>
              <p:sp>
                <p:nvSpPr>
                  <p:cNvPr id="515" name="Oval 14">
                    <a:extLst>
                      <a:ext uri="{FF2B5EF4-FFF2-40B4-BE49-F238E27FC236}">
                        <a16:creationId xmlns:a16="http://schemas.microsoft.com/office/drawing/2014/main" id="{21B7243D-3E64-4ED9-8548-A3C36B66F8B9}"/>
                      </a:ext>
                    </a:extLst>
                  </p:cNvPr>
                  <p:cNvSpPr/>
                  <p:nvPr/>
                </p:nvSpPr>
                <p:spPr>
                  <a:xfrm>
                    <a:off x="8647905" y="-1811651"/>
                    <a:ext cx="1637277" cy="618504"/>
                  </a:xfrm>
                  <a:custGeom>
                    <a:avLst/>
                    <a:gdLst>
                      <a:gd name="connsiteX0" fmla="*/ 0 w 1297746"/>
                      <a:gd name="connsiteY0" fmla="*/ 648873 h 1297746"/>
                      <a:gd name="connsiteX1" fmla="*/ 648873 w 1297746"/>
                      <a:gd name="connsiteY1" fmla="*/ 0 h 1297746"/>
                      <a:gd name="connsiteX2" fmla="*/ 1297746 w 1297746"/>
                      <a:gd name="connsiteY2" fmla="*/ 648873 h 1297746"/>
                      <a:gd name="connsiteX3" fmla="*/ 648873 w 1297746"/>
                      <a:gd name="connsiteY3" fmla="*/ 1297746 h 1297746"/>
                      <a:gd name="connsiteX4" fmla="*/ 0 w 1297746"/>
                      <a:gd name="connsiteY4" fmla="*/ 648873 h 1297746"/>
                      <a:gd name="connsiteX0" fmla="*/ 648873 w 1297746"/>
                      <a:gd name="connsiteY0" fmla="*/ 0 h 1297746"/>
                      <a:gd name="connsiteX1" fmla="*/ 1297746 w 1297746"/>
                      <a:gd name="connsiteY1" fmla="*/ 648873 h 1297746"/>
                      <a:gd name="connsiteX2" fmla="*/ 648873 w 1297746"/>
                      <a:gd name="connsiteY2" fmla="*/ 1297746 h 1297746"/>
                      <a:gd name="connsiteX3" fmla="*/ 0 w 1297746"/>
                      <a:gd name="connsiteY3" fmla="*/ 648873 h 1297746"/>
                      <a:gd name="connsiteX4" fmla="*/ 740313 w 1297746"/>
                      <a:gd name="connsiteY4" fmla="*/ 91440 h 1297746"/>
                      <a:gd name="connsiteX0" fmla="*/ 648873 w 1297746"/>
                      <a:gd name="connsiteY0" fmla="*/ 0 h 1297746"/>
                      <a:gd name="connsiteX1" fmla="*/ 1297746 w 1297746"/>
                      <a:gd name="connsiteY1" fmla="*/ 648873 h 1297746"/>
                      <a:gd name="connsiteX2" fmla="*/ 648873 w 1297746"/>
                      <a:gd name="connsiteY2" fmla="*/ 1297746 h 1297746"/>
                      <a:gd name="connsiteX3" fmla="*/ 0 w 1297746"/>
                      <a:gd name="connsiteY3" fmla="*/ 648873 h 1297746"/>
                      <a:gd name="connsiteX0" fmla="*/ 1297746 w 1297746"/>
                      <a:gd name="connsiteY0" fmla="*/ 0 h 648873"/>
                      <a:gd name="connsiteX1" fmla="*/ 648873 w 1297746"/>
                      <a:gd name="connsiteY1" fmla="*/ 648873 h 648873"/>
                      <a:gd name="connsiteX2" fmla="*/ 0 w 1297746"/>
                      <a:gd name="connsiteY2" fmla="*/ 0 h 648873"/>
                      <a:gd name="connsiteX0" fmla="*/ 1297746 w 1297746"/>
                      <a:gd name="connsiteY0" fmla="*/ 0 h 648873"/>
                      <a:gd name="connsiteX1" fmla="*/ 648873 w 1297746"/>
                      <a:gd name="connsiteY1" fmla="*/ 648873 h 648873"/>
                      <a:gd name="connsiteX2" fmla="*/ 0 w 1297746"/>
                      <a:gd name="connsiteY2" fmla="*/ 0 h 648873"/>
                      <a:gd name="connsiteX0" fmla="*/ 1297746 w 1297746"/>
                      <a:gd name="connsiteY0" fmla="*/ 0 h 648873"/>
                      <a:gd name="connsiteX1" fmla="*/ 648873 w 1297746"/>
                      <a:gd name="connsiteY1" fmla="*/ 648873 h 648873"/>
                      <a:gd name="connsiteX2" fmla="*/ 0 w 1297746"/>
                      <a:gd name="connsiteY2" fmla="*/ 0 h 648873"/>
                      <a:gd name="connsiteX0" fmla="*/ 1280721 w 1280721"/>
                      <a:gd name="connsiteY0" fmla="*/ 0 h 649365"/>
                      <a:gd name="connsiteX1" fmla="*/ 631848 w 1280721"/>
                      <a:gd name="connsiteY1" fmla="*/ 648873 h 649365"/>
                      <a:gd name="connsiteX2" fmla="*/ 0 w 1280721"/>
                      <a:gd name="connsiteY2" fmla="*/ 68551 h 649365"/>
                    </a:gdLst>
                    <a:ahLst/>
                    <a:cxnLst>
                      <a:cxn ang="0">
                        <a:pos x="connsiteX0" y="connsiteY0"/>
                      </a:cxn>
                      <a:cxn ang="0">
                        <a:pos x="connsiteX1" y="connsiteY1"/>
                      </a:cxn>
                      <a:cxn ang="0">
                        <a:pos x="connsiteX2" y="connsiteY2"/>
                      </a:cxn>
                    </a:cxnLst>
                    <a:rect l="l" t="t" r="r" b="b"/>
                    <a:pathLst>
                      <a:path w="1280721" h="649365">
                        <a:moveTo>
                          <a:pt x="1280721" y="0"/>
                        </a:moveTo>
                        <a:cubicBezTo>
                          <a:pt x="1195600" y="495462"/>
                          <a:pt x="845302" y="637448"/>
                          <a:pt x="631848" y="648873"/>
                        </a:cubicBezTo>
                        <a:cubicBezTo>
                          <a:pt x="418395" y="660298"/>
                          <a:pt x="102146" y="472616"/>
                          <a:pt x="0" y="68551"/>
                        </a:cubicBezTo>
                      </a:path>
                    </a:pathLst>
                  </a:custGeom>
                  <a:ln w="15875">
                    <a:gradFill flip="none" rotWithShape="1">
                      <a:gsLst>
                        <a:gs pos="0">
                          <a:schemeClr val="tx2">
                            <a:alpha val="0"/>
                          </a:schemeClr>
                        </a:gs>
                        <a:gs pos="36000">
                          <a:schemeClr val="tx2"/>
                        </a:gs>
                        <a:gs pos="100000">
                          <a:schemeClr val="tx2"/>
                        </a:gs>
                      </a:gsLst>
                      <a:lin ang="0" scaled="1"/>
                      <a:tileRect/>
                    </a:gra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516" name="Oval 14">
                    <a:extLst>
                      <a:ext uri="{FF2B5EF4-FFF2-40B4-BE49-F238E27FC236}">
                        <a16:creationId xmlns:a16="http://schemas.microsoft.com/office/drawing/2014/main" id="{EFDE8AA7-4A9C-4CF7-8BCF-152F3D9AB5EF}"/>
                      </a:ext>
                    </a:extLst>
                  </p:cNvPr>
                  <p:cNvSpPr/>
                  <p:nvPr/>
                </p:nvSpPr>
                <p:spPr>
                  <a:xfrm flipV="1">
                    <a:off x="8647905" y="-1182546"/>
                    <a:ext cx="1637277" cy="618504"/>
                  </a:xfrm>
                  <a:custGeom>
                    <a:avLst/>
                    <a:gdLst>
                      <a:gd name="connsiteX0" fmla="*/ 0 w 1297746"/>
                      <a:gd name="connsiteY0" fmla="*/ 648873 h 1297746"/>
                      <a:gd name="connsiteX1" fmla="*/ 648873 w 1297746"/>
                      <a:gd name="connsiteY1" fmla="*/ 0 h 1297746"/>
                      <a:gd name="connsiteX2" fmla="*/ 1297746 w 1297746"/>
                      <a:gd name="connsiteY2" fmla="*/ 648873 h 1297746"/>
                      <a:gd name="connsiteX3" fmla="*/ 648873 w 1297746"/>
                      <a:gd name="connsiteY3" fmla="*/ 1297746 h 1297746"/>
                      <a:gd name="connsiteX4" fmla="*/ 0 w 1297746"/>
                      <a:gd name="connsiteY4" fmla="*/ 648873 h 1297746"/>
                      <a:gd name="connsiteX0" fmla="*/ 648873 w 1297746"/>
                      <a:gd name="connsiteY0" fmla="*/ 0 h 1297746"/>
                      <a:gd name="connsiteX1" fmla="*/ 1297746 w 1297746"/>
                      <a:gd name="connsiteY1" fmla="*/ 648873 h 1297746"/>
                      <a:gd name="connsiteX2" fmla="*/ 648873 w 1297746"/>
                      <a:gd name="connsiteY2" fmla="*/ 1297746 h 1297746"/>
                      <a:gd name="connsiteX3" fmla="*/ 0 w 1297746"/>
                      <a:gd name="connsiteY3" fmla="*/ 648873 h 1297746"/>
                      <a:gd name="connsiteX4" fmla="*/ 740313 w 1297746"/>
                      <a:gd name="connsiteY4" fmla="*/ 91440 h 1297746"/>
                      <a:gd name="connsiteX0" fmla="*/ 648873 w 1297746"/>
                      <a:gd name="connsiteY0" fmla="*/ 0 h 1297746"/>
                      <a:gd name="connsiteX1" fmla="*/ 1297746 w 1297746"/>
                      <a:gd name="connsiteY1" fmla="*/ 648873 h 1297746"/>
                      <a:gd name="connsiteX2" fmla="*/ 648873 w 1297746"/>
                      <a:gd name="connsiteY2" fmla="*/ 1297746 h 1297746"/>
                      <a:gd name="connsiteX3" fmla="*/ 0 w 1297746"/>
                      <a:gd name="connsiteY3" fmla="*/ 648873 h 1297746"/>
                      <a:gd name="connsiteX0" fmla="*/ 1297746 w 1297746"/>
                      <a:gd name="connsiteY0" fmla="*/ 0 h 648873"/>
                      <a:gd name="connsiteX1" fmla="*/ 648873 w 1297746"/>
                      <a:gd name="connsiteY1" fmla="*/ 648873 h 648873"/>
                      <a:gd name="connsiteX2" fmla="*/ 0 w 1297746"/>
                      <a:gd name="connsiteY2" fmla="*/ 0 h 648873"/>
                      <a:gd name="connsiteX0" fmla="*/ 1297746 w 1297746"/>
                      <a:gd name="connsiteY0" fmla="*/ 0 h 648873"/>
                      <a:gd name="connsiteX1" fmla="*/ 648873 w 1297746"/>
                      <a:gd name="connsiteY1" fmla="*/ 648873 h 648873"/>
                      <a:gd name="connsiteX2" fmla="*/ 0 w 1297746"/>
                      <a:gd name="connsiteY2" fmla="*/ 0 h 648873"/>
                      <a:gd name="connsiteX0" fmla="*/ 1297746 w 1297746"/>
                      <a:gd name="connsiteY0" fmla="*/ 0 h 648873"/>
                      <a:gd name="connsiteX1" fmla="*/ 648873 w 1297746"/>
                      <a:gd name="connsiteY1" fmla="*/ 648873 h 648873"/>
                      <a:gd name="connsiteX2" fmla="*/ 0 w 1297746"/>
                      <a:gd name="connsiteY2" fmla="*/ 0 h 648873"/>
                      <a:gd name="connsiteX0" fmla="*/ 1280721 w 1280721"/>
                      <a:gd name="connsiteY0" fmla="*/ 0 h 649365"/>
                      <a:gd name="connsiteX1" fmla="*/ 631848 w 1280721"/>
                      <a:gd name="connsiteY1" fmla="*/ 648873 h 649365"/>
                      <a:gd name="connsiteX2" fmla="*/ 0 w 1280721"/>
                      <a:gd name="connsiteY2" fmla="*/ 68551 h 649365"/>
                    </a:gdLst>
                    <a:ahLst/>
                    <a:cxnLst>
                      <a:cxn ang="0">
                        <a:pos x="connsiteX0" y="connsiteY0"/>
                      </a:cxn>
                      <a:cxn ang="0">
                        <a:pos x="connsiteX1" y="connsiteY1"/>
                      </a:cxn>
                      <a:cxn ang="0">
                        <a:pos x="connsiteX2" y="connsiteY2"/>
                      </a:cxn>
                    </a:cxnLst>
                    <a:rect l="l" t="t" r="r" b="b"/>
                    <a:pathLst>
                      <a:path w="1280721" h="649365">
                        <a:moveTo>
                          <a:pt x="1280721" y="0"/>
                        </a:moveTo>
                        <a:cubicBezTo>
                          <a:pt x="1195600" y="495462"/>
                          <a:pt x="845302" y="637448"/>
                          <a:pt x="631848" y="648873"/>
                        </a:cubicBezTo>
                        <a:cubicBezTo>
                          <a:pt x="418395" y="660298"/>
                          <a:pt x="102146" y="472616"/>
                          <a:pt x="0" y="68551"/>
                        </a:cubicBezTo>
                      </a:path>
                    </a:pathLst>
                  </a:custGeom>
                  <a:ln w="15875">
                    <a:gradFill flip="none" rotWithShape="1">
                      <a:gsLst>
                        <a:gs pos="0">
                          <a:schemeClr val="tx2">
                            <a:alpha val="0"/>
                          </a:schemeClr>
                        </a:gs>
                        <a:gs pos="36000">
                          <a:schemeClr val="tx2"/>
                        </a:gs>
                        <a:gs pos="100000">
                          <a:schemeClr val="tx2"/>
                        </a:gs>
                      </a:gsLst>
                      <a:lin ang="0" scaled="1"/>
                      <a:tileRect/>
                    </a:gra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509" name="Graphic 255">
                  <a:extLst>
                    <a:ext uri="{FF2B5EF4-FFF2-40B4-BE49-F238E27FC236}">
                      <a16:creationId xmlns:a16="http://schemas.microsoft.com/office/drawing/2014/main" id="{31C46FDD-0C85-4B28-A729-6B6F0EE1707A}"/>
                    </a:ext>
                  </a:extLst>
                </p:cNvPr>
                <p:cNvGrpSpPr/>
                <p:nvPr/>
              </p:nvGrpSpPr>
              <p:grpSpPr>
                <a:xfrm rot="900000">
                  <a:off x="8090502" y="943588"/>
                  <a:ext cx="518438" cy="518548"/>
                  <a:chOff x="1803207" y="3093803"/>
                  <a:chExt cx="493264" cy="493368"/>
                </a:xfrm>
                <a:effectLst>
                  <a:outerShdw blurRad="66388" algn="ctr" rotWithShape="0">
                    <a:schemeClr val="accent6">
                      <a:alpha val="40000"/>
                    </a:schemeClr>
                  </a:outerShdw>
                </a:effectLst>
              </p:grpSpPr>
              <p:sp>
                <p:nvSpPr>
                  <p:cNvPr id="513" name="Freeform 303">
                    <a:extLst>
                      <a:ext uri="{FF2B5EF4-FFF2-40B4-BE49-F238E27FC236}">
                        <a16:creationId xmlns:a16="http://schemas.microsoft.com/office/drawing/2014/main" id="{2267B9F7-9878-4B0C-80E7-6437EDFC21F8}"/>
                      </a:ext>
                    </a:extLst>
                  </p:cNvPr>
                  <p:cNvSpPr/>
                  <p:nvPr/>
                </p:nvSpPr>
                <p:spPr>
                  <a:xfrm>
                    <a:off x="1803207" y="3093803"/>
                    <a:ext cx="493264" cy="493368"/>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sz="1400"/>
                  </a:p>
                </p:txBody>
              </p:sp>
              <p:sp>
                <p:nvSpPr>
                  <p:cNvPr id="514" name="Freeform 304">
                    <a:extLst>
                      <a:ext uri="{FF2B5EF4-FFF2-40B4-BE49-F238E27FC236}">
                        <a16:creationId xmlns:a16="http://schemas.microsoft.com/office/drawing/2014/main" id="{32A11A33-4A26-4DF4-A365-C96AB9AB5E35}"/>
                      </a:ext>
                    </a:extLst>
                  </p:cNvPr>
                  <p:cNvSpPr/>
                  <p:nvPr/>
                </p:nvSpPr>
                <p:spPr>
                  <a:xfrm>
                    <a:off x="1893739" y="3184367"/>
                    <a:ext cx="312787" cy="312786"/>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sz="1400"/>
                  </a:p>
                </p:txBody>
              </p:sp>
            </p:grpSp>
            <p:sp>
              <p:nvSpPr>
                <p:cNvPr id="510" name="TextBox 509">
                  <a:extLst>
                    <a:ext uri="{FF2B5EF4-FFF2-40B4-BE49-F238E27FC236}">
                      <a16:creationId xmlns:a16="http://schemas.microsoft.com/office/drawing/2014/main" id="{6B6539E1-905D-4183-98DD-CCCB466CEEFB}"/>
                    </a:ext>
                  </a:extLst>
                </p:cNvPr>
                <p:cNvSpPr txBox="1"/>
                <p:nvPr/>
              </p:nvSpPr>
              <p:spPr>
                <a:xfrm>
                  <a:off x="7890657" y="1609131"/>
                  <a:ext cx="1060493" cy="338455"/>
                </a:xfrm>
                <a:prstGeom prst="rect">
                  <a:avLst/>
                </a:prstGeom>
                <a:noFill/>
              </p:spPr>
              <p:txBody>
                <a:bodyPr wrap="none" rtlCol="0">
                  <a:spAutoFit/>
                </a:bodyPr>
                <a:lstStyle/>
                <a:p>
                  <a:r>
                    <a:rPr lang="en-US" sz="1400" b="1" dirty="0">
                      <a:solidFill>
                        <a:schemeClr val="accent3"/>
                      </a:solidFill>
                      <a:latin typeface="Segoe UI" panose="020B0502040204020203" pitchFamily="34" charset="0"/>
                      <a:cs typeface="Segoe UI" panose="020B0502040204020203" pitchFamily="34" charset="0"/>
                    </a:rPr>
                    <a:t>NADH</a:t>
                  </a:r>
                </a:p>
              </p:txBody>
            </p:sp>
            <p:sp>
              <p:nvSpPr>
                <p:cNvPr id="511" name="Graphic 74">
                  <a:extLst>
                    <a:ext uri="{FF2B5EF4-FFF2-40B4-BE49-F238E27FC236}">
                      <a16:creationId xmlns:a16="http://schemas.microsoft.com/office/drawing/2014/main" id="{8015833F-FB50-47C7-B379-E344E98EAE9D}"/>
                    </a:ext>
                  </a:extLst>
                </p:cNvPr>
                <p:cNvSpPr/>
                <p:nvPr/>
              </p:nvSpPr>
              <p:spPr>
                <a:xfrm>
                  <a:off x="9470300" y="678954"/>
                  <a:ext cx="460816" cy="439035"/>
                </a:xfrm>
                <a:custGeom>
                  <a:avLst/>
                  <a:gdLst>
                    <a:gd name="connsiteX0" fmla="*/ 586905 w 1131522"/>
                    <a:gd name="connsiteY0" fmla="*/ 208288 h 1078040"/>
                    <a:gd name="connsiteX1" fmla="*/ 435287 w 1131522"/>
                    <a:gd name="connsiteY1" fmla="*/ 359906 h 1078040"/>
                    <a:gd name="connsiteX2" fmla="*/ 586905 w 1131522"/>
                    <a:gd name="connsiteY2" fmla="*/ 511524 h 1078040"/>
                    <a:gd name="connsiteX3" fmla="*/ 738372 w 1131522"/>
                    <a:gd name="connsiteY3" fmla="*/ 359906 h 1078040"/>
                    <a:gd name="connsiteX4" fmla="*/ 586905 w 1131522"/>
                    <a:gd name="connsiteY4" fmla="*/ 208288 h 1078040"/>
                    <a:gd name="connsiteX5" fmla="*/ 646774 w 1131522"/>
                    <a:gd name="connsiteY5" fmla="*/ 465255 h 1078040"/>
                    <a:gd name="connsiteX6" fmla="*/ 643090 w 1131522"/>
                    <a:gd name="connsiteY6" fmla="*/ 466139 h 1078040"/>
                    <a:gd name="connsiteX7" fmla="*/ 636608 w 1131522"/>
                    <a:gd name="connsiteY7" fmla="*/ 462456 h 1078040"/>
                    <a:gd name="connsiteX8" fmla="*/ 639407 w 1131522"/>
                    <a:gd name="connsiteY8" fmla="*/ 452486 h 1078040"/>
                    <a:gd name="connsiteX9" fmla="*/ 693285 w 1131522"/>
                    <a:gd name="connsiteY9" fmla="*/ 359858 h 1078040"/>
                    <a:gd name="connsiteX10" fmla="*/ 689749 w 1131522"/>
                    <a:gd name="connsiteY10" fmla="*/ 332550 h 1078040"/>
                    <a:gd name="connsiteX11" fmla="*/ 695053 w 1131522"/>
                    <a:gd name="connsiteY11" fmla="*/ 323612 h 1078040"/>
                    <a:gd name="connsiteX12" fmla="*/ 703992 w 1131522"/>
                    <a:gd name="connsiteY12" fmla="*/ 328916 h 1078040"/>
                    <a:gd name="connsiteX13" fmla="*/ 707970 w 1131522"/>
                    <a:gd name="connsiteY13" fmla="*/ 359906 h 1078040"/>
                    <a:gd name="connsiteX14" fmla="*/ 646775 w 1131522"/>
                    <a:gd name="connsiteY14" fmla="*/ 465254 h 1078040"/>
                    <a:gd name="connsiteX15" fmla="*/ 457437 w 1131522"/>
                    <a:gd name="connsiteY15" fmla="*/ 147636 h 1078040"/>
                    <a:gd name="connsiteX16" fmla="*/ 367756 w 1131522"/>
                    <a:gd name="connsiteY16" fmla="*/ 237317 h 1078040"/>
                    <a:gd name="connsiteX17" fmla="*/ 425464 w 1131522"/>
                    <a:gd name="connsiteY17" fmla="*/ 320809 h 1078040"/>
                    <a:gd name="connsiteX18" fmla="*/ 538915 w 1131522"/>
                    <a:gd name="connsiteY18" fmla="*/ 200580 h 1078040"/>
                    <a:gd name="connsiteX19" fmla="*/ 457436 w 1131522"/>
                    <a:gd name="connsiteY19" fmla="*/ 147636 h 1078040"/>
                    <a:gd name="connsiteX20" fmla="*/ 701429 w 1131522"/>
                    <a:gd name="connsiteY20" fmla="*/ 167624 h 1078040"/>
                    <a:gd name="connsiteX21" fmla="*/ 617641 w 1131522"/>
                    <a:gd name="connsiteY21" fmla="*/ 83837 h 1078040"/>
                    <a:gd name="connsiteX22" fmla="*/ 701429 w 1131522"/>
                    <a:gd name="connsiteY22" fmla="*/ 0 h 1078040"/>
                    <a:gd name="connsiteX23" fmla="*/ 785265 w 1131522"/>
                    <a:gd name="connsiteY23" fmla="*/ 83837 h 1078040"/>
                    <a:gd name="connsiteX24" fmla="*/ 701429 w 1131522"/>
                    <a:gd name="connsiteY24" fmla="*/ 167624 h 1078040"/>
                    <a:gd name="connsiteX25" fmla="*/ 273406 w 1131522"/>
                    <a:gd name="connsiteY25" fmla="*/ 128187 h 1078040"/>
                    <a:gd name="connsiteX26" fmla="*/ 229057 w 1131522"/>
                    <a:gd name="connsiteY26" fmla="*/ 83838 h 1078040"/>
                    <a:gd name="connsiteX27" fmla="*/ 273406 w 1131522"/>
                    <a:gd name="connsiteY27" fmla="*/ 39489 h 1078040"/>
                    <a:gd name="connsiteX28" fmla="*/ 317755 w 1131522"/>
                    <a:gd name="connsiteY28" fmla="*/ 83838 h 1078040"/>
                    <a:gd name="connsiteX29" fmla="*/ 273406 w 1131522"/>
                    <a:gd name="connsiteY29" fmla="*/ 128187 h 1078040"/>
                    <a:gd name="connsiteX30" fmla="*/ 230383 w 1131522"/>
                    <a:gd name="connsiteY30" fmla="*/ 436376 h 1078040"/>
                    <a:gd name="connsiteX31" fmla="*/ 169777 w 1131522"/>
                    <a:gd name="connsiteY31" fmla="*/ 455040 h 1078040"/>
                    <a:gd name="connsiteX32" fmla="*/ 122971 w 1131522"/>
                    <a:gd name="connsiteY32" fmla="*/ 525812 h 1078040"/>
                    <a:gd name="connsiteX33" fmla="*/ 120909 w 1131522"/>
                    <a:gd name="connsiteY33" fmla="*/ 545800 h 1078040"/>
                    <a:gd name="connsiteX34" fmla="*/ 230382 w 1131522"/>
                    <a:gd name="connsiteY34" fmla="*/ 655126 h 1078040"/>
                    <a:gd name="connsiteX35" fmla="*/ 339708 w 1131522"/>
                    <a:gd name="connsiteY35" fmla="*/ 545800 h 1078040"/>
                    <a:gd name="connsiteX36" fmla="*/ 230382 w 1131522"/>
                    <a:gd name="connsiteY36" fmla="*/ 436376 h 1078040"/>
                    <a:gd name="connsiteX37" fmla="*/ 230383 w 1131522"/>
                    <a:gd name="connsiteY37" fmla="*/ 629787 h 1078040"/>
                    <a:gd name="connsiteX38" fmla="*/ 223016 w 1131522"/>
                    <a:gd name="connsiteY38" fmla="*/ 622420 h 1078040"/>
                    <a:gd name="connsiteX39" fmla="*/ 230383 w 1131522"/>
                    <a:gd name="connsiteY39" fmla="*/ 615053 h 1078040"/>
                    <a:gd name="connsiteX40" fmla="*/ 299828 w 1131522"/>
                    <a:gd name="connsiteY40" fmla="*/ 545607 h 1078040"/>
                    <a:gd name="connsiteX41" fmla="*/ 307195 w 1131522"/>
                    <a:gd name="connsiteY41" fmla="*/ 538240 h 1078040"/>
                    <a:gd name="connsiteX42" fmla="*/ 314562 w 1131522"/>
                    <a:gd name="connsiteY42" fmla="*/ 545607 h 1078040"/>
                    <a:gd name="connsiteX43" fmla="*/ 230382 w 1131522"/>
                    <a:gd name="connsiteY43" fmla="*/ 629787 h 1078040"/>
                    <a:gd name="connsiteX44" fmla="*/ 82700 w 1131522"/>
                    <a:gd name="connsiteY44" fmla="*/ 376604 h 1078040"/>
                    <a:gd name="connsiteX45" fmla="*/ 10798 w 1131522"/>
                    <a:gd name="connsiteY45" fmla="*/ 448654 h 1078040"/>
                    <a:gd name="connsiteX46" fmla="*/ 82503 w 1131522"/>
                    <a:gd name="connsiteY46" fmla="*/ 520703 h 1078040"/>
                    <a:gd name="connsiteX47" fmla="*/ 154699 w 1131522"/>
                    <a:gd name="connsiteY47" fmla="*/ 448654 h 1078040"/>
                    <a:gd name="connsiteX48" fmla="*/ 82699 w 1131522"/>
                    <a:gd name="connsiteY48" fmla="*/ 376604 h 1078040"/>
                    <a:gd name="connsiteX49" fmla="*/ 238341 w 1131522"/>
                    <a:gd name="connsiteY49" fmla="*/ 1011390 h 1078040"/>
                    <a:gd name="connsiteX50" fmla="*/ 162265 w 1131522"/>
                    <a:gd name="connsiteY50" fmla="*/ 935362 h 1078040"/>
                    <a:gd name="connsiteX51" fmla="*/ 238341 w 1131522"/>
                    <a:gd name="connsiteY51" fmla="*/ 859334 h 1078040"/>
                    <a:gd name="connsiteX52" fmla="*/ 314369 w 1131522"/>
                    <a:gd name="connsiteY52" fmla="*/ 935362 h 1078040"/>
                    <a:gd name="connsiteX53" fmla="*/ 238341 w 1131522"/>
                    <a:gd name="connsiteY53" fmla="*/ 1011390 h 1078040"/>
                    <a:gd name="connsiteX54" fmla="*/ 561656 w 1131522"/>
                    <a:gd name="connsiteY54" fmla="*/ 578011 h 1078040"/>
                    <a:gd name="connsiteX55" fmla="*/ 388777 w 1131522"/>
                    <a:gd name="connsiteY55" fmla="*/ 750739 h 1078040"/>
                    <a:gd name="connsiteX56" fmla="*/ 561656 w 1131522"/>
                    <a:gd name="connsiteY56" fmla="*/ 923618 h 1078040"/>
                    <a:gd name="connsiteX57" fmla="*/ 734384 w 1131522"/>
                    <a:gd name="connsiteY57" fmla="*/ 750739 h 1078040"/>
                    <a:gd name="connsiteX58" fmla="*/ 561656 w 1131522"/>
                    <a:gd name="connsiteY58" fmla="*/ 578011 h 1078040"/>
                    <a:gd name="connsiteX59" fmla="*/ 634884 w 1131522"/>
                    <a:gd name="connsiteY59" fmla="*/ 870044 h 1078040"/>
                    <a:gd name="connsiteX60" fmla="*/ 589798 w 1131522"/>
                    <a:gd name="connsiteY60" fmla="*/ 887971 h 1078040"/>
                    <a:gd name="connsiteX61" fmla="*/ 588325 w 1131522"/>
                    <a:gd name="connsiteY61" fmla="*/ 888118 h 1078040"/>
                    <a:gd name="connsiteX62" fmla="*/ 581154 w 1131522"/>
                    <a:gd name="connsiteY62" fmla="*/ 882224 h 1078040"/>
                    <a:gd name="connsiteX63" fmla="*/ 586851 w 1131522"/>
                    <a:gd name="connsiteY63" fmla="*/ 873581 h 1078040"/>
                    <a:gd name="connsiteX64" fmla="*/ 627222 w 1131522"/>
                    <a:gd name="connsiteY64" fmla="*/ 857570 h 1078040"/>
                    <a:gd name="connsiteX65" fmla="*/ 637192 w 1131522"/>
                    <a:gd name="connsiteY65" fmla="*/ 860075 h 1078040"/>
                    <a:gd name="connsiteX66" fmla="*/ 634884 w 1131522"/>
                    <a:gd name="connsiteY66" fmla="*/ 870045 h 1078040"/>
                    <a:gd name="connsiteX67" fmla="*/ 659538 w 1131522"/>
                    <a:gd name="connsiteY67" fmla="*/ 850841 h 1078040"/>
                    <a:gd name="connsiteX68" fmla="*/ 654381 w 1131522"/>
                    <a:gd name="connsiteY68" fmla="*/ 852904 h 1078040"/>
                    <a:gd name="connsiteX69" fmla="*/ 649077 w 1131522"/>
                    <a:gd name="connsiteY69" fmla="*/ 850694 h 1078040"/>
                    <a:gd name="connsiteX70" fmla="*/ 649224 w 1131522"/>
                    <a:gd name="connsiteY70" fmla="*/ 840282 h 1078040"/>
                    <a:gd name="connsiteX71" fmla="*/ 686796 w 1131522"/>
                    <a:gd name="connsiteY71" fmla="*/ 750748 h 1078040"/>
                    <a:gd name="connsiteX72" fmla="*/ 673143 w 1131522"/>
                    <a:gd name="connsiteY72" fmla="*/ 693678 h 1078040"/>
                    <a:gd name="connsiteX73" fmla="*/ 676237 w 1131522"/>
                    <a:gd name="connsiteY73" fmla="*/ 683856 h 1078040"/>
                    <a:gd name="connsiteX74" fmla="*/ 686207 w 1131522"/>
                    <a:gd name="connsiteY74" fmla="*/ 686950 h 1078040"/>
                    <a:gd name="connsiteX75" fmla="*/ 701481 w 1131522"/>
                    <a:gd name="connsiteY75" fmla="*/ 750797 h 1078040"/>
                    <a:gd name="connsiteX76" fmla="*/ 659539 w 1131522"/>
                    <a:gd name="connsiteY76" fmla="*/ 850840 h 1078040"/>
                    <a:gd name="connsiteX77" fmla="*/ 717098 w 1131522"/>
                    <a:gd name="connsiteY77" fmla="*/ 855556 h 1078040"/>
                    <a:gd name="connsiteX78" fmla="*/ 610818 w 1131522"/>
                    <a:gd name="connsiteY78" fmla="*/ 931584 h 1078040"/>
                    <a:gd name="connsiteX79" fmla="*/ 604924 w 1131522"/>
                    <a:gd name="connsiteY79" fmla="*/ 966651 h 1078040"/>
                    <a:gd name="connsiteX80" fmla="*/ 716313 w 1131522"/>
                    <a:gd name="connsiteY80" fmla="*/ 1078041 h 1078040"/>
                    <a:gd name="connsiteX81" fmla="*/ 827555 w 1131522"/>
                    <a:gd name="connsiteY81" fmla="*/ 966651 h 1078040"/>
                    <a:gd name="connsiteX82" fmla="*/ 717099 w 1131522"/>
                    <a:gd name="connsiteY82" fmla="*/ 855557 h 1078040"/>
                    <a:gd name="connsiteX83" fmla="*/ 787527 w 1131522"/>
                    <a:gd name="connsiteY83" fmla="*/ 1014781 h 1078040"/>
                    <a:gd name="connsiteX84" fmla="*/ 781486 w 1131522"/>
                    <a:gd name="connsiteY84" fmla="*/ 1018022 h 1078040"/>
                    <a:gd name="connsiteX85" fmla="*/ 777361 w 1131522"/>
                    <a:gd name="connsiteY85" fmla="*/ 1016696 h 1078040"/>
                    <a:gd name="connsiteX86" fmla="*/ 775298 w 1131522"/>
                    <a:gd name="connsiteY86" fmla="*/ 1006579 h 1078040"/>
                    <a:gd name="connsiteX87" fmla="*/ 787478 w 1131522"/>
                    <a:gd name="connsiteY87" fmla="*/ 966649 h 1078040"/>
                    <a:gd name="connsiteX88" fmla="*/ 778687 w 1131522"/>
                    <a:gd name="connsiteY88" fmla="*/ 932466 h 1078040"/>
                    <a:gd name="connsiteX89" fmla="*/ 781634 w 1131522"/>
                    <a:gd name="connsiteY89" fmla="*/ 922496 h 1078040"/>
                    <a:gd name="connsiteX90" fmla="*/ 791604 w 1131522"/>
                    <a:gd name="connsiteY90" fmla="*/ 925443 h 1078040"/>
                    <a:gd name="connsiteX91" fmla="*/ 802163 w 1131522"/>
                    <a:gd name="connsiteY91" fmla="*/ 966697 h 1078040"/>
                    <a:gd name="connsiteX92" fmla="*/ 787527 w 1131522"/>
                    <a:gd name="connsiteY92" fmla="*/ 1014779 h 1078040"/>
                    <a:gd name="connsiteX93" fmla="*/ 1113445 w 1131522"/>
                    <a:gd name="connsiteY93" fmla="*/ 457193 h 1078040"/>
                    <a:gd name="connsiteX94" fmla="*/ 984861 w 1131522"/>
                    <a:gd name="connsiteY94" fmla="*/ 438285 h 1078040"/>
                    <a:gd name="connsiteX95" fmla="*/ 965952 w 1131522"/>
                    <a:gd name="connsiteY95" fmla="*/ 566869 h 1078040"/>
                    <a:gd name="connsiteX96" fmla="*/ 1094536 w 1131522"/>
                    <a:gd name="connsiteY96" fmla="*/ 585777 h 1078040"/>
                    <a:gd name="connsiteX97" fmla="*/ 1113445 w 1131522"/>
                    <a:gd name="connsiteY97" fmla="*/ 457193 h 1078040"/>
                    <a:gd name="connsiteX98" fmla="*/ 1099251 w 1131522"/>
                    <a:gd name="connsiteY98" fmla="*/ 547168 h 1078040"/>
                    <a:gd name="connsiteX99" fmla="*/ 1093308 w 1131522"/>
                    <a:gd name="connsiteY99" fmla="*/ 550459 h 1078040"/>
                    <a:gd name="connsiteX100" fmla="*/ 1089723 w 1131522"/>
                    <a:gd name="connsiteY100" fmla="*/ 549624 h 1078040"/>
                    <a:gd name="connsiteX101" fmla="*/ 1087366 w 1131522"/>
                    <a:gd name="connsiteY101" fmla="*/ 540096 h 1078040"/>
                    <a:gd name="connsiteX102" fmla="*/ 1091933 w 1131522"/>
                    <a:gd name="connsiteY102" fmla="*/ 493733 h 1078040"/>
                    <a:gd name="connsiteX103" fmla="*/ 1096058 w 1131522"/>
                    <a:gd name="connsiteY103" fmla="*/ 484893 h 1078040"/>
                    <a:gd name="connsiteX104" fmla="*/ 1104899 w 1131522"/>
                    <a:gd name="connsiteY104" fmla="*/ 489165 h 1078040"/>
                    <a:gd name="connsiteX105" fmla="*/ 1099251 w 1131522"/>
                    <a:gd name="connsiteY105" fmla="*/ 547169 h 1078040"/>
                    <a:gd name="connsiteX106" fmla="*/ 173124 w 1131522"/>
                    <a:gd name="connsiteY106" fmla="*/ 735763 h 1078040"/>
                    <a:gd name="connsiteX107" fmla="*/ 53778 w 1131522"/>
                    <a:gd name="connsiteY107" fmla="*/ 689694 h 1078040"/>
                    <a:gd name="connsiteX108" fmla="*/ 7710 w 1131522"/>
                    <a:gd name="connsiteY108" fmla="*/ 809040 h 1078040"/>
                    <a:gd name="connsiteX109" fmla="*/ 127055 w 1131522"/>
                    <a:gd name="connsiteY109" fmla="*/ 855109 h 1078040"/>
                    <a:gd name="connsiteX110" fmla="*/ 173124 w 1131522"/>
                    <a:gd name="connsiteY110" fmla="*/ 735763 h 1078040"/>
                    <a:gd name="connsiteX111" fmla="*/ 155738 w 1131522"/>
                    <a:gd name="connsiteY111" fmla="*/ 791752 h 1078040"/>
                    <a:gd name="connsiteX112" fmla="*/ 140169 w 1131522"/>
                    <a:gd name="connsiteY112" fmla="*/ 818912 h 1078040"/>
                    <a:gd name="connsiteX113" fmla="*/ 135061 w 1131522"/>
                    <a:gd name="connsiteY113" fmla="*/ 821122 h 1078040"/>
                    <a:gd name="connsiteX114" fmla="*/ 130395 w 1131522"/>
                    <a:gd name="connsiteY114" fmla="*/ 819305 h 1078040"/>
                    <a:gd name="connsiteX115" fmla="*/ 130101 w 1131522"/>
                    <a:gd name="connsiteY115" fmla="*/ 809532 h 1078040"/>
                    <a:gd name="connsiteX116" fmla="*/ 142526 w 1131522"/>
                    <a:gd name="connsiteY116" fmla="*/ 787725 h 1078040"/>
                    <a:gd name="connsiteX117" fmla="*/ 151072 w 1131522"/>
                    <a:gd name="connsiteY117" fmla="*/ 783157 h 1078040"/>
                    <a:gd name="connsiteX118" fmla="*/ 155738 w 1131522"/>
                    <a:gd name="connsiteY118" fmla="*/ 791752 h 1078040"/>
                    <a:gd name="connsiteX119" fmla="*/ 880798 w 1131522"/>
                    <a:gd name="connsiteY119" fmla="*/ 567550 h 1078040"/>
                    <a:gd name="connsiteX120" fmla="*/ 813758 w 1131522"/>
                    <a:gd name="connsiteY120" fmla="*/ 634590 h 1078040"/>
                    <a:gd name="connsiteX121" fmla="*/ 880798 w 1131522"/>
                    <a:gd name="connsiteY121" fmla="*/ 701629 h 1078040"/>
                    <a:gd name="connsiteX122" fmla="*/ 947837 w 1131522"/>
                    <a:gd name="connsiteY122" fmla="*/ 634590 h 1078040"/>
                    <a:gd name="connsiteX123" fmla="*/ 880798 w 1131522"/>
                    <a:gd name="connsiteY123" fmla="*/ 567550 h 1078040"/>
                    <a:gd name="connsiteX124" fmla="*/ 878096 w 1131522"/>
                    <a:gd name="connsiteY124" fmla="*/ 250233 h 1078040"/>
                    <a:gd name="connsiteX125" fmla="*/ 827608 w 1131522"/>
                    <a:gd name="connsiteY125" fmla="*/ 300721 h 1078040"/>
                    <a:gd name="connsiteX126" fmla="*/ 878096 w 1131522"/>
                    <a:gd name="connsiteY126" fmla="*/ 351209 h 1078040"/>
                    <a:gd name="connsiteX127" fmla="*/ 928585 w 1131522"/>
                    <a:gd name="connsiteY127" fmla="*/ 300721 h 1078040"/>
                    <a:gd name="connsiteX128" fmla="*/ 878096 w 1131522"/>
                    <a:gd name="connsiteY128" fmla="*/ 250233 h 1078040"/>
                    <a:gd name="connsiteX129" fmla="*/ 1058683 w 1131522"/>
                    <a:gd name="connsiteY129" fmla="*/ 634590 h 1078040"/>
                    <a:gd name="connsiteX130" fmla="*/ 1025187 w 1131522"/>
                    <a:gd name="connsiteY130" fmla="*/ 668085 h 1078040"/>
                    <a:gd name="connsiteX131" fmla="*/ 1058683 w 1131522"/>
                    <a:gd name="connsiteY131" fmla="*/ 701581 h 1078040"/>
                    <a:gd name="connsiteX132" fmla="*/ 1092178 w 1131522"/>
                    <a:gd name="connsiteY132" fmla="*/ 668085 h 1078040"/>
                    <a:gd name="connsiteX133" fmla="*/ 1058683 w 1131522"/>
                    <a:gd name="connsiteY133" fmla="*/ 634590 h 10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131522" h="1078040">
                      <a:moveTo>
                        <a:pt x="586905" y="208288"/>
                      </a:moveTo>
                      <a:cubicBezTo>
                        <a:pt x="503266" y="208288"/>
                        <a:pt x="435287" y="276260"/>
                        <a:pt x="435287" y="359906"/>
                      </a:cubicBezTo>
                      <a:cubicBezTo>
                        <a:pt x="435287" y="443398"/>
                        <a:pt x="503259" y="511524"/>
                        <a:pt x="586905" y="511524"/>
                      </a:cubicBezTo>
                      <a:cubicBezTo>
                        <a:pt x="670397" y="511524"/>
                        <a:pt x="738372" y="443452"/>
                        <a:pt x="738372" y="359906"/>
                      </a:cubicBezTo>
                      <a:cubicBezTo>
                        <a:pt x="738372" y="276218"/>
                        <a:pt x="670400" y="208288"/>
                        <a:pt x="586905" y="208288"/>
                      </a:cubicBezTo>
                      <a:close/>
                      <a:moveTo>
                        <a:pt x="646774" y="465255"/>
                      </a:moveTo>
                      <a:cubicBezTo>
                        <a:pt x="645595" y="465844"/>
                        <a:pt x="644269" y="466139"/>
                        <a:pt x="643090" y="466139"/>
                      </a:cubicBezTo>
                      <a:cubicBezTo>
                        <a:pt x="640438" y="466139"/>
                        <a:pt x="638081" y="464813"/>
                        <a:pt x="636608" y="462456"/>
                      </a:cubicBezTo>
                      <a:cubicBezTo>
                        <a:pt x="634692" y="458919"/>
                        <a:pt x="635871" y="454548"/>
                        <a:pt x="639407" y="452486"/>
                      </a:cubicBezTo>
                      <a:cubicBezTo>
                        <a:pt x="672705" y="433528"/>
                        <a:pt x="693285" y="398019"/>
                        <a:pt x="693285" y="359858"/>
                      </a:cubicBezTo>
                      <a:cubicBezTo>
                        <a:pt x="693285" y="350624"/>
                        <a:pt x="692106" y="341342"/>
                        <a:pt x="689749" y="332550"/>
                      </a:cubicBezTo>
                      <a:cubicBezTo>
                        <a:pt x="688717" y="328572"/>
                        <a:pt x="691075" y="324643"/>
                        <a:pt x="695053" y="323612"/>
                      </a:cubicBezTo>
                      <a:cubicBezTo>
                        <a:pt x="698884" y="322580"/>
                        <a:pt x="702960" y="324938"/>
                        <a:pt x="703992" y="328916"/>
                      </a:cubicBezTo>
                      <a:cubicBezTo>
                        <a:pt x="706644" y="338886"/>
                        <a:pt x="707970" y="349298"/>
                        <a:pt x="707970" y="359906"/>
                      </a:cubicBezTo>
                      <a:cubicBezTo>
                        <a:pt x="707970" y="403322"/>
                        <a:pt x="684494" y="443694"/>
                        <a:pt x="646775" y="465254"/>
                      </a:cubicBezTo>
                      <a:close/>
                      <a:moveTo>
                        <a:pt x="457437" y="147636"/>
                      </a:moveTo>
                      <a:cubicBezTo>
                        <a:pt x="407980" y="147636"/>
                        <a:pt x="367756" y="187859"/>
                        <a:pt x="367756" y="237317"/>
                      </a:cubicBezTo>
                      <a:cubicBezTo>
                        <a:pt x="367756" y="274593"/>
                        <a:pt x="391233" y="307746"/>
                        <a:pt x="425464" y="320809"/>
                      </a:cubicBezTo>
                      <a:cubicBezTo>
                        <a:pt x="439265" y="263445"/>
                        <a:pt x="482828" y="217622"/>
                        <a:pt x="538915" y="200580"/>
                      </a:cubicBezTo>
                      <a:cubicBezTo>
                        <a:pt x="524820" y="168804"/>
                        <a:pt x="493240" y="147636"/>
                        <a:pt x="457436" y="147636"/>
                      </a:cubicBezTo>
                      <a:close/>
                      <a:moveTo>
                        <a:pt x="701429" y="167624"/>
                      </a:moveTo>
                      <a:cubicBezTo>
                        <a:pt x="655213" y="167624"/>
                        <a:pt x="617641" y="130053"/>
                        <a:pt x="617641" y="83837"/>
                      </a:cubicBezTo>
                      <a:cubicBezTo>
                        <a:pt x="617641" y="37621"/>
                        <a:pt x="655213" y="0"/>
                        <a:pt x="701429" y="0"/>
                      </a:cubicBezTo>
                      <a:cubicBezTo>
                        <a:pt x="747645" y="0"/>
                        <a:pt x="785265" y="37572"/>
                        <a:pt x="785265" y="83837"/>
                      </a:cubicBezTo>
                      <a:cubicBezTo>
                        <a:pt x="785216" y="130053"/>
                        <a:pt x="747645" y="167624"/>
                        <a:pt x="701429" y="167624"/>
                      </a:cubicBezTo>
                      <a:close/>
                      <a:moveTo>
                        <a:pt x="273406" y="128187"/>
                      </a:moveTo>
                      <a:cubicBezTo>
                        <a:pt x="248948" y="128187"/>
                        <a:pt x="229057" y="108296"/>
                        <a:pt x="229057" y="83838"/>
                      </a:cubicBezTo>
                      <a:cubicBezTo>
                        <a:pt x="229057" y="59380"/>
                        <a:pt x="248948" y="39489"/>
                        <a:pt x="273406" y="39489"/>
                      </a:cubicBezTo>
                      <a:cubicBezTo>
                        <a:pt x="297864" y="39489"/>
                        <a:pt x="317755" y="59380"/>
                        <a:pt x="317755" y="83838"/>
                      </a:cubicBezTo>
                      <a:cubicBezTo>
                        <a:pt x="317804" y="108296"/>
                        <a:pt x="297864" y="128187"/>
                        <a:pt x="273406" y="128187"/>
                      </a:cubicBezTo>
                      <a:close/>
                      <a:moveTo>
                        <a:pt x="230383" y="436376"/>
                      </a:moveTo>
                      <a:cubicBezTo>
                        <a:pt x="208380" y="436376"/>
                        <a:pt x="187506" y="442957"/>
                        <a:pt x="169777" y="455040"/>
                      </a:cubicBezTo>
                      <a:cubicBezTo>
                        <a:pt x="167419" y="485833"/>
                        <a:pt x="149101" y="512306"/>
                        <a:pt x="122971" y="525812"/>
                      </a:cubicBezTo>
                      <a:cubicBezTo>
                        <a:pt x="121793" y="532393"/>
                        <a:pt x="120909" y="539171"/>
                        <a:pt x="120909" y="545800"/>
                      </a:cubicBezTo>
                      <a:cubicBezTo>
                        <a:pt x="120909" y="606112"/>
                        <a:pt x="170072" y="655126"/>
                        <a:pt x="230382" y="655126"/>
                      </a:cubicBezTo>
                      <a:cubicBezTo>
                        <a:pt x="290692" y="655126"/>
                        <a:pt x="339708" y="606112"/>
                        <a:pt x="339708" y="545800"/>
                      </a:cubicBezTo>
                      <a:cubicBezTo>
                        <a:pt x="339757" y="485391"/>
                        <a:pt x="290693" y="436376"/>
                        <a:pt x="230382" y="436376"/>
                      </a:cubicBezTo>
                      <a:close/>
                      <a:moveTo>
                        <a:pt x="230383" y="629787"/>
                      </a:moveTo>
                      <a:cubicBezTo>
                        <a:pt x="226257" y="629787"/>
                        <a:pt x="223016" y="626545"/>
                        <a:pt x="223016" y="622420"/>
                      </a:cubicBezTo>
                      <a:cubicBezTo>
                        <a:pt x="223016" y="618294"/>
                        <a:pt x="226257" y="615053"/>
                        <a:pt x="230383" y="615053"/>
                      </a:cubicBezTo>
                      <a:cubicBezTo>
                        <a:pt x="268691" y="615053"/>
                        <a:pt x="299828" y="583914"/>
                        <a:pt x="299828" y="545607"/>
                      </a:cubicBezTo>
                      <a:cubicBezTo>
                        <a:pt x="299828" y="541481"/>
                        <a:pt x="303070" y="538240"/>
                        <a:pt x="307195" y="538240"/>
                      </a:cubicBezTo>
                      <a:cubicBezTo>
                        <a:pt x="311174" y="538240"/>
                        <a:pt x="314562" y="541481"/>
                        <a:pt x="314562" y="545607"/>
                      </a:cubicBezTo>
                      <a:cubicBezTo>
                        <a:pt x="314513" y="592068"/>
                        <a:pt x="276794" y="629787"/>
                        <a:pt x="230382" y="629787"/>
                      </a:cubicBezTo>
                      <a:close/>
                      <a:moveTo>
                        <a:pt x="82700" y="376604"/>
                      </a:moveTo>
                      <a:cubicBezTo>
                        <a:pt x="42918" y="376604"/>
                        <a:pt x="10798" y="408871"/>
                        <a:pt x="10798" y="448654"/>
                      </a:cubicBezTo>
                      <a:cubicBezTo>
                        <a:pt x="10798" y="488436"/>
                        <a:pt x="42771" y="520703"/>
                        <a:pt x="82503" y="520703"/>
                      </a:cubicBezTo>
                      <a:cubicBezTo>
                        <a:pt x="121695" y="520703"/>
                        <a:pt x="154699" y="489418"/>
                        <a:pt x="154699" y="448654"/>
                      </a:cubicBezTo>
                      <a:cubicBezTo>
                        <a:pt x="154748" y="408920"/>
                        <a:pt x="122481" y="376604"/>
                        <a:pt x="82699" y="376604"/>
                      </a:cubicBezTo>
                      <a:close/>
                      <a:moveTo>
                        <a:pt x="238341" y="1011390"/>
                      </a:moveTo>
                      <a:cubicBezTo>
                        <a:pt x="196399" y="1011390"/>
                        <a:pt x="162265" y="977257"/>
                        <a:pt x="162265" y="935362"/>
                      </a:cubicBezTo>
                      <a:cubicBezTo>
                        <a:pt x="162265" y="893420"/>
                        <a:pt x="196398" y="859334"/>
                        <a:pt x="238341" y="859334"/>
                      </a:cubicBezTo>
                      <a:cubicBezTo>
                        <a:pt x="280284" y="859334"/>
                        <a:pt x="314369" y="893468"/>
                        <a:pt x="314369" y="935362"/>
                      </a:cubicBezTo>
                      <a:cubicBezTo>
                        <a:pt x="314369" y="977255"/>
                        <a:pt x="280285" y="1011390"/>
                        <a:pt x="238341" y="1011390"/>
                      </a:cubicBezTo>
                      <a:close/>
                      <a:moveTo>
                        <a:pt x="561656" y="578011"/>
                      </a:moveTo>
                      <a:cubicBezTo>
                        <a:pt x="466229" y="578011"/>
                        <a:pt x="388777" y="655512"/>
                        <a:pt x="388777" y="750739"/>
                      </a:cubicBezTo>
                      <a:cubicBezTo>
                        <a:pt x="388777" y="846165"/>
                        <a:pt x="466278" y="923618"/>
                        <a:pt x="561656" y="923618"/>
                      </a:cubicBezTo>
                      <a:cubicBezTo>
                        <a:pt x="656886" y="923618"/>
                        <a:pt x="734384" y="846116"/>
                        <a:pt x="734384" y="750739"/>
                      </a:cubicBezTo>
                      <a:cubicBezTo>
                        <a:pt x="734384" y="655459"/>
                        <a:pt x="656883" y="578011"/>
                        <a:pt x="561656" y="578011"/>
                      </a:cubicBezTo>
                      <a:close/>
                      <a:moveTo>
                        <a:pt x="634884" y="870044"/>
                      </a:moveTo>
                      <a:cubicBezTo>
                        <a:pt x="620935" y="878688"/>
                        <a:pt x="605809" y="884729"/>
                        <a:pt x="589798" y="887971"/>
                      </a:cubicBezTo>
                      <a:cubicBezTo>
                        <a:pt x="589209" y="888118"/>
                        <a:pt x="588767" y="888118"/>
                        <a:pt x="588325" y="888118"/>
                      </a:cubicBezTo>
                      <a:cubicBezTo>
                        <a:pt x="584789" y="888118"/>
                        <a:pt x="581842" y="885761"/>
                        <a:pt x="581154" y="882224"/>
                      </a:cubicBezTo>
                      <a:cubicBezTo>
                        <a:pt x="580270" y="878246"/>
                        <a:pt x="582922" y="874465"/>
                        <a:pt x="586851" y="873581"/>
                      </a:cubicBezTo>
                      <a:cubicBezTo>
                        <a:pt x="601094" y="870634"/>
                        <a:pt x="614748" y="865379"/>
                        <a:pt x="627222" y="857570"/>
                      </a:cubicBezTo>
                      <a:cubicBezTo>
                        <a:pt x="630611" y="855507"/>
                        <a:pt x="635129" y="856539"/>
                        <a:pt x="637192" y="860075"/>
                      </a:cubicBezTo>
                      <a:cubicBezTo>
                        <a:pt x="639451" y="863464"/>
                        <a:pt x="638272" y="867982"/>
                        <a:pt x="634884" y="870045"/>
                      </a:cubicBezTo>
                      <a:close/>
                      <a:moveTo>
                        <a:pt x="659538" y="850841"/>
                      </a:moveTo>
                      <a:cubicBezTo>
                        <a:pt x="658065" y="852167"/>
                        <a:pt x="656297" y="852904"/>
                        <a:pt x="654381" y="852904"/>
                      </a:cubicBezTo>
                      <a:cubicBezTo>
                        <a:pt x="652466" y="852904"/>
                        <a:pt x="650550" y="852167"/>
                        <a:pt x="649077" y="850694"/>
                      </a:cubicBezTo>
                      <a:cubicBezTo>
                        <a:pt x="646277" y="847747"/>
                        <a:pt x="646277" y="843229"/>
                        <a:pt x="649224" y="840282"/>
                      </a:cubicBezTo>
                      <a:cubicBezTo>
                        <a:pt x="673437" y="816511"/>
                        <a:pt x="686796" y="784783"/>
                        <a:pt x="686796" y="750748"/>
                      </a:cubicBezTo>
                      <a:cubicBezTo>
                        <a:pt x="686796" y="730660"/>
                        <a:pt x="682229" y="711409"/>
                        <a:pt x="673143" y="693678"/>
                      </a:cubicBezTo>
                      <a:cubicBezTo>
                        <a:pt x="671228" y="690142"/>
                        <a:pt x="672701" y="685771"/>
                        <a:pt x="676237" y="683856"/>
                      </a:cubicBezTo>
                      <a:cubicBezTo>
                        <a:pt x="679921" y="681940"/>
                        <a:pt x="684292" y="683414"/>
                        <a:pt x="686207" y="686950"/>
                      </a:cubicBezTo>
                      <a:cubicBezTo>
                        <a:pt x="696324" y="706938"/>
                        <a:pt x="701481" y="728353"/>
                        <a:pt x="701481" y="750797"/>
                      </a:cubicBezTo>
                      <a:cubicBezTo>
                        <a:pt x="701530" y="788761"/>
                        <a:pt x="686697" y="824271"/>
                        <a:pt x="659539" y="850840"/>
                      </a:cubicBezTo>
                      <a:close/>
                      <a:moveTo>
                        <a:pt x="717098" y="855556"/>
                      </a:moveTo>
                      <a:cubicBezTo>
                        <a:pt x="692296" y="892244"/>
                        <a:pt x="654725" y="919550"/>
                        <a:pt x="610818" y="931584"/>
                      </a:cubicBezTo>
                      <a:cubicBezTo>
                        <a:pt x="606987" y="942733"/>
                        <a:pt x="604924" y="954471"/>
                        <a:pt x="604924" y="966651"/>
                      </a:cubicBezTo>
                      <a:cubicBezTo>
                        <a:pt x="604924" y="1027994"/>
                        <a:pt x="654971" y="1078041"/>
                        <a:pt x="716313" y="1078041"/>
                      </a:cubicBezTo>
                      <a:cubicBezTo>
                        <a:pt x="777656" y="1078041"/>
                        <a:pt x="827555" y="1027994"/>
                        <a:pt x="827555" y="966651"/>
                      </a:cubicBezTo>
                      <a:cubicBezTo>
                        <a:pt x="827604" y="905603"/>
                        <a:pt x="778147" y="855950"/>
                        <a:pt x="717099" y="855557"/>
                      </a:cubicBezTo>
                      <a:close/>
                      <a:moveTo>
                        <a:pt x="787527" y="1014781"/>
                      </a:moveTo>
                      <a:cubicBezTo>
                        <a:pt x="786201" y="1016843"/>
                        <a:pt x="783844" y="1018022"/>
                        <a:pt x="781486" y="1018022"/>
                      </a:cubicBezTo>
                      <a:cubicBezTo>
                        <a:pt x="780013" y="1018022"/>
                        <a:pt x="778540" y="1017580"/>
                        <a:pt x="777361" y="1016696"/>
                      </a:cubicBezTo>
                      <a:cubicBezTo>
                        <a:pt x="773972" y="1014486"/>
                        <a:pt x="773088" y="1009968"/>
                        <a:pt x="775298" y="1006579"/>
                      </a:cubicBezTo>
                      <a:cubicBezTo>
                        <a:pt x="783353" y="994693"/>
                        <a:pt x="787478" y="980892"/>
                        <a:pt x="787478" y="966649"/>
                      </a:cubicBezTo>
                      <a:cubicBezTo>
                        <a:pt x="787478" y="954764"/>
                        <a:pt x="784531" y="942879"/>
                        <a:pt x="778687" y="932466"/>
                      </a:cubicBezTo>
                      <a:cubicBezTo>
                        <a:pt x="776772" y="928930"/>
                        <a:pt x="778098" y="924411"/>
                        <a:pt x="781634" y="922496"/>
                      </a:cubicBezTo>
                      <a:cubicBezTo>
                        <a:pt x="785170" y="920580"/>
                        <a:pt x="789688" y="921759"/>
                        <a:pt x="791604" y="925443"/>
                      </a:cubicBezTo>
                      <a:cubicBezTo>
                        <a:pt x="798529" y="937918"/>
                        <a:pt x="802163" y="952307"/>
                        <a:pt x="802163" y="966697"/>
                      </a:cubicBezTo>
                      <a:cubicBezTo>
                        <a:pt x="802212" y="983789"/>
                        <a:pt x="797203" y="1000536"/>
                        <a:pt x="787527" y="1014779"/>
                      </a:cubicBezTo>
                      <a:close/>
                      <a:moveTo>
                        <a:pt x="1113445" y="457193"/>
                      </a:moveTo>
                      <a:cubicBezTo>
                        <a:pt x="1083241" y="416625"/>
                        <a:pt x="1025581" y="408081"/>
                        <a:pt x="984861" y="438285"/>
                      </a:cubicBezTo>
                      <a:cubicBezTo>
                        <a:pt x="944146" y="468489"/>
                        <a:pt x="935748" y="526149"/>
                        <a:pt x="965952" y="566869"/>
                      </a:cubicBezTo>
                      <a:cubicBezTo>
                        <a:pt x="996156" y="607589"/>
                        <a:pt x="1053816" y="615981"/>
                        <a:pt x="1094536" y="585777"/>
                      </a:cubicBezTo>
                      <a:cubicBezTo>
                        <a:pt x="1135104" y="555573"/>
                        <a:pt x="1143649" y="497913"/>
                        <a:pt x="1113445" y="457193"/>
                      </a:cubicBezTo>
                      <a:close/>
                      <a:moveTo>
                        <a:pt x="1099251" y="547168"/>
                      </a:moveTo>
                      <a:cubicBezTo>
                        <a:pt x="1098023" y="549378"/>
                        <a:pt x="1095666" y="550459"/>
                        <a:pt x="1093308" y="550459"/>
                      </a:cubicBezTo>
                      <a:cubicBezTo>
                        <a:pt x="1092081" y="550459"/>
                        <a:pt x="1090804" y="550164"/>
                        <a:pt x="1089723" y="549624"/>
                      </a:cubicBezTo>
                      <a:cubicBezTo>
                        <a:pt x="1086531" y="547709"/>
                        <a:pt x="1085450" y="543436"/>
                        <a:pt x="1087366" y="540096"/>
                      </a:cubicBezTo>
                      <a:cubicBezTo>
                        <a:pt x="1095617" y="526049"/>
                        <a:pt x="1097286" y="509056"/>
                        <a:pt x="1091933" y="493733"/>
                      </a:cubicBezTo>
                      <a:cubicBezTo>
                        <a:pt x="1090705" y="490148"/>
                        <a:pt x="1092473" y="486120"/>
                        <a:pt x="1096058" y="484893"/>
                      </a:cubicBezTo>
                      <a:cubicBezTo>
                        <a:pt x="1099644" y="483665"/>
                        <a:pt x="1103671" y="485580"/>
                        <a:pt x="1104899" y="489165"/>
                      </a:cubicBezTo>
                      <a:cubicBezTo>
                        <a:pt x="1111676" y="508368"/>
                        <a:pt x="1109565" y="529487"/>
                        <a:pt x="1099251" y="547169"/>
                      </a:cubicBezTo>
                      <a:close/>
                      <a:moveTo>
                        <a:pt x="173124" y="735763"/>
                      </a:moveTo>
                      <a:cubicBezTo>
                        <a:pt x="152987" y="690088"/>
                        <a:pt x="99454" y="669412"/>
                        <a:pt x="53778" y="689694"/>
                      </a:cubicBezTo>
                      <a:cubicBezTo>
                        <a:pt x="8250" y="709831"/>
                        <a:pt x="-12426" y="763365"/>
                        <a:pt x="7710" y="809040"/>
                      </a:cubicBezTo>
                      <a:cubicBezTo>
                        <a:pt x="27847" y="854568"/>
                        <a:pt x="81527" y="875244"/>
                        <a:pt x="127055" y="855109"/>
                      </a:cubicBezTo>
                      <a:cubicBezTo>
                        <a:pt x="172681" y="834825"/>
                        <a:pt x="193407" y="781291"/>
                        <a:pt x="173124" y="735763"/>
                      </a:cubicBezTo>
                      <a:close/>
                      <a:moveTo>
                        <a:pt x="155738" y="791752"/>
                      </a:moveTo>
                      <a:cubicBezTo>
                        <a:pt x="152693" y="801820"/>
                        <a:pt x="147340" y="811348"/>
                        <a:pt x="140169" y="818912"/>
                      </a:cubicBezTo>
                      <a:cubicBezTo>
                        <a:pt x="138794" y="820435"/>
                        <a:pt x="136976" y="821122"/>
                        <a:pt x="135061" y="821122"/>
                      </a:cubicBezTo>
                      <a:cubicBezTo>
                        <a:pt x="133391" y="821122"/>
                        <a:pt x="131770" y="820582"/>
                        <a:pt x="130395" y="819305"/>
                      </a:cubicBezTo>
                      <a:cubicBezTo>
                        <a:pt x="127645" y="816702"/>
                        <a:pt x="127498" y="812282"/>
                        <a:pt x="130101" y="809532"/>
                      </a:cubicBezTo>
                      <a:cubicBezTo>
                        <a:pt x="135749" y="803442"/>
                        <a:pt x="140169" y="795879"/>
                        <a:pt x="142526" y="787725"/>
                      </a:cubicBezTo>
                      <a:cubicBezTo>
                        <a:pt x="143656" y="784140"/>
                        <a:pt x="147487" y="782077"/>
                        <a:pt x="151072" y="783157"/>
                      </a:cubicBezTo>
                      <a:cubicBezTo>
                        <a:pt x="154755" y="784287"/>
                        <a:pt x="156818" y="788020"/>
                        <a:pt x="155738" y="791752"/>
                      </a:cubicBezTo>
                      <a:close/>
                      <a:moveTo>
                        <a:pt x="880798" y="567550"/>
                      </a:moveTo>
                      <a:cubicBezTo>
                        <a:pt x="843766" y="567550"/>
                        <a:pt x="813758" y="597558"/>
                        <a:pt x="813758" y="634590"/>
                      </a:cubicBezTo>
                      <a:cubicBezTo>
                        <a:pt x="813758" y="671621"/>
                        <a:pt x="843766" y="701629"/>
                        <a:pt x="880798" y="701629"/>
                      </a:cubicBezTo>
                      <a:cubicBezTo>
                        <a:pt x="917829" y="701629"/>
                        <a:pt x="947837" y="671621"/>
                        <a:pt x="947837" y="634590"/>
                      </a:cubicBezTo>
                      <a:cubicBezTo>
                        <a:pt x="947837" y="597558"/>
                        <a:pt x="917780" y="567550"/>
                        <a:pt x="880798" y="567550"/>
                      </a:cubicBezTo>
                      <a:close/>
                      <a:moveTo>
                        <a:pt x="878096" y="250233"/>
                      </a:moveTo>
                      <a:cubicBezTo>
                        <a:pt x="850199" y="250233"/>
                        <a:pt x="827608" y="272825"/>
                        <a:pt x="827608" y="300721"/>
                      </a:cubicBezTo>
                      <a:cubicBezTo>
                        <a:pt x="827608" y="328617"/>
                        <a:pt x="850201" y="351209"/>
                        <a:pt x="878096" y="351209"/>
                      </a:cubicBezTo>
                      <a:cubicBezTo>
                        <a:pt x="905992" y="351209"/>
                        <a:pt x="928585" y="328617"/>
                        <a:pt x="928585" y="300721"/>
                      </a:cubicBezTo>
                      <a:cubicBezTo>
                        <a:pt x="928585" y="272874"/>
                        <a:pt x="905992" y="250233"/>
                        <a:pt x="878096" y="250233"/>
                      </a:cubicBezTo>
                      <a:close/>
                      <a:moveTo>
                        <a:pt x="1058683" y="634590"/>
                      </a:moveTo>
                      <a:cubicBezTo>
                        <a:pt x="1040166" y="634590"/>
                        <a:pt x="1025187" y="649618"/>
                        <a:pt x="1025187" y="668085"/>
                      </a:cubicBezTo>
                      <a:cubicBezTo>
                        <a:pt x="1025187" y="686601"/>
                        <a:pt x="1040215" y="701581"/>
                        <a:pt x="1058683" y="701581"/>
                      </a:cubicBezTo>
                      <a:cubicBezTo>
                        <a:pt x="1077199" y="701581"/>
                        <a:pt x="1092178" y="686552"/>
                        <a:pt x="1092178" y="668085"/>
                      </a:cubicBezTo>
                      <a:cubicBezTo>
                        <a:pt x="1092178" y="649618"/>
                        <a:pt x="1077199" y="634590"/>
                        <a:pt x="1058683" y="634590"/>
                      </a:cubicBezTo>
                      <a:close/>
                    </a:path>
                  </a:pathLst>
                </a:custGeom>
                <a:solidFill>
                  <a:srgbClr val="4DBB83"/>
                </a:solidFill>
                <a:ln w="12573" cap="flat">
                  <a:noFill/>
                  <a:prstDash val="solid"/>
                  <a:miter/>
                </a:ln>
              </p:spPr>
              <p:txBody>
                <a:bodyPr rtlCol="0" anchor="ctr"/>
                <a:lstStyle/>
                <a:p>
                  <a:endParaRPr lang="en-US" sz="1400"/>
                </a:p>
              </p:txBody>
            </p:sp>
            <p:sp>
              <p:nvSpPr>
                <p:cNvPr id="512" name="TextBox 511">
                  <a:extLst>
                    <a:ext uri="{FF2B5EF4-FFF2-40B4-BE49-F238E27FC236}">
                      <a16:creationId xmlns:a16="http://schemas.microsoft.com/office/drawing/2014/main" id="{312A6B8B-A99D-4147-8EFE-83F6DF05DA26}"/>
                    </a:ext>
                  </a:extLst>
                </p:cNvPr>
                <p:cNvSpPr txBox="1"/>
                <p:nvPr/>
              </p:nvSpPr>
              <p:spPr>
                <a:xfrm>
                  <a:off x="9223655" y="1609131"/>
                  <a:ext cx="858360" cy="338455"/>
                </a:xfrm>
                <a:prstGeom prst="rect">
                  <a:avLst/>
                </a:prstGeom>
                <a:noFill/>
              </p:spPr>
              <p:txBody>
                <a:bodyPr wrap="none" rtlCol="0">
                  <a:spAutoFit/>
                </a:bodyPr>
                <a:lstStyle/>
                <a:p>
                  <a:r>
                    <a:rPr lang="en-US" sz="1400" b="1" dirty="0">
                      <a:solidFill>
                        <a:schemeClr val="accent3"/>
                      </a:solidFill>
                      <a:latin typeface="Segoe UI" panose="020B0502040204020203" pitchFamily="34" charset="0"/>
                      <a:cs typeface="Segoe UI" panose="020B0502040204020203" pitchFamily="34" charset="0"/>
                    </a:rPr>
                    <a:t>NAD</a:t>
                  </a:r>
                </a:p>
              </p:txBody>
            </p:sp>
          </p:grpSp>
        </p:grpSp>
      </p:grpSp>
      <p:sp>
        <p:nvSpPr>
          <p:cNvPr id="375" name="TextBox 374">
            <a:extLst>
              <a:ext uri="{FF2B5EF4-FFF2-40B4-BE49-F238E27FC236}">
                <a16:creationId xmlns:a16="http://schemas.microsoft.com/office/drawing/2014/main" id="{22172555-5A34-4694-98B9-69B3D1914648}"/>
              </a:ext>
            </a:extLst>
          </p:cNvPr>
          <p:cNvSpPr txBox="1"/>
          <p:nvPr/>
        </p:nvSpPr>
        <p:spPr>
          <a:xfrm>
            <a:off x="4159514" y="4145229"/>
            <a:ext cx="652301" cy="646331"/>
          </a:xfrm>
          <a:prstGeom prst="rect">
            <a:avLst/>
          </a:prstGeom>
          <a:noFill/>
        </p:spPr>
        <p:txBody>
          <a:bodyPr wrap="square">
            <a:spAutoFit/>
          </a:bodyPr>
          <a:lstStyle/>
          <a:p>
            <a:r>
              <a:rPr lang="en-US" b="1" dirty="0">
                <a:solidFill>
                  <a:schemeClr val="accent3"/>
                </a:solidFill>
                <a:latin typeface="Segoe UI" panose="020B0502040204020203" pitchFamily="34" charset="0"/>
                <a:cs typeface="Segoe UI" panose="020B0502040204020203" pitchFamily="34" charset="0"/>
              </a:rPr>
              <a:t>NADH</a:t>
            </a:r>
          </a:p>
        </p:txBody>
      </p:sp>
      <p:sp>
        <p:nvSpPr>
          <p:cNvPr id="376" name="TextBox 375">
            <a:extLst>
              <a:ext uri="{FF2B5EF4-FFF2-40B4-BE49-F238E27FC236}">
                <a16:creationId xmlns:a16="http://schemas.microsoft.com/office/drawing/2014/main" id="{2A3CE435-2084-4658-BED3-B607DDBCDA1B}"/>
              </a:ext>
            </a:extLst>
          </p:cNvPr>
          <p:cNvSpPr txBox="1"/>
          <p:nvPr/>
        </p:nvSpPr>
        <p:spPr>
          <a:xfrm>
            <a:off x="3589281" y="3707513"/>
            <a:ext cx="652301" cy="646331"/>
          </a:xfrm>
          <a:prstGeom prst="rect">
            <a:avLst/>
          </a:prstGeom>
          <a:noFill/>
        </p:spPr>
        <p:txBody>
          <a:bodyPr wrap="square">
            <a:spAutoFit/>
          </a:bodyPr>
          <a:lstStyle/>
          <a:p>
            <a:r>
              <a:rPr lang="en-US" b="1" dirty="0">
                <a:solidFill>
                  <a:schemeClr val="accent3"/>
                </a:solidFill>
                <a:latin typeface="Segoe UI" panose="020B0502040204020203" pitchFamily="34" charset="0"/>
                <a:cs typeface="Segoe UI" panose="020B0502040204020203" pitchFamily="34" charset="0"/>
              </a:rPr>
              <a:t>NADH</a:t>
            </a:r>
          </a:p>
        </p:txBody>
      </p:sp>
      <p:grpSp>
        <p:nvGrpSpPr>
          <p:cNvPr id="281" name="Group 280">
            <a:extLst>
              <a:ext uri="{FF2B5EF4-FFF2-40B4-BE49-F238E27FC236}">
                <a16:creationId xmlns:a16="http://schemas.microsoft.com/office/drawing/2014/main" id="{B3BC6FD7-8EF1-4D21-BB94-DD3F0A70D8D1}"/>
              </a:ext>
            </a:extLst>
          </p:cNvPr>
          <p:cNvGrpSpPr/>
          <p:nvPr/>
        </p:nvGrpSpPr>
        <p:grpSpPr>
          <a:xfrm>
            <a:off x="6265937" y="2959945"/>
            <a:ext cx="1786734" cy="3140948"/>
            <a:chOff x="8353641" y="2959014"/>
            <a:chExt cx="2382312" cy="3140948"/>
          </a:xfrm>
        </p:grpSpPr>
        <p:grpSp>
          <p:nvGrpSpPr>
            <p:cNvPr id="389" name="Group 388">
              <a:extLst>
                <a:ext uri="{FF2B5EF4-FFF2-40B4-BE49-F238E27FC236}">
                  <a16:creationId xmlns:a16="http://schemas.microsoft.com/office/drawing/2014/main" id="{2EAE54F8-5D6D-4F7B-B18B-3B8A85EBC5B3}"/>
                </a:ext>
              </a:extLst>
            </p:cNvPr>
            <p:cNvGrpSpPr/>
            <p:nvPr/>
          </p:nvGrpSpPr>
          <p:grpSpPr>
            <a:xfrm rot="21181422">
              <a:off x="8353641" y="2959014"/>
              <a:ext cx="2382312" cy="3140948"/>
              <a:chOff x="8328671" y="2910437"/>
              <a:chExt cx="2382312" cy="3140948"/>
            </a:xfrm>
          </p:grpSpPr>
          <p:sp>
            <p:nvSpPr>
              <p:cNvPr id="393" name="Trapezoid 392">
                <a:extLst>
                  <a:ext uri="{FF2B5EF4-FFF2-40B4-BE49-F238E27FC236}">
                    <a16:creationId xmlns:a16="http://schemas.microsoft.com/office/drawing/2014/main" id="{B9D92B68-A0B6-46BC-B120-44D030C61456}"/>
                  </a:ext>
                </a:extLst>
              </p:cNvPr>
              <p:cNvSpPr/>
              <p:nvPr/>
            </p:nvSpPr>
            <p:spPr>
              <a:xfrm rot="20700000">
                <a:off x="8328671" y="2910437"/>
                <a:ext cx="1875156" cy="1748161"/>
              </a:xfrm>
              <a:prstGeom prst="trapezoid">
                <a:avLst>
                  <a:gd name="adj" fmla="val 30953"/>
                </a:avLst>
              </a:prstGeom>
              <a:gradFill flip="none" rotWithShape="1">
                <a:gsLst>
                  <a:gs pos="0">
                    <a:schemeClr val="accent1">
                      <a:alpha val="0"/>
                    </a:schemeClr>
                  </a:gs>
                  <a:gs pos="99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395">
                <a:extLst>
                  <a:ext uri="{FF2B5EF4-FFF2-40B4-BE49-F238E27FC236}">
                    <a16:creationId xmlns:a16="http://schemas.microsoft.com/office/drawing/2014/main" id="{B0BA2E0C-C8FE-4E69-8A60-EA8F5BA7CE2B}"/>
                  </a:ext>
                </a:extLst>
              </p:cNvPr>
              <p:cNvGrpSpPr/>
              <p:nvPr/>
            </p:nvGrpSpPr>
            <p:grpSpPr>
              <a:xfrm>
                <a:off x="8565801" y="3906203"/>
                <a:ext cx="2145182" cy="2145182"/>
                <a:chOff x="8077745" y="2201872"/>
                <a:chExt cx="2145182" cy="2145182"/>
              </a:xfrm>
            </p:grpSpPr>
            <p:sp>
              <p:nvSpPr>
                <p:cNvPr id="400" name="Oval 399">
                  <a:extLst>
                    <a:ext uri="{FF2B5EF4-FFF2-40B4-BE49-F238E27FC236}">
                      <a16:creationId xmlns:a16="http://schemas.microsoft.com/office/drawing/2014/main" id="{707ADB26-07C7-4207-B16B-02989D72F59B}"/>
                    </a:ext>
                  </a:extLst>
                </p:cNvPr>
                <p:cNvSpPr/>
                <p:nvPr/>
              </p:nvSpPr>
              <p:spPr>
                <a:xfrm>
                  <a:off x="8077745" y="2201872"/>
                  <a:ext cx="2145182" cy="2145182"/>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01" name="Graphic 400">
                  <a:extLst>
                    <a:ext uri="{FF2B5EF4-FFF2-40B4-BE49-F238E27FC236}">
                      <a16:creationId xmlns:a16="http://schemas.microsoft.com/office/drawing/2014/main" id="{9F06105B-8A9A-4DC3-9FD2-B0B6A6F83B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107021">
                  <a:off x="8545448" y="2575692"/>
                  <a:ext cx="1253848" cy="1462823"/>
                </a:xfrm>
                <a:prstGeom prst="rect">
                  <a:avLst/>
                </a:prstGeom>
              </p:spPr>
            </p:pic>
          </p:grpSp>
        </p:grpSp>
        <p:grpSp>
          <p:nvGrpSpPr>
            <p:cNvPr id="390" name="Group 389">
              <a:extLst>
                <a:ext uri="{FF2B5EF4-FFF2-40B4-BE49-F238E27FC236}">
                  <a16:creationId xmlns:a16="http://schemas.microsoft.com/office/drawing/2014/main" id="{C1F7D759-6950-4747-8BF7-F5EC32CC4F44}"/>
                </a:ext>
              </a:extLst>
            </p:cNvPr>
            <p:cNvGrpSpPr/>
            <p:nvPr/>
          </p:nvGrpSpPr>
          <p:grpSpPr>
            <a:xfrm>
              <a:off x="10094306" y="5090186"/>
              <a:ext cx="230136" cy="233366"/>
              <a:chOff x="10094306" y="5090186"/>
              <a:chExt cx="230136" cy="233366"/>
            </a:xfrm>
          </p:grpSpPr>
          <p:sp>
            <p:nvSpPr>
              <p:cNvPr id="391" name="Freeform 278">
                <a:extLst>
                  <a:ext uri="{FF2B5EF4-FFF2-40B4-BE49-F238E27FC236}">
                    <a16:creationId xmlns:a16="http://schemas.microsoft.com/office/drawing/2014/main" id="{B28A4611-5A48-4437-A158-A91547858BBC}"/>
                  </a:ext>
                </a:extLst>
              </p:cNvPr>
              <p:cNvSpPr/>
              <p:nvPr/>
            </p:nvSpPr>
            <p:spPr>
              <a:xfrm rot="714553">
                <a:off x="10094306" y="5090186"/>
                <a:ext cx="230136" cy="233366"/>
              </a:xfrm>
              <a:custGeom>
                <a:avLst/>
                <a:gdLst>
                  <a:gd name="connsiteX0" fmla="*/ 253655 w 493264"/>
                  <a:gd name="connsiteY0" fmla="*/ 96372 h 493368"/>
                  <a:gd name="connsiteX1" fmla="*/ 337842 w 493264"/>
                  <a:gd name="connsiteY1" fmla="*/ 3122 h 493368"/>
                  <a:gd name="connsiteX2" fmla="*/ 351205 w 493264"/>
                  <a:gd name="connsiteY2" fmla="*/ 2438 h 493368"/>
                  <a:gd name="connsiteX3" fmla="*/ 354315 w 493264"/>
                  <a:gd name="connsiteY3" fmla="*/ 9962 h 493368"/>
                  <a:gd name="connsiteX4" fmla="*/ 347931 w 493264"/>
                  <a:gd name="connsiteY4" fmla="*/ 135359 h 493368"/>
                  <a:gd name="connsiteX5" fmla="*/ 356793 w 493264"/>
                  <a:gd name="connsiteY5" fmla="*/ 145276 h 493368"/>
                  <a:gd name="connsiteX6" fmla="*/ 357849 w 493264"/>
                  <a:gd name="connsiteY6" fmla="*/ 145276 h 493368"/>
                  <a:gd name="connsiteX7" fmla="*/ 483245 w 493264"/>
                  <a:gd name="connsiteY7" fmla="*/ 138893 h 493368"/>
                  <a:gd name="connsiteX8" fmla="*/ 493166 w 493264"/>
                  <a:gd name="connsiteY8" fmla="*/ 147991 h 493368"/>
                  <a:gd name="connsiteX9" fmla="*/ 490085 w 493264"/>
                  <a:gd name="connsiteY9" fmla="*/ 155422 h 493368"/>
                  <a:gd name="connsiteX10" fmla="*/ 396893 w 493264"/>
                  <a:gd name="connsiteY10" fmla="*/ 239381 h 493368"/>
                  <a:gd name="connsiteX11" fmla="*/ 396260 w 493264"/>
                  <a:gd name="connsiteY11" fmla="*/ 252827 h 493368"/>
                  <a:gd name="connsiteX12" fmla="*/ 396893 w 493264"/>
                  <a:gd name="connsiteY12" fmla="*/ 253459 h 493368"/>
                  <a:gd name="connsiteX13" fmla="*/ 490142 w 493264"/>
                  <a:gd name="connsiteY13" fmla="*/ 337874 h 493368"/>
                  <a:gd name="connsiteX14" fmla="*/ 490827 w 493264"/>
                  <a:gd name="connsiteY14" fmla="*/ 351237 h 493368"/>
                  <a:gd name="connsiteX15" fmla="*/ 483302 w 493264"/>
                  <a:gd name="connsiteY15" fmla="*/ 354347 h 493368"/>
                  <a:gd name="connsiteX16" fmla="*/ 357906 w 493264"/>
                  <a:gd name="connsiteY16" fmla="*/ 347963 h 493368"/>
                  <a:gd name="connsiteX17" fmla="*/ 347988 w 493264"/>
                  <a:gd name="connsiteY17" fmla="*/ 356945 h 493368"/>
                  <a:gd name="connsiteX18" fmla="*/ 347988 w 493264"/>
                  <a:gd name="connsiteY18" fmla="*/ 357880 h 493368"/>
                  <a:gd name="connsiteX19" fmla="*/ 354372 w 493264"/>
                  <a:gd name="connsiteY19" fmla="*/ 483277 h 493368"/>
                  <a:gd name="connsiteX20" fmla="*/ 345561 w 493264"/>
                  <a:gd name="connsiteY20" fmla="*/ 493347 h 493368"/>
                  <a:gd name="connsiteX21" fmla="*/ 337842 w 493264"/>
                  <a:gd name="connsiteY21" fmla="*/ 490174 h 493368"/>
                  <a:gd name="connsiteX22" fmla="*/ 253655 w 493264"/>
                  <a:gd name="connsiteY22" fmla="*/ 396924 h 493368"/>
                  <a:gd name="connsiteX23" fmla="*/ 240209 w 493264"/>
                  <a:gd name="connsiteY23" fmla="*/ 396292 h 493368"/>
                  <a:gd name="connsiteX24" fmla="*/ 239577 w 493264"/>
                  <a:gd name="connsiteY24" fmla="*/ 396924 h 493368"/>
                  <a:gd name="connsiteX25" fmla="*/ 155447 w 493264"/>
                  <a:gd name="connsiteY25" fmla="*/ 490174 h 493368"/>
                  <a:gd name="connsiteX26" fmla="*/ 141998 w 493264"/>
                  <a:gd name="connsiteY26" fmla="*/ 490765 h 493368"/>
                  <a:gd name="connsiteX27" fmla="*/ 138917 w 493264"/>
                  <a:gd name="connsiteY27" fmla="*/ 483334 h 493368"/>
                  <a:gd name="connsiteX28" fmla="*/ 145301 w 493264"/>
                  <a:gd name="connsiteY28" fmla="*/ 357937 h 493368"/>
                  <a:gd name="connsiteX29" fmla="*/ 136439 w 493264"/>
                  <a:gd name="connsiteY29" fmla="*/ 348020 h 493368"/>
                  <a:gd name="connsiteX30" fmla="*/ 135383 w 493264"/>
                  <a:gd name="connsiteY30" fmla="*/ 348020 h 493368"/>
                  <a:gd name="connsiteX31" fmla="*/ 9987 w 493264"/>
                  <a:gd name="connsiteY31" fmla="*/ 354404 h 493368"/>
                  <a:gd name="connsiteX32" fmla="*/ 38 w 493264"/>
                  <a:gd name="connsiteY32" fmla="*/ 345455 h 493368"/>
                  <a:gd name="connsiteX33" fmla="*/ 3147 w 493264"/>
                  <a:gd name="connsiteY33" fmla="*/ 337931 h 493368"/>
                  <a:gd name="connsiteX34" fmla="*/ 96339 w 493264"/>
                  <a:gd name="connsiteY34" fmla="*/ 253687 h 493368"/>
                  <a:gd name="connsiteX35" fmla="*/ 96972 w 493264"/>
                  <a:gd name="connsiteY35" fmla="*/ 240241 h 493368"/>
                  <a:gd name="connsiteX36" fmla="*/ 96339 w 493264"/>
                  <a:gd name="connsiteY36" fmla="*/ 239609 h 493368"/>
                  <a:gd name="connsiteX37" fmla="*/ 3090 w 493264"/>
                  <a:gd name="connsiteY37" fmla="*/ 155479 h 493368"/>
                  <a:gd name="connsiteX38" fmla="*/ 2499 w 493264"/>
                  <a:gd name="connsiteY38" fmla="*/ 142030 h 493368"/>
                  <a:gd name="connsiteX39" fmla="*/ 9930 w 493264"/>
                  <a:gd name="connsiteY39" fmla="*/ 138950 h 493368"/>
                  <a:gd name="connsiteX40" fmla="*/ 135326 w 493264"/>
                  <a:gd name="connsiteY40" fmla="*/ 145333 h 493368"/>
                  <a:gd name="connsiteX41" fmla="*/ 145244 w 493264"/>
                  <a:gd name="connsiteY41" fmla="*/ 136471 h 493368"/>
                  <a:gd name="connsiteX42" fmla="*/ 145244 w 493264"/>
                  <a:gd name="connsiteY42" fmla="*/ 135416 h 493368"/>
                  <a:gd name="connsiteX43" fmla="*/ 138860 w 493264"/>
                  <a:gd name="connsiteY43" fmla="*/ 10019 h 493368"/>
                  <a:gd name="connsiteX44" fmla="*/ 147959 w 493264"/>
                  <a:gd name="connsiteY44" fmla="*/ 98 h 493368"/>
                  <a:gd name="connsiteX45" fmla="*/ 155390 w 493264"/>
                  <a:gd name="connsiteY45" fmla="*/ 3179 h 493368"/>
                  <a:gd name="connsiteX46" fmla="*/ 239349 w 493264"/>
                  <a:gd name="connsiteY46" fmla="*/ 96372 h 493368"/>
                  <a:gd name="connsiteX47" fmla="*/ 252782 w 493264"/>
                  <a:gd name="connsiteY47" fmla="*/ 97245 h 493368"/>
                  <a:gd name="connsiteX48" fmla="*/ 253655 w 493264"/>
                  <a:gd name="connsiteY48" fmla="*/ 96372 h 49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3264" h="493368">
                    <a:moveTo>
                      <a:pt x="253655" y="96372"/>
                    </a:moveTo>
                    <a:lnTo>
                      <a:pt x="337842" y="3122"/>
                    </a:lnTo>
                    <a:cubicBezTo>
                      <a:pt x="341343" y="-757"/>
                      <a:pt x="347326" y="-1063"/>
                      <a:pt x="351205" y="2438"/>
                    </a:cubicBezTo>
                    <a:cubicBezTo>
                      <a:pt x="353324" y="4349"/>
                      <a:pt x="354466" y="7114"/>
                      <a:pt x="354315" y="9962"/>
                    </a:cubicBezTo>
                    <a:lnTo>
                      <a:pt x="347931" y="135359"/>
                    </a:lnTo>
                    <a:cubicBezTo>
                      <a:pt x="347640" y="140544"/>
                      <a:pt x="351607" y="144985"/>
                      <a:pt x="356793" y="145276"/>
                    </a:cubicBezTo>
                    <a:cubicBezTo>
                      <a:pt x="357145" y="145296"/>
                      <a:pt x="357497" y="145296"/>
                      <a:pt x="357849" y="145276"/>
                    </a:cubicBezTo>
                    <a:lnTo>
                      <a:pt x="483245" y="138893"/>
                    </a:lnTo>
                    <a:cubicBezTo>
                      <a:pt x="488498" y="138666"/>
                      <a:pt x="492939" y="142739"/>
                      <a:pt x="493166" y="147991"/>
                    </a:cubicBezTo>
                    <a:cubicBezTo>
                      <a:pt x="493287" y="150802"/>
                      <a:pt x="492160" y="153522"/>
                      <a:pt x="490085" y="155422"/>
                    </a:cubicBezTo>
                    <a:lnTo>
                      <a:pt x="396893" y="239381"/>
                    </a:lnTo>
                    <a:cubicBezTo>
                      <a:pt x="393005" y="242919"/>
                      <a:pt x="392722" y="248940"/>
                      <a:pt x="396260" y="252827"/>
                    </a:cubicBezTo>
                    <a:cubicBezTo>
                      <a:pt x="396461" y="253048"/>
                      <a:pt x="396672" y="253259"/>
                      <a:pt x="396893" y="253459"/>
                    </a:cubicBezTo>
                    <a:lnTo>
                      <a:pt x="490142" y="337874"/>
                    </a:lnTo>
                    <a:cubicBezTo>
                      <a:pt x="494022" y="341375"/>
                      <a:pt x="494328" y="347358"/>
                      <a:pt x="490827" y="351237"/>
                    </a:cubicBezTo>
                    <a:cubicBezTo>
                      <a:pt x="488916" y="353355"/>
                      <a:pt x="486151" y="354498"/>
                      <a:pt x="483302" y="354347"/>
                    </a:cubicBezTo>
                    <a:lnTo>
                      <a:pt x="357906" y="347963"/>
                    </a:lnTo>
                    <a:cubicBezTo>
                      <a:pt x="352686" y="347705"/>
                      <a:pt x="348246" y="351726"/>
                      <a:pt x="347988" y="356945"/>
                    </a:cubicBezTo>
                    <a:cubicBezTo>
                      <a:pt x="347973" y="357257"/>
                      <a:pt x="347973" y="357569"/>
                      <a:pt x="347988" y="357880"/>
                    </a:cubicBezTo>
                    <a:lnTo>
                      <a:pt x="354372" y="483277"/>
                    </a:lnTo>
                    <a:cubicBezTo>
                      <a:pt x="354719" y="488491"/>
                      <a:pt x="350775" y="493000"/>
                      <a:pt x="345561" y="493347"/>
                    </a:cubicBezTo>
                    <a:cubicBezTo>
                      <a:pt x="342635" y="493543"/>
                      <a:pt x="339784" y="492370"/>
                      <a:pt x="337842" y="490174"/>
                    </a:cubicBezTo>
                    <a:lnTo>
                      <a:pt x="253655" y="396924"/>
                    </a:lnTo>
                    <a:cubicBezTo>
                      <a:pt x="250117" y="393037"/>
                      <a:pt x="244096" y="392754"/>
                      <a:pt x="240209" y="396292"/>
                    </a:cubicBezTo>
                    <a:cubicBezTo>
                      <a:pt x="239988" y="396493"/>
                      <a:pt x="239777" y="396704"/>
                      <a:pt x="239577" y="396924"/>
                    </a:cubicBezTo>
                    <a:lnTo>
                      <a:pt x="155447" y="490174"/>
                    </a:lnTo>
                    <a:cubicBezTo>
                      <a:pt x="151897" y="494051"/>
                      <a:pt x="145875" y="494315"/>
                      <a:pt x="141998" y="490765"/>
                    </a:cubicBezTo>
                    <a:cubicBezTo>
                      <a:pt x="139924" y="488864"/>
                      <a:pt x="138796" y="486145"/>
                      <a:pt x="138917" y="483334"/>
                    </a:cubicBezTo>
                    <a:lnTo>
                      <a:pt x="145301" y="357937"/>
                    </a:lnTo>
                    <a:cubicBezTo>
                      <a:pt x="145592" y="352752"/>
                      <a:pt x="141625" y="348311"/>
                      <a:pt x="136439" y="348020"/>
                    </a:cubicBezTo>
                    <a:cubicBezTo>
                      <a:pt x="136087" y="348000"/>
                      <a:pt x="135735" y="348000"/>
                      <a:pt x="135383" y="348020"/>
                    </a:cubicBezTo>
                    <a:lnTo>
                      <a:pt x="9987" y="354404"/>
                    </a:lnTo>
                    <a:cubicBezTo>
                      <a:pt x="4768" y="354680"/>
                      <a:pt x="314" y="350674"/>
                      <a:pt x="38" y="345455"/>
                    </a:cubicBezTo>
                    <a:cubicBezTo>
                      <a:pt x="-113" y="342607"/>
                      <a:pt x="1029" y="339842"/>
                      <a:pt x="3147" y="337931"/>
                    </a:cubicBezTo>
                    <a:lnTo>
                      <a:pt x="96339" y="253687"/>
                    </a:lnTo>
                    <a:cubicBezTo>
                      <a:pt x="100227" y="250149"/>
                      <a:pt x="100510" y="244128"/>
                      <a:pt x="96972" y="240241"/>
                    </a:cubicBezTo>
                    <a:cubicBezTo>
                      <a:pt x="96771" y="240020"/>
                      <a:pt x="96560" y="239809"/>
                      <a:pt x="96339" y="239609"/>
                    </a:cubicBezTo>
                    <a:lnTo>
                      <a:pt x="3090" y="155479"/>
                    </a:lnTo>
                    <a:cubicBezTo>
                      <a:pt x="-787" y="151929"/>
                      <a:pt x="-1051" y="145907"/>
                      <a:pt x="2499" y="142030"/>
                    </a:cubicBezTo>
                    <a:cubicBezTo>
                      <a:pt x="4399" y="139956"/>
                      <a:pt x="7119" y="138828"/>
                      <a:pt x="9930" y="138950"/>
                    </a:cubicBezTo>
                    <a:lnTo>
                      <a:pt x="135326" y="145333"/>
                    </a:lnTo>
                    <a:cubicBezTo>
                      <a:pt x="140512" y="145625"/>
                      <a:pt x="144953" y="141657"/>
                      <a:pt x="145244" y="136471"/>
                    </a:cubicBezTo>
                    <a:cubicBezTo>
                      <a:pt x="145264" y="136120"/>
                      <a:pt x="145264" y="135767"/>
                      <a:pt x="145244" y="135416"/>
                    </a:cubicBezTo>
                    <a:lnTo>
                      <a:pt x="138860" y="10019"/>
                    </a:lnTo>
                    <a:cubicBezTo>
                      <a:pt x="138634" y="4767"/>
                      <a:pt x="142707" y="325"/>
                      <a:pt x="147959" y="98"/>
                    </a:cubicBezTo>
                    <a:cubicBezTo>
                      <a:pt x="150770" y="-23"/>
                      <a:pt x="153490" y="1105"/>
                      <a:pt x="155390" y="3179"/>
                    </a:cubicBezTo>
                    <a:lnTo>
                      <a:pt x="239349" y="96372"/>
                    </a:lnTo>
                    <a:cubicBezTo>
                      <a:pt x="242817" y="100322"/>
                      <a:pt x="248831" y="100713"/>
                      <a:pt x="252782" y="97245"/>
                    </a:cubicBezTo>
                    <a:cubicBezTo>
                      <a:pt x="253092" y="96973"/>
                      <a:pt x="253383" y="96681"/>
                      <a:pt x="253655" y="96372"/>
                    </a:cubicBezTo>
                    <a:close/>
                  </a:path>
                </a:pathLst>
              </a:custGeom>
              <a:solidFill>
                <a:schemeClr val="accent5"/>
              </a:solidFill>
              <a:ln w="5693" cap="flat">
                <a:noFill/>
                <a:prstDash val="solid"/>
                <a:miter/>
              </a:ln>
            </p:spPr>
            <p:txBody>
              <a:bodyPr rtlCol="0" anchor="ctr"/>
              <a:lstStyle/>
              <a:p>
                <a:endParaRPr lang="en-US"/>
              </a:p>
            </p:txBody>
          </p:sp>
          <p:sp>
            <p:nvSpPr>
              <p:cNvPr id="392" name="Freeform 279">
                <a:extLst>
                  <a:ext uri="{FF2B5EF4-FFF2-40B4-BE49-F238E27FC236}">
                    <a16:creationId xmlns:a16="http://schemas.microsoft.com/office/drawing/2014/main" id="{DF807AA3-9447-4EB0-83A0-94E8B76205AF}"/>
                  </a:ext>
                </a:extLst>
              </p:cNvPr>
              <p:cNvSpPr/>
              <p:nvPr/>
            </p:nvSpPr>
            <p:spPr>
              <a:xfrm rot="714553">
                <a:off x="10136515" y="5133049"/>
                <a:ext cx="145933" cy="147950"/>
              </a:xfrm>
              <a:custGeom>
                <a:avLst/>
                <a:gdLst>
                  <a:gd name="connsiteX0" fmla="*/ 160559 w 312787"/>
                  <a:gd name="connsiteY0" fmla="*/ 61096 h 312786"/>
                  <a:gd name="connsiteX1" fmla="*/ 213738 w 312787"/>
                  <a:gd name="connsiteY1" fmla="*/ 2160 h 312786"/>
                  <a:gd name="connsiteX2" fmla="*/ 222190 w 312787"/>
                  <a:gd name="connsiteY2" fmla="*/ 1701 h 312786"/>
                  <a:gd name="connsiteX3" fmla="*/ 224169 w 312787"/>
                  <a:gd name="connsiteY3" fmla="*/ 6492 h 312786"/>
                  <a:gd name="connsiteX4" fmla="*/ 220122 w 312787"/>
                  <a:gd name="connsiteY4" fmla="*/ 85777 h 312786"/>
                  <a:gd name="connsiteX5" fmla="*/ 225188 w 312787"/>
                  <a:gd name="connsiteY5" fmla="*/ 92046 h 312786"/>
                  <a:gd name="connsiteX6" fmla="*/ 226392 w 312787"/>
                  <a:gd name="connsiteY6" fmla="*/ 92046 h 312786"/>
                  <a:gd name="connsiteX7" fmla="*/ 305734 w 312787"/>
                  <a:gd name="connsiteY7" fmla="*/ 88000 h 312786"/>
                  <a:gd name="connsiteX8" fmla="*/ 312623 w 312787"/>
                  <a:gd name="connsiteY8" fmla="*/ 92184 h 312786"/>
                  <a:gd name="connsiteX9" fmla="*/ 310009 w 312787"/>
                  <a:gd name="connsiteY9" fmla="*/ 98430 h 312786"/>
                  <a:gd name="connsiteX10" fmla="*/ 251072 w 312787"/>
                  <a:gd name="connsiteY10" fmla="*/ 151667 h 312786"/>
                  <a:gd name="connsiteX11" fmla="*/ 250633 w 312787"/>
                  <a:gd name="connsiteY11" fmla="*/ 160119 h 312786"/>
                  <a:gd name="connsiteX12" fmla="*/ 251072 w 312787"/>
                  <a:gd name="connsiteY12" fmla="*/ 160559 h 312786"/>
                  <a:gd name="connsiteX13" fmla="*/ 310009 w 312787"/>
                  <a:gd name="connsiteY13" fmla="*/ 213738 h 312786"/>
                  <a:gd name="connsiteX14" fmla="*/ 311980 w 312787"/>
                  <a:gd name="connsiteY14" fmla="*/ 221554 h 312786"/>
                  <a:gd name="connsiteX15" fmla="*/ 305734 w 312787"/>
                  <a:gd name="connsiteY15" fmla="*/ 224169 h 312786"/>
                  <a:gd name="connsiteX16" fmla="*/ 226392 w 312787"/>
                  <a:gd name="connsiteY16" fmla="*/ 220122 h 312786"/>
                  <a:gd name="connsiteX17" fmla="*/ 220122 w 312787"/>
                  <a:gd name="connsiteY17" fmla="*/ 225188 h 312786"/>
                  <a:gd name="connsiteX18" fmla="*/ 220122 w 312787"/>
                  <a:gd name="connsiteY18" fmla="*/ 226392 h 312786"/>
                  <a:gd name="connsiteX19" fmla="*/ 224169 w 312787"/>
                  <a:gd name="connsiteY19" fmla="*/ 305733 h 312786"/>
                  <a:gd name="connsiteX20" fmla="*/ 219985 w 312787"/>
                  <a:gd name="connsiteY20" fmla="*/ 312623 h 312786"/>
                  <a:gd name="connsiteX21" fmla="*/ 213738 w 312787"/>
                  <a:gd name="connsiteY21" fmla="*/ 310008 h 312786"/>
                  <a:gd name="connsiteX22" fmla="*/ 160559 w 312787"/>
                  <a:gd name="connsiteY22" fmla="*/ 251072 h 312786"/>
                  <a:gd name="connsiteX23" fmla="*/ 152107 w 312787"/>
                  <a:gd name="connsiteY23" fmla="*/ 250633 h 312786"/>
                  <a:gd name="connsiteX24" fmla="*/ 151667 w 312787"/>
                  <a:gd name="connsiteY24" fmla="*/ 251072 h 312786"/>
                  <a:gd name="connsiteX25" fmla="*/ 98430 w 312787"/>
                  <a:gd name="connsiteY25" fmla="*/ 310008 h 312786"/>
                  <a:gd name="connsiteX26" fmla="*/ 90614 w 312787"/>
                  <a:gd name="connsiteY26" fmla="*/ 311979 h 312786"/>
                  <a:gd name="connsiteX27" fmla="*/ 88000 w 312787"/>
                  <a:gd name="connsiteY27" fmla="*/ 305733 h 312786"/>
                  <a:gd name="connsiteX28" fmla="*/ 91819 w 312787"/>
                  <a:gd name="connsiteY28" fmla="*/ 226392 h 312786"/>
                  <a:gd name="connsiteX29" fmla="*/ 86753 w 312787"/>
                  <a:gd name="connsiteY29" fmla="*/ 220122 h 312786"/>
                  <a:gd name="connsiteX30" fmla="*/ 85549 w 312787"/>
                  <a:gd name="connsiteY30" fmla="*/ 220122 h 312786"/>
                  <a:gd name="connsiteX31" fmla="*/ 6321 w 312787"/>
                  <a:gd name="connsiteY31" fmla="*/ 224169 h 312786"/>
                  <a:gd name="connsiteX32" fmla="*/ 9 w 312787"/>
                  <a:gd name="connsiteY32" fmla="*/ 218529 h 312786"/>
                  <a:gd name="connsiteX33" fmla="*/ 1989 w 312787"/>
                  <a:gd name="connsiteY33" fmla="*/ 213738 h 312786"/>
                  <a:gd name="connsiteX34" fmla="*/ 60925 w 312787"/>
                  <a:gd name="connsiteY34" fmla="*/ 160559 h 312786"/>
                  <a:gd name="connsiteX35" fmla="*/ 61365 w 312787"/>
                  <a:gd name="connsiteY35" fmla="*/ 152106 h 312786"/>
                  <a:gd name="connsiteX36" fmla="*/ 60925 w 312787"/>
                  <a:gd name="connsiteY36" fmla="*/ 151667 h 312786"/>
                  <a:gd name="connsiteX37" fmla="*/ 2160 w 312787"/>
                  <a:gd name="connsiteY37" fmla="*/ 98430 h 312786"/>
                  <a:gd name="connsiteX38" fmla="*/ 1717 w 312787"/>
                  <a:gd name="connsiteY38" fmla="*/ 89978 h 312786"/>
                  <a:gd name="connsiteX39" fmla="*/ 6321 w 312787"/>
                  <a:gd name="connsiteY39" fmla="*/ 88000 h 312786"/>
                  <a:gd name="connsiteX40" fmla="*/ 85777 w 312787"/>
                  <a:gd name="connsiteY40" fmla="*/ 91818 h 312786"/>
                  <a:gd name="connsiteX41" fmla="*/ 92047 w 312787"/>
                  <a:gd name="connsiteY41" fmla="*/ 86752 h 312786"/>
                  <a:gd name="connsiteX42" fmla="*/ 92047 w 312787"/>
                  <a:gd name="connsiteY42" fmla="*/ 85549 h 312786"/>
                  <a:gd name="connsiteX43" fmla="*/ 88000 w 312787"/>
                  <a:gd name="connsiteY43" fmla="*/ 6321 h 312786"/>
                  <a:gd name="connsiteX44" fmla="*/ 93639 w 312787"/>
                  <a:gd name="connsiteY44" fmla="*/ 9 h 312786"/>
                  <a:gd name="connsiteX45" fmla="*/ 98430 w 312787"/>
                  <a:gd name="connsiteY45" fmla="*/ 1989 h 312786"/>
                  <a:gd name="connsiteX46" fmla="*/ 151667 w 312787"/>
                  <a:gd name="connsiteY46" fmla="*/ 61096 h 312786"/>
                  <a:gd name="connsiteX47" fmla="*/ 160119 w 312787"/>
                  <a:gd name="connsiteY47" fmla="*/ 61536 h 312786"/>
                  <a:gd name="connsiteX48" fmla="*/ 160559 w 312787"/>
                  <a:gd name="connsiteY48" fmla="*/ 61096 h 31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787" h="312786">
                    <a:moveTo>
                      <a:pt x="160559" y="61096"/>
                    </a:moveTo>
                    <a:lnTo>
                      <a:pt x="213738" y="2160"/>
                    </a:lnTo>
                    <a:cubicBezTo>
                      <a:pt x="215945" y="-301"/>
                      <a:pt x="219729" y="-506"/>
                      <a:pt x="222190" y="1701"/>
                    </a:cubicBezTo>
                    <a:cubicBezTo>
                      <a:pt x="223543" y="2914"/>
                      <a:pt x="224271" y="4677"/>
                      <a:pt x="224169" y="6492"/>
                    </a:cubicBezTo>
                    <a:lnTo>
                      <a:pt x="220122" y="85777"/>
                    </a:lnTo>
                    <a:cubicBezTo>
                      <a:pt x="219790" y="88907"/>
                      <a:pt x="222058" y="91714"/>
                      <a:pt x="225188" y="92046"/>
                    </a:cubicBezTo>
                    <a:cubicBezTo>
                      <a:pt x="225588" y="92089"/>
                      <a:pt x="225992" y="92089"/>
                      <a:pt x="226392" y="92046"/>
                    </a:cubicBezTo>
                    <a:lnTo>
                      <a:pt x="305734" y="88000"/>
                    </a:lnTo>
                    <a:cubicBezTo>
                      <a:pt x="308792" y="87252"/>
                      <a:pt x="311877" y="89126"/>
                      <a:pt x="312623" y="92184"/>
                    </a:cubicBezTo>
                    <a:cubicBezTo>
                      <a:pt x="313217" y="94614"/>
                      <a:pt x="312157" y="97148"/>
                      <a:pt x="310009" y="98430"/>
                    </a:cubicBezTo>
                    <a:lnTo>
                      <a:pt x="251072" y="151667"/>
                    </a:lnTo>
                    <a:cubicBezTo>
                      <a:pt x="248617" y="153879"/>
                      <a:pt x="248420" y="157664"/>
                      <a:pt x="250633" y="160119"/>
                    </a:cubicBezTo>
                    <a:cubicBezTo>
                      <a:pt x="250772" y="160273"/>
                      <a:pt x="250919" y="160420"/>
                      <a:pt x="251072" y="160559"/>
                    </a:cubicBezTo>
                    <a:lnTo>
                      <a:pt x="310009" y="213738"/>
                    </a:lnTo>
                    <a:cubicBezTo>
                      <a:pt x="312712" y="215352"/>
                      <a:pt x="313594" y="218851"/>
                      <a:pt x="311980" y="221554"/>
                    </a:cubicBezTo>
                    <a:cubicBezTo>
                      <a:pt x="310698" y="223702"/>
                      <a:pt x="308164" y="224762"/>
                      <a:pt x="305734" y="224169"/>
                    </a:cubicBezTo>
                    <a:lnTo>
                      <a:pt x="226392" y="220122"/>
                    </a:lnTo>
                    <a:cubicBezTo>
                      <a:pt x="223262" y="219790"/>
                      <a:pt x="220455" y="222058"/>
                      <a:pt x="220122" y="225188"/>
                    </a:cubicBezTo>
                    <a:cubicBezTo>
                      <a:pt x="220080" y="225588"/>
                      <a:pt x="220080" y="225992"/>
                      <a:pt x="220122" y="226392"/>
                    </a:cubicBezTo>
                    <a:lnTo>
                      <a:pt x="224169" y="305733"/>
                    </a:lnTo>
                    <a:cubicBezTo>
                      <a:pt x="224916" y="308791"/>
                      <a:pt x="223043" y="311876"/>
                      <a:pt x="219985" y="312623"/>
                    </a:cubicBezTo>
                    <a:cubicBezTo>
                      <a:pt x="217555" y="313217"/>
                      <a:pt x="215021" y="312156"/>
                      <a:pt x="213738" y="310008"/>
                    </a:cubicBezTo>
                    <a:lnTo>
                      <a:pt x="160559" y="251072"/>
                    </a:lnTo>
                    <a:cubicBezTo>
                      <a:pt x="158346" y="248616"/>
                      <a:pt x="154562" y="248420"/>
                      <a:pt x="152107" y="250633"/>
                    </a:cubicBezTo>
                    <a:cubicBezTo>
                      <a:pt x="151953" y="250772"/>
                      <a:pt x="151806" y="250918"/>
                      <a:pt x="151667" y="251072"/>
                    </a:cubicBezTo>
                    <a:lnTo>
                      <a:pt x="98430" y="310008"/>
                    </a:lnTo>
                    <a:cubicBezTo>
                      <a:pt x="96816" y="312711"/>
                      <a:pt x="93317" y="313594"/>
                      <a:pt x="90614" y="311979"/>
                    </a:cubicBezTo>
                    <a:cubicBezTo>
                      <a:pt x="88467" y="310697"/>
                      <a:pt x="87406" y="308164"/>
                      <a:pt x="88000" y="305733"/>
                    </a:cubicBezTo>
                    <a:lnTo>
                      <a:pt x="91819" y="226392"/>
                    </a:lnTo>
                    <a:cubicBezTo>
                      <a:pt x="92151" y="223261"/>
                      <a:pt x="89883" y="220454"/>
                      <a:pt x="86753" y="220122"/>
                    </a:cubicBezTo>
                    <a:cubicBezTo>
                      <a:pt x="86353" y="220079"/>
                      <a:pt x="85949" y="220079"/>
                      <a:pt x="85549" y="220122"/>
                    </a:cubicBezTo>
                    <a:lnTo>
                      <a:pt x="6321" y="224169"/>
                    </a:lnTo>
                    <a:cubicBezTo>
                      <a:pt x="3021" y="224354"/>
                      <a:pt x="195" y="221830"/>
                      <a:pt x="9" y="218529"/>
                    </a:cubicBezTo>
                    <a:cubicBezTo>
                      <a:pt x="-93" y="216714"/>
                      <a:pt x="636" y="214952"/>
                      <a:pt x="1989" y="213738"/>
                    </a:cubicBezTo>
                    <a:lnTo>
                      <a:pt x="60925" y="160559"/>
                    </a:lnTo>
                    <a:cubicBezTo>
                      <a:pt x="63381" y="158346"/>
                      <a:pt x="63578" y="154562"/>
                      <a:pt x="61365" y="152106"/>
                    </a:cubicBezTo>
                    <a:cubicBezTo>
                      <a:pt x="61226" y="151952"/>
                      <a:pt x="61079" y="151805"/>
                      <a:pt x="60925" y="151667"/>
                    </a:cubicBezTo>
                    <a:lnTo>
                      <a:pt x="2160" y="98430"/>
                    </a:lnTo>
                    <a:cubicBezTo>
                      <a:pt x="-297" y="96219"/>
                      <a:pt x="-495" y="92435"/>
                      <a:pt x="1717" y="89978"/>
                    </a:cubicBezTo>
                    <a:cubicBezTo>
                      <a:pt x="2888" y="88677"/>
                      <a:pt x="4570" y="87954"/>
                      <a:pt x="6321" y="88000"/>
                    </a:cubicBezTo>
                    <a:lnTo>
                      <a:pt x="85777" y="91818"/>
                    </a:lnTo>
                    <a:cubicBezTo>
                      <a:pt x="88907" y="92151"/>
                      <a:pt x="91714" y="89883"/>
                      <a:pt x="92047" y="86752"/>
                    </a:cubicBezTo>
                    <a:cubicBezTo>
                      <a:pt x="92089" y="86352"/>
                      <a:pt x="92089" y="85949"/>
                      <a:pt x="92047" y="85549"/>
                    </a:cubicBezTo>
                    <a:lnTo>
                      <a:pt x="88000" y="6321"/>
                    </a:lnTo>
                    <a:cubicBezTo>
                      <a:pt x="87815" y="3021"/>
                      <a:pt x="90339" y="195"/>
                      <a:pt x="93639" y="9"/>
                    </a:cubicBezTo>
                    <a:cubicBezTo>
                      <a:pt x="95454" y="-93"/>
                      <a:pt x="97217" y="636"/>
                      <a:pt x="98430" y="1989"/>
                    </a:cubicBezTo>
                    <a:lnTo>
                      <a:pt x="151667" y="61096"/>
                    </a:lnTo>
                    <a:cubicBezTo>
                      <a:pt x="153880" y="63552"/>
                      <a:pt x="157664" y="63748"/>
                      <a:pt x="160119" y="61536"/>
                    </a:cubicBezTo>
                    <a:cubicBezTo>
                      <a:pt x="160273" y="61397"/>
                      <a:pt x="160420" y="61250"/>
                      <a:pt x="160559" y="61096"/>
                    </a:cubicBezTo>
                    <a:close/>
                  </a:path>
                </a:pathLst>
              </a:custGeom>
              <a:solidFill>
                <a:schemeClr val="accent6"/>
              </a:solidFill>
              <a:ln w="5693" cap="flat">
                <a:noFill/>
                <a:prstDash val="solid"/>
                <a:miter/>
              </a:ln>
            </p:spPr>
            <p:txBody>
              <a:bodyPr rtlCol="0" anchor="ctr"/>
              <a:lstStyle/>
              <a:p>
                <a:endParaRPr lang="en-US"/>
              </a:p>
            </p:txBody>
          </p:sp>
        </p:grpSp>
      </p:grpSp>
      <p:sp>
        <p:nvSpPr>
          <p:cNvPr id="397" name="TextBox 396">
            <a:extLst>
              <a:ext uri="{FF2B5EF4-FFF2-40B4-BE49-F238E27FC236}">
                <a16:creationId xmlns:a16="http://schemas.microsoft.com/office/drawing/2014/main" id="{8DC3805F-B46E-42A8-8B34-41B548464868}"/>
              </a:ext>
            </a:extLst>
          </p:cNvPr>
          <p:cNvSpPr txBox="1"/>
          <p:nvPr/>
        </p:nvSpPr>
        <p:spPr>
          <a:xfrm>
            <a:off x="112129" y="6592455"/>
            <a:ext cx="4582391"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00">
                    <a:tint val="75000"/>
                  </a:srgbClr>
                </a:solidFill>
                <a:effectLst/>
                <a:uLnTx/>
                <a:uFillTx/>
                <a:latin typeface="Arial" panose="020B0604020202020204"/>
                <a:ea typeface="+mn-ea"/>
                <a:cs typeface="Segoe UI" panose="020B0502040204020203" pitchFamily="34" charset="0"/>
              </a:rPr>
              <a:t>Niihara</a:t>
            </a:r>
            <a:r>
              <a:rPr kumimoji="0" lang="en-US" sz="900" b="0" i="0" u="none" strike="noStrike" kern="1200" cap="none" spc="0" normalizeH="0" baseline="0" noProof="0" dirty="0">
                <a:ln>
                  <a:noFill/>
                </a:ln>
                <a:solidFill>
                  <a:srgbClr val="000000">
                    <a:tint val="75000"/>
                  </a:srgbClr>
                </a:solidFill>
                <a:effectLst/>
                <a:uLnTx/>
                <a:uFillTx/>
                <a:latin typeface="Arial" panose="020B0604020202020204"/>
                <a:ea typeface="+mn-ea"/>
                <a:cs typeface="Segoe UI" panose="020B0502040204020203" pitchFamily="34" charset="0"/>
              </a:rPr>
              <a:t> et al. J Lab Clin Med 1997; 130:83-90</a:t>
            </a:r>
          </a:p>
        </p:txBody>
      </p:sp>
    </p:spTree>
    <p:extLst>
      <p:ext uri="{BB962C8B-B14F-4D97-AF65-F5344CB8AC3E}">
        <p14:creationId xmlns:p14="http://schemas.microsoft.com/office/powerpoint/2010/main" val="42540670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89"/>
                                        </p:tgtEl>
                                        <p:attrNameLst>
                                          <p:attrName>style.visibility</p:attrName>
                                        </p:attrNameLst>
                                      </p:cBhvr>
                                      <p:to>
                                        <p:strVal val="visible"/>
                                      </p:to>
                                    </p:set>
                                    <p:animEffect transition="in" filter="wipe(left)">
                                      <p:cBhvr>
                                        <p:cTn id="29" dur="1000"/>
                                        <p:tgtEl>
                                          <p:spTgt spid="489"/>
                                        </p:tgtEl>
                                      </p:cBhvr>
                                    </p:animEffect>
                                  </p:childTnLst>
                                </p:cTn>
                              </p:par>
                              <p:par>
                                <p:cTn id="30" presetID="10" presetClass="entr" presetSubtype="0" fill="hold" nodeType="withEffect">
                                  <p:stCondLst>
                                    <p:cond delay="0"/>
                                  </p:stCondLst>
                                  <p:childTnLst>
                                    <p:set>
                                      <p:cBhvr>
                                        <p:cTn id="31" dur="1" fill="hold">
                                          <p:stCondLst>
                                            <p:cond delay="0"/>
                                          </p:stCondLst>
                                        </p:cTn>
                                        <p:tgtEl>
                                          <p:spTgt spid="282"/>
                                        </p:tgtEl>
                                        <p:attrNameLst>
                                          <p:attrName>style.visibility</p:attrName>
                                        </p:attrNameLst>
                                      </p:cBhvr>
                                      <p:to>
                                        <p:strVal val="visible"/>
                                      </p:to>
                                    </p:set>
                                    <p:animEffect transition="in" filter="fade">
                                      <p:cBhvr>
                                        <p:cTn id="32" dur="500"/>
                                        <p:tgtEl>
                                          <p:spTgt spid="282"/>
                                        </p:tgtEl>
                                      </p:cBhvr>
                                    </p:animEffect>
                                  </p:childTnLst>
                                </p:cTn>
                              </p:par>
                              <p:par>
                                <p:cTn id="33" presetID="42" presetClass="path" presetSubtype="0" accel="50000" decel="50000" fill="hold" nodeType="withEffect">
                                  <p:stCondLst>
                                    <p:cond delay="0"/>
                                  </p:stCondLst>
                                  <p:childTnLst>
                                    <p:animMotion origin="layout" path="M 2.5E-6 3.33333E-6 L -0.14479 0.1125 " pathEditMode="relative" rAng="0" ptsTypes="AA">
                                      <p:cBhvr>
                                        <p:cTn id="34" dur="1000" spd="-100000" fill="hold"/>
                                        <p:tgtEl>
                                          <p:spTgt spid="282"/>
                                        </p:tgtEl>
                                        <p:attrNameLst>
                                          <p:attrName>ppt_x</p:attrName>
                                          <p:attrName>ppt_y</p:attrName>
                                        </p:attrNameLst>
                                      </p:cBhvr>
                                      <p:rCtr x="-7240" y="5625"/>
                                    </p:animMotion>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02"/>
                                        </p:tgtEl>
                                        <p:attrNameLst>
                                          <p:attrName>style.visibility</p:attrName>
                                        </p:attrNameLst>
                                      </p:cBhvr>
                                      <p:to>
                                        <p:strVal val="visible"/>
                                      </p:to>
                                    </p:set>
                                    <p:animEffect transition="in" filter="fade">
                                      <p:cBhvr>
                                        <p:cTn id="38" dur="500"/>
                                        <p:tgtEl>
                                          <p:spTgt spid="302"/>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368"/>
                                        </p:tgtEl>
                                        <p:attrNameLst>
                                          <p:attrName>style.visibility</p:attrName>
                                        </p:attrNameLst>
                                      </p:cBhvr>
                                      <p:to>
                                        <p:strVal val="visible"/>
                                      </p:to>
                                    </p:set>
                                    <p:animEffect transition="in" filter="fade">
                                      <p:cBhvr>
                                        <p:cTn id="42" dur="500"/>
                                        <p:tgtEl>
                                          <p:spTgt spid="368"/>
                                        </p:tgtEl>
                                      </p:cBhvr>
                                    </p:animEffect>
                                  </p:childTnLst>
                                </p:cTn>
                              </p:par>
                              <p:par>
                                <p:cTn id="43" presetID="42" presetClass="path" presetSubtype="0" accel="50000" decel="50000" fill="hold" nodeType="withEffect">
                                  <p:stCondLst>
                                    <p:cond delay="0"/>
                                  </p:stCondLst>
                                  <p:childTnLst>
                                    <p:animMotion origin="layout" path="M -1.875E-6 4.07407E-6 L -0.1401 0.0037 " pathEditMode="relative" rAng="0" ptsTypes="AA">
                                      <p:cBhvr>
                                        <p:cTn id="44" dur="2000" spd="-100000" fill="hold"/>
                                        <p:tgtEl>
                                          <p:spTgt spid="368"/>
                                        </p:tgtEl>
                                        <p:attrNameLst>
                                          <p:attrName>ppt_x</p:attrName>
                                          <p:attrName>ppt_y</p:attrName>
                                        </p:attrNameLst>
                                      </p:cBhvr>
                                      <p:rCtr x="-7005" y="185"/>
                                    </p:animMotion>
                                  </p:childTnLst>
                                </p:cTn>
                              </p:par>
                              <p:par>
                                <p:cTn id="45" presetID="22" presetClass="entr" presetSubtype="8" fill="hold" nodeType="withEffect">
                                  <p:stCondLst>
                                    <p:cond delay="0"/>
                                  </p:stCondLst>
                                  <p:childTnLst>
                                    <p:set>
                                      <p:cBhvr>
                                        <p:cTn id="46" dur="1" fill="hold">
                                          <p:stCondLst>
                                            <p:cond delay="0"/>
                                          </p:stCondLst>
                                        </p:cTn>
                                        <p:tgtEl>
                                          <p:spTgt spid="367"/>
                                        </p:tgtEl>
                                        <p:attrNameLst>
                                          <p:attrName>style.visibility</p:attrName>
                                        </p:attrNameLst>
                                      </p:cBhvr>
                                      <p:to>
                                        <p:strVal val="visible"/>
                                      </p:to>
                                    </p:set>
                                    <p:animEffect transition="in" filter="wipe(left)">
                                      <p:cBhvr>
                                        <p:cTn id="47" dur="2000"/>
                                        <p:tgtEl>
                                          <p:spTgt spid="367"/>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299"/>
                                        </p:tgtEl>
                                        <p:attrNameLst>
                                          <p:attrName>style.visibility</p:attrName>
                                        </p:attrNameLst>
                                      </p:cBhvr>
                                      <p:to>
                                        <p:strVal val="visible"/>
                                      </p:to>
                                    </p:set>
                                    <p:animEffect transition="in" filter="fade">
                                      <p:cBhvr>
                                        <p:cTn id="51" dur="500"/>
                                        <p:tgtEl>
                                          <p:spTgt spid="299"/>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301"/>
                                        </p:tgtEl>
                                        <p:attrNameLst>
                                          <p:attrName>style.visibility</p:attrName>
                                        </p:attrNameLst>
                                      </p:cBhvr>
                                      <p:to>
                                        <p:strVal val="visible"/>
                                      </p:to>
                                    </p:set>
                                    <p:animEffect transition="in" filter="wipe(left)">
                                      <p:cBhvr>
                                        <p:cTn id="55" dur="500"/>
                                        <p:tgtEl>
                                          <p:spTgt spid="301"/>
                                        </p:tgtEl>
                                      </p:cBhvr>
                                    </p:animEffect>
                                  </p:childTnLst>
                                </p:cTn>
                              </p:par>
                              <p:par>
                                <p:cTn id="56" presetID="22" presetClass="entr" presetSubtype="8" fill="hold" nodeType="withEffect">
                                  <p:stCondLst>
                                    <p:cond delay="0"/>
                                  </p:stCondLst>
                                  <p:childTnLst>
                                    <p:set>
                                      <p:cBhvr>
                                        <p:cTn id="57" dur="1" fill="hold">
                                          <p:stCondLst>
                                            <p:cond delay="0"/>
                                          </p:stCondLst>
                                        </p:cTn>
                                        <p:tgtEl>
                                          <p:spTgt spid="300"/>
                                        </p:tgtEl>
                                        <p:attrNameLst>
                                          <p:attrName>style.visibility</p:attrName>
                                        </p:attrNameLst>
                                      </p:cBhvr>
                                      <p:to>
                                        <p:strVal val="visible"/>
                                      </p:to>
                                    </p:set>
                                    <p:animEffect transition="in" filter="wipe(left)">
                                      <p:cBhvr>
                                        <p:cTn id="58" dur="500"/>
                                        <p:tgtEl>
                                          <p:spTgt spid="300"/>
                                        </p:tgtEl>
                                      </p:cBhvr>
                                    </p:animEffect>
                                  </p:childTnLst>
                                </p:cTn>
                              </p:par>
                            </p:childTnLst>
                          </p:cTn>
                        </p:par>
                        <p:par>
                          <p:cTn id="59" fill="hold">
                            <p:stCondLst>
                              <p:cond delay="4500"/>
                            </p:stCondLst>
                            <p:childTnLst>
                              <p:par>
                                <p:cTn id="60" presetID="10" presetClass="entr" presetSubtype="0" fill="hold" nodeType="afterEffect">
                                  <p:stCondLst>
                                    <p:cond delay="0"/>
                                  </p:stCondLst>
                                  <p:childTnLst>
                                    <p:set>
                                      <p:cBhvr>
                                        <p:cTn id="61" dur="1" fill="hold">
                                          <p:stCondLst>
                                            <p:cond delay="0"/>
                                          </p:stCondLst>
                                        </p:cTn>
                                        <p:tgtEl>
                                          <p:spTgt spid="305"/>
                                        </p:tgtEl>
                                        <p:attrNameLst>
                                          <p:attrName>style.visibility</p:attrName>
                                        </p:attrNameLst>
                                      </p:cBhvr>
                                      <p:to>
                                        <p:strVal val="visible"/>
                                      </p:to>
                                    </p:set>
                                    <p:animEffect transition="in" filter="fade">
                                      <p:cBhvr>
                                        <p:cTn id="62" dur="500"/>
                                        <p:tgtEl>
                                          <p:spTgt spid="30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71"/>
                                        </p:tgtEl>
                                        <p:attrNameLst>
                                          <p:attrName>style.visibility</p:attrName>
                                        </p:attrNameLst>
                                      </p:cBhvr>
                                      <p:to>
                                        <p:strVal val="visible"/>
                                      </p:to>
                                    </p:set>
                                    <p:animEffect transition="in" filter="fade">
                                      <p:cBhvr>
                                        <p:cTn id="65" dur="500"/>
                                        <p:tgtEl>
                                          <p:spTgt spid="371"/>
                                        </p:tgtEl>
                                      </p:cBhvr>
                                    </p:animEffect>
                                  </p:childTnLst>
                                </p:cTn>
                              </p:par>
                            </p:childTnLst>
                          </p:cTn>
                        </p:par>
                        <p:par>
                          <p:cTn id="66" fill="hold">
                            <p:stCondLst>
                              <p:cond delay="5000"/>
                            </p:stCondLst>
                            <p:childTnLst>
                              <p:par>
                                <p:cTn id="67" presetID="0" presetClass="path" presetSubtype="0" accel="50000" decel="50000" fill="hold" grpId="1" nodeType="afterEffect">
                                  <p:stCondLst>
                                    <p:cond delay="0"/>
                                  </p:stCondLst>
                                  <p:childTnLst>
                                    <p:animMotion origin="layout" path="M -1.875E-6 3.7037E-7 L -1.875E-6 0.00023 C 0.00091 -0.00255 0.00248 -0.00463 0.00261 -0.00741 C 0.00313 -0.01551 0.00235 -0.02361 0.00209 -0.03148 C 0.00196 -0.03611 0.00169 -0.03866 0.00052 -0.04259 C -0.00143 -0.05 -0.00039 -0.04491 -0.0026 -0.05093 C -0.00443 -0.05648 -0.00247 -0.05347 -0.00521 -0.05648 C -0.00547 -0.05741 -0.00573 -0.05857 -0.00625 -0.05926 C -0.01041 -0.06551 -0.00495 -0.0544 -0.00937 -0.06204 C -0.01315 -0.06898 -0.00872 -0.06343 -0.0125 -0.06759 C -0.01458 -0.07407 -0.01367 -0.0706 -0.0151 -0.07778 L -0.01549 -0.08056 C -0.01536 -0.08241 -0.01549 -0.08449 -0.0151 -0.08611 C -0.01458 -0.0875 -0.01302 -0.08889 -0.01302 -0.08866 L -0.00937 -0.08796 L -0.00989 -0.08982 " pathEditMode="relative" rAng="0" ptsTypes="AAAAAAAAAAAAAAAA">
                                      <p:cBhvr>
                                        <p:cTn id="68" dur="1000" fill="hold"/>
                                        <p:tgtEl>
                                          <p:spTgt spid="371"/>
                                        </p:tgtEl>
                                        <p:attrNameLst>
                                          <p:attrName>ppt_x</p:attrName>
                                          <p:attrName>ppt_y</p:attrName>
                                        </p:attrNameLst>
                                      </p:cBhvr>
                                      <p:rCtr x="-638" y="-4491"/>
                                    </p:animMotion>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373"/>
                                        </p:tgtEl>
                                        <p:attrNameLst>
                                          <p:attrName>style.visibility</p:attrName>
                                        </p:attrNameLst>
                                      </p:cBhvr>
                                      <p:to>
                                        <p:strVal val="visible"/>
                                      </p:to>
                                    </p:set>
                                    <p:animEffect transition="in" filter="fade">
                                      <p:cBhvr>
                                        <p:cTn id="72" dur="500"/>
                                        <p:tgtEl>
                                          <p:spTgt spid="373"/>
                                        </p:tgtEl>
                                      </p:cBhvr>
                                    </p:animEffect>
                                  </p:childTnLst>
                                </p:cTn>
                              </p:par>
                              <p:par>
                                <p:cTn id="73" presetID="10" presetClass="exit" presetSubtype="0" fill="hold" grpId="3" nodeType="withEffect">
                                  <p:stCondLst>
                                    <p:cond delay="0"/>
                                  </p:stCondLst>
                                  <p:childTnLst>
                                    <p:animEffect transition="out" filter="fade">
                                      <p:cBhvr>
                                        <p:cTn id="74" dur="500"/>
                                        <p:tgtEl>
                                          <p:spTgt spid="371"/>
                                        </p:tgtEl>
                                      </p:cBhvr>
                                    </p:animEffect>
                                    <p:set>
                                      <p:cBhvr>
                                        <p:cTn id="75" dur="1" fill="hold">
                                          <p:stCondLst>
                                            <p:cond delay="499"/>
                                          </p:stCondLst>
                                        </p:cTn>
                                        <p:tgtEl>
                                          <p:spTgt spid="371"/>
                                        </p:tgtEl>
                                        <p:attrNameLst>
                                          <p:attrName>style.visibility</p:attrName>
                                        </p:attrNameLst>
                                      </p:cBhvr>
                                      <p:to>
                                        <p:strVal val="hidden"/>
                                      </p:to>
                                    </p:set>
                                  </p:childTnLst>
                                </p:cTn>
                              </p:par>
                            </p:childTnLst>
                          </p:cTn>
                        </p:par>
                        <p:par>
                          <p:cTn id="76" fill="hold">
                            <p:stCondLst>
                              <p:cond delay="6500"/>
                            </p:stCondLst>
                            <p:childTnLst>
                              <p:par>
                                <p:cTn id="77" presetID="42" presetClass="path" presetSubtype="0" accel="50000" decel="50000" fill="hold" grpId="2" nodeType="afterEffect">
                                  <p:stCondLst>
                                    <p:cond delay="0"/>
                                  </p:stCondLst>
                                  <p:childTnLst>
                                    <p:animMotion origin="layout" path="M -1.66667E-6 3.33333E-6 L -0.00299 -0.11667 " pathEditMode="relative" rAng="0" ptsTypes="AA">
                                      <p:cBhvr>
                                        <p:cTn id="78" dur="250" spd="-100000" fill="hold"/>
                                        <p:tgtEl>
                                          <p:spTgt spid="371"/>
                                        </p:tgtEl>
                                        <p:attrNameLst>
                                          <p:attrName>ppt_x</p:attrName>
                                          <p:attrName>ppt_y</p:attrName>
                                        </p:attrNameLst>
                                      </p:cBhvr>
                                      <p:rCtr x="-156" y="-5833"/>
                                    </p:animMotion>
                                  </p:childTnLst>
                                </p:cTn>
                              </p:par>
                            </p:childTnLst>
                          </p:cTn>
                        </p:par>
                        <p:par>
                          <p:cTn id="79" fill="hold">
                            <p:stCondLst>
                              <p:cond delay="6750"/>
                            </p:stCondLst>
                            <p:childTnLst>
                              <p:par>
                                <p:cTn id="80" presetID="1" presetClass="entr" presetSubtype="0" fill="hold" grpId="4" nodeType="afterEffect">
                                  <p:stCondLst>
                                    <p:cond delay="0"/>
                                  </p:stCondLst>
                                  <p:childTnLst>
                                    <p:set>
                                      <p:cBhvr>
                                        <p:cTn id="81" dur="1" fill="hold">
                                          <p:stCondLst>
                                            <p:cond delay="0"/>
                                          </p:stCondLst>
                                        </p:cTn>
                                        <p:tgtEl>
                                          <p:spTgt spid="371"/>
                                        </p:tgtEl>
                                        <p:attrNameLst>
                                          <p:attrName>style.visibility</p:attrName>
                                        </p:attrNameLst>
                                      </p:cBhvr>
                                      <p:to>
                                        <p:strVal val="visible"/>
                                      </p:to>
                                    </p:set>
                                  </p:childTnLst>
                                </p:cTn>
                              </p:par>
                            </p:childTnLst>
                          </p:cTn>
                        </p:par>
                        <p:par>
                          <p:cTn id="82" fill="hold">
                            <p:stCondLst>
                              <p:cond delay="6750"/>
                            </p:stCondLst>
                            <p:childTnLst>
                              <p:par>
                                <p:cTn id="83" presetID="10" presetClass="entr" presetSubtype="0" fill="hold" grpId="0" nodeType="afterEffect">
                                  <p:stCondLst>
                                    <p:cond delay="0"/>
                                  </p:stCondLst>
                                  <p:childTnLst>
                                    <p:set>
                                      <p:cBhvr>
                                        <p:cTn id="84" dur="1" fill="hold">
                                          <p:stCondLst>
                                            <p:cond delay="0"/>
                                          </p:stCondLst>
                                        </p:cTn>
                                        <p:tgtEl>
                                          <p:spTgt spid="372"/>
                                        </p:tgtEl>
                                        <p:attrNameLst>
                                          <p:attrName>style.visibility</p:attrName>
                                        </p:attrNameLst>
                                      </p:cBhvr>
                                      <p:to>
                                        <p:strVal val="visible"/>
                                      </p:to>
                                    </p:set>
                                    <p:animEffect transition="in" filter="fade">
                                      <p:cBhvr>
                                        <p:cTn id="85" dur="500"/>
                                        <p:tgtEl>
                                          <p:spTgt spid="372"/>
                                        </p:tgtEl>
                                      </p:cBhvr>
                                    </p:animEffect>
                                  </p:childTnLst>
                                </p:cTn>
                              </p:par>
                            </p:childTnLst>
                          </p:cTn>
                        </p:par>
                        <p:par>
                          <p:cTn id="86" fill="hold">
                            <p:stCondLst>
                              <p:cond delay="7250"/>
                            </p:stCondLst>
                            <p:childTnLst>
                              <p:par>
                                <p:cTn id="87" presetID="42" presetClass="path" presetSubtype="0" accel="50000" decel="50000" fill="hold" grpId="1" nodeType="afterEffect">
                                  <p:stCondLst>
                                    <p:cond delay="0"/>
                                  </p:stCondLst>
                                  <p:childTnLst>
                                    <p:animMotion origin="layout" path="M 3.33333E-6 2.96296E-6 L -0.05899 0.00185 " pathEditMode="relative" rAng="0" ptsTypes="AA">
                                      <p:cBhvr>
                                        <p:cTn id="88" dur="500" fill="hold"/>
                                        <p:tgtEl>
                                          <p:spTgt spid="372"/>
                                        </p:tgtEl>
                                        <p:attrNameLst>
                                          <p:attrName>ppt_x</p:attrName>
                                          <p:attrName>ppt_y</p:attrName>
                                        </p:attrNameLst>
                                      </p:cBhvr>
                                      <p:rCtr x="-2956" y="93"/>
                                    </p:animMotion>
                                  </p:childTnLst>
                                </p:cTn>
                              </p:par>
                            </p:childTnLst>
                          </p:cTn>
                        </p:par>
                        <p:par>
                          <p:cTn id="89" fill="hold">
                            <p:stCondLst>
                              <p:cond delay="7750"/>
                            </p:stCondLst>
                            <p:childTnLst>
                              <p:par>
                                <p:cTn id="90" presetID="10" presetClass="entr" presetSubtype="0" fill="hold" grpId="0" nodeType="afterEffect">
                                  <p:stCondLst>
                                    <p:cond delay="0"/>
                                  </p:stCondLst>
                                  <p:childTnLst>
                                    <p:set>
                                      <p:cBhvr>
                                        <p:cTn id="91" dur="1" fill="hold">
                                          <p:stCondLst>
                                            <p:cond delay="0"/>
                                          </p:stCondLst>
                                        </p:cTn>
                                        <p:tgtEl>
                                          <p:spTgt spid="374"/>
                                        </p:tgtEl>
                                        <p:attrNameLst>
                                          <p:attrName>style.visibility</p:attrName>
                                        </p:attrNameLst>
                                      </p:cBhvr>
                                      <p:to>
                                        <p:strVal val="visible"/>
                                      </p:to>
                                    </p:set>
                                    <p:animEffect transition="in" filter="fade">
                                      <p:cBhvr>
                                        <p:cTn id="92" dur="500"/>
                                        <p:tgtEl>
                                          <p:spTgt spid="374"/>
                                        </p:tgtEl>
                                      </p:cBhvr>
                                    </p:animEffect>
                                  </p:childTnLst>
                                </p:cTn>
                              </p:par>
                              <p:par>
                                <p:cTn id="93" presetID="10" presetClass="exit" presetSubtype="0" fill="hold" grpId="2" nodeType="withEffect">
                                  <p:stCondLst>
                                    <p:cond delay="0"/>
                                  </p:stCondLst>
                                  <p:childTnLst>
                                    <p:animEffect transition="out" filter="fade">
                                      <p:cBhvr>
                                        <p:cTn id="94" dur="500"/>
                                        <p:tgtEl>
                                          <p:spTgt spid="372"/>
                                        </p:tgtEl>
                                      </p:cBhvr>
                                    </p:animEffect>
                                    <p:set>
                                      <p:cBhvr>
                                        <p:cTn id="95" dur="1" fill="hold">
                                          <p:stCondLst>
                                            <p:cond delay="499"/>
                                          </p:stCondLst>
                                        </p:cTn>
                                        <p:tgtEl>
                                          <p:spTgt spid="372"/>
                                        </p:tgtEl>
                                        <p:attrNameLst>
                                          <p:attrName>style.visibility</p:attrName>
                                        </p:attrNameLst>
                                      </p:cBhvr>
                                      <p:to>
                                        <p:strVal val="hidden"/>
                                      </p:to>
                                    </p:set>
                                  </p:childTnLst>
                                </p:cTn>
                              </p:par>
                            </p:childTnLst>
                          </p:cTn>
                        </p:par>
                        <p:par>
                          <p:cTn id="96" fill="hold">
                            <p:stCondLst>
                              <p:cond delay="8250"/>
                            </p:stCondLst>
                            <p:childTnLst>
                              <p:par>
                                <p:cTn id="97" presetID="10" presetClass="entr" presetSubtype="0" fill="hold" grpId="0" nodeType="afterEffect">
                                  <p:stCondLst>
                                    <p:cond delay="0"/>
                                  </p:stCondLst>
                                  <p:childTnLst>
                                    <p:set>
                                      <p:cBhvr>
                                        <p:cTn id="98" dur="1" fill="hold">
                                          <p:stCondLst>
                                            <p:cond delay="0"/>
                                          </p:stCondLst>
                                        </p:cTn>
                                        <p:tgtEl>
                                          <p:spTgt spid="375"/>
                                        </p:tgtEl>
                                        <p:attrNameLst>
                                          <p:attrName>style.visibility</p:attrName>
                                        </p:attrNameLst>
                                      </p:cBhvr>
                                      <p:to>
                                        <p:strVal val="visible"/>
                                      </p:to>
                                    </p:set>
                                    <p:animEffect transition="in" filter="fade">
                                      <p:cBhvr>
                                        <p:cTn id="99" dur="500"/>
                                        <p:tgtEl>
                                          <p:spTgt spid="375"/>
                                        </p:tgtEl>
                                      </p:cBhvr>
                                    </p:animEffect>
                                  </p:childTnLst>
                                </p:cTn>
                              </p:par>
                            </p:childTnLst>
                          </p:cTn>
                        </p:par>
                        <p:par>
                          <p:cTn id="100" fill="hold">
                            <p:stCondLst>
                              <p:cond delay="8750"/>
                            </p:stCondLst>
                            <p:childTnLst>
                              <p:par>
                                <p:cTn id="101" presetID="10" presetClass="entr" presetSubtype="0" fill="hold" grpId="0" nodeType="afterEffect">
                                  <p:stCondLst>
                                    <p:cond delay="0"/>
                                  </p:stCondLst>
                                  <p:childTnLst>
                                    <p:set>
                                      <p:cBhvr>
                                        <p:cTn id="102" dur="1" fill="hold">
                                          <p:stCondLst>
                                            <p:cond delay="0"/>
                                          </p:stCondLst>
                                        </p:cTn>
                                        <p:tgtEl>
                                          <p:spTgt spid="376"/>
                                        </p:tgtEl>
                                        <p:attrNameLst>
                                          <p:attrName>style.visibility</p:attrName>
                                        </p:attrNameLst>
                                      </p:cBhvr>
                                      <p:to>
                                        <p:strVal val="visible"/>
                                      </p:to>
                                    </p:set>
                                    <p:animEffect transition="in" filter="fade">
                                      <p:cBhvr>
                                        <p:cTn id="103" dur="500"/>
                                        <p:tgtEl>
                                          <p:spTgt spid="37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500"/>
                                        <p:tgtEl>
                                          <p:spTgt spid="19"/>
                                        </p:tgtEl>
                                      </p:cBhvr>
                                    </p:animEffect>
                                  </p:childTnLst>
                                </p:cTn>
                              </p:par>
                              <p:par>
                                <p:cTn id="109" presetID="42" presetClass="path" presetSubtype="0" accel="50000" decel="50000" fill="hold" nodeType="withEffect">
                                  <p:stCondLst>
                                    <p:cond delay="0"/>
                                  </p:stCondLst>
                                  <p:childTnLst>
                                    <p:animMotion origin="layout" path="M -0.17618 -0.04653 L 3.54167E-6 3.33333E-6 " pathEditMode="relative" rAng="0" ptsTypes="AA">
                                      <p:cBhvr>
                                        <p:cTn id="110" dur="1000" fill="hold"/>
                                        <p:tgtEl>
                                          <p:spTgt spid="19"/>
                                        </p:tgtEl>
                                        <p:attrNameLst>
                                          <p:attrName>ppt_x</p:attrName>
                                          <p:attrName>ppt_y</p:attrName>
                                        </p:attrNameLst>
                                      </p:cBhvr>
                                      <p:rCtr x="8802" y="2315"/>
                                    </p:animMotion>
                                  </p:childTnLst>
                                </p:cTn>
                              </p:par>
                            </p:childTnLst>
                          </p:cTn>
                        </p:par>
                        <p:par>
                          <p:cTn id="111" fill="hold">
                            <p:stCondLst>
                              <p:cond delay="1000"/>
                            </p:stCondLst>
                            <p:childTnLst>
                              <p:par>
                                <p:cTn id="112" presetID="10" presetClass="entr" presetSubtype="0" fill="hold" nodeType="afterEffect">
                                  <p:stCondLst>
                                    <p:cond delay="1000"/>
                                  </p:stCondLst>
                                  <p:childTnLst>
                                    <p:set>
                                      <p:cBhvr>
                                        <p:cTn id="113" dur="1" fill="hold">
                                          <p:stCondLst>
                                            <p:cond delay="0"/>
                                          </p:stCondLst>
                                        </p:cTn>
                                        <p:tgtEl>
                                          <p:spTgt spid="281"/>
                                        </p:tgtEl>
                                        <p:attrNameLst>
                                          <p:attrName>style.visibility</p:attrName>
                                        </p:attrNameLst>
                                      </p:cBhvr>
                                      <p:to>
                                        <p:strVal val="visible"/>
                                      </p:to>
                                    </p:set>
                                    <p:animEffect transition="in" filter="fade">
                                      <p:cBhvr>
                                        <p:cTn id="114" dur="500"/>
                                        <p:tgtEl>
                                          <p:spTgt spid="281"/>
                                        </p:tgtEl>
                                      </p:cBhvr>
                                    </p:animEffect>
                                  </p:childTnLst>
                                </p:cTn>
                              </p:par>
                              <p:par>
                                <p:cTn id="115" presetID="42" presetClass="path" presetSubtype="0" accel="50000" decel="50000" fill="hold" nodeType="withEffect">
                                  <p:stCondLst>
                                    <p:cond delay="1000"/>
                                  </p:stCondLst>
                                  <p:childTnLst>
                                    <p:animMotion origin="layout" path="M -8.33333E-7 -2.96296E-6 L -0.04805 -0.26736 " pathEditMode="relative" rAng="0" ptsTypes="AA">
                                      <p:cBhvr>
                                        <p:cTn id="116" dur="1000" spd="-100000" fill="hold"/>
                                        <p:tgtEl>
                                          <p:spTgt spid="281"/>
                                        </p:tgtEl>
                                        <p:attrNameLst>
                                          <p:attrName>ppt_x</p:attrName>
                                          <p:attrName>ppt_y</p:attrName>
                                        </p:attrNameLst>
                                      </p:cBhvr>
                                      <p:rCtr x="-2409" y="-1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animBg="1"/>
      <p:bldP spid="299" grpId="0"/>
      <p:bldP spid="301" grpId="0" animBg="1"/>
      <p:bldP spid="373" grpId="0" animBg="1"/>
      <p:bldP spid="374" grpId="0" animBg="1"/>
      <p:bldP spid="371" grpId="0"/>
      <p:bldP spid="371" grpId="1"/>
      <p:bldP spid="371" grpId="2"/>
      <p:bldP spid="371" grpId="3"/>
      <p:bldP spid="371" grpId="4"/>
      <p:bldP spid="372" grpId="0"/>
      <p:bldP spid="372" grpId="1"/>
      <p:bldP spid="372" grpId="2"/>
      <p:bldP spid="375" grpId="0"/>
      <p:bldP spid="3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9B6AB3-43B1-4143-B21E-56630356A8C6}"/>
              </a:ext>
            </a:extLst>
          </p:cNvPr>
          <p:cNvSpPr/>
          <p:nvPr/>
        </p:nvSpPr>
        <p:spPr>
          <a:xfrm>
            <a:off x="325334" y="3068960"/>
            <a:ext cx="8344534" cy="35423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a:extLst>
              <a:ext uri="{FF2B5EF4-FFF2-40B4-BE49-F238E27FC236}">
                <a16:creationId xmlns:a16="http://schemas.microsoft.com/office/drawing/2014/main" id="{B4BBDCCD-5E04-5C4B-ACFA-8AA359F19D20}"/>
              </a:ext>
            </a:extLst>
          </p:cNvPr>
          <p:cNvSpPr>
            <a:spLocks noGrp="1"/>
          </p:cNvSpPr>
          <p:nvPr>
            <p:ph type="title"/>
          </p:nvPr>
        </p:nvSpPr>
        <p:spPr>
          <a:xfrm>
            <a:off x="384904" y="188640"/>
            <a:ext cx="8374190" cy="687388"/>
          </a:xfrm>
        </p:spPr>
        <p:txBody>
          <a:bodyPr>
            <a:normAutofit fontScale="90000"/>
          </a:bodyPr>
          <a:lstStyle/>
          <a:p>
            <a:r>
              <a:rPr lang="en-US" dirty="0" err="1">
                <a:solidFill>
                  <a:srgbClr val="002060"/>
                </a:solidFill>
              </a:rPr>
              <a:t>Onaylı</a:t>
            </a:r>
            <a:r>
              <a:rPr lang="en-US" dirty="0">
                <a:solidFill>
                  <a:srgbClr val="002060"/>
                </a:solidFill>
              </a:rPr>
              <a:t> </a:t>
            </a:r>
            <a:r>
              <a:rPr lang="en-US" dirty="0" err="1">
                <a:solidFill>
                  <a:srgbClr val="002060"/>
                </a:solidFill>
              </a:rPr>
              <a:t>Endikasyon</a:t>
            </a:r>
            <a:r>
              <a:rPr lang="en-US" dirty="0">
                <a:solidFill>
                  <a:srgbClr val="002060"/>
                </a:solidFill>
              </a:rPr>
              <a:t> </a:t>
            </a:r>
            <a:r>
              <a:rPr lang="en-US" dirty="0" err="1">
                <a:solidFill>
                  <a:srgbClr val="002060"/>
                </a:solidFill>
              </a:rPr>
              <a:t>ve</a:t>
            </a:r>
            <a:r>
              <a:rPr lang="en-US" dirty="0">
                <a:solidFill>
                  <a:srgbClr val="002060"/>
                </a:solidFill>
              </a:rPr>
              <a:t> </a:t>
            </a:r>
            <a:r>
              <a:rPr lang="en-US" dirty="0" err="1">
                <a:solidFill>
                  <a:srgbClr val="002060"/>
                </a:solidFill>
              </a:rPr>
              <a:t>Doz</a:t>
            </a:r>
            <a:r>
              <a:rPr lang="en-US" dirty="0">
                <a:solidFill>
                  <a:srgbClr val="002060"/>
                </a:solidFill>
              </a:rPr>
              <a:t> </a:t>
            </a:r>
            <a:r>
              <a:rPr lang="en-US" dirty="0" err="1">
                <a:solidFill>
                  <a:srgbClr val="002060"/>
                </a:solidFill>
              </a:rPr>
              <a:t>Şeması</a:t>
            </a:r>
            <a:r>
              <a:rPr lang="en-US" dirty="0"/>
              <a:t>:</a:t>
            </a:r>
          </a:p>
        </p:txBody>
      </p:sp>
      <p:sp>
        <p:nvSpPr>
          <p:cNvPr id="3" name="Footer Placeholder 2">
            <a:extLst>
              <a:ext uri="{FF2B5EF4-FFF2-40B4-BE49-F238E27FC236}">
                <a16:creationId xmlns:a16="http://schemas.microsoft.com/office/drawing/2014/main" id="{24A2D2CA-50D8-8E44-B9A5-786265285E5D}"/>
              </a:ext>
            </a:extLst>
          </p:cNvPr>
          <p:cNvSpPr>
            <a:spLocks noGrp="1"/>
          </p:cNvSpPr>
          <p:nvPr>
            <p:ph type="ftr" sz="quarter" idx="11"/>
          </p:nvPr>
        </p:nvSpPr>
        <p:spPr>
          <a:xfrm>
            <a:off x="384049" y="6263735"/>
            <a:ext cx="7861880" cy="457741"/>
          </a:xfrm>
        </p:spPr>
        <p:txBody>
          <a:bodyPr anchor="b"/>
          <a:lstStyle/>
          <a:p>
            <a:r>
              <a:rPr lang="en-US" sz="900" dirty="0" err="1">
                <a:solidFill>
                  <a:schemeClr val="bg1"/>
                </a:solidFill>
                <a:cs typeface="Segoe UI Semibold" panose="020B0702040204020203" pitchFamily="34" charset="0"/>
              </a:rPr>
              <a:t>Endari</a:t>
            </a:r>
            <a:r>
              <a:rPr lang="en-US" sz="900" dirty="0">
                <a:solidFill>
                  <a:schemeClr val="bg1"/>
                </a:solidFill>
                <a:cs typeface="Segoe UI Semibold" panose="020B0702040204020203" pitchFamily="34" charset="0"/>
              </a:rPr>
              <a:t> SmPC.</a:t>
            </a:r>
          </a:p>
        </p:txBody>
      </p:sp>
      <p:sp>
        <p:nvSpPr>
          <p:cNvPr id="6" name="Rectangle 5">
            <a:extLst>
              <a:ext uri="{FF2B5EF4-FFF2-40B4-BE49-F238E27FC236}">
                <a16:creationId xmlns:a16="http://schemas.microsoft.com/office/drawing/2014/main" id="{5529FC10-58BA-874A-A76A-D696C6D07024}"/>
              </a:ext>
            </a:extLst>
          </p:cNvPr>
          <p:cNvSpPr/>
          <p:nvPr/>
        </p:nvSpPr>
        <p:spPr>
          <a:xfrm>
            <a:off x="384048" y="980728"/>
            <a:ext cx="8284014" cy="1938992"/>
          </a:xfrm>
          <a:prstGeom prst="rect">
            <a:avLst/>
          </a:prstGeom>
        </p:spPr>
        <p:txBody>
          <a:bodyPr wrap="square">
            <a:spAutoFit/>
          </a:bodyPr>
          <a:lstStyle/>
          <a:p>
            <a:pPr>
              <a:spcBef>
                <a:spcPts val="1200"/>
              </a:spcBef>
              <a:spcAft>
                <a:spcPts val="1200"/>
              </a:spcAft>
            </a:pPr>
            <a:r>
              <a:rPr lang="en-US" sz="2000" dirty="0">
                <a:solidFill>
                  <a:srgbClr val="002060"/>
                </a:solidFill>
                <a:latin typeface="Segoe UI" panose="020B0502040204020203" pitchFamily="34" charset="0"/>
                <a:cs typeface="Segoe UI" panose="020B0502040204020203" pitchFamily="34" charset="0"/>
              </a:rPr>
              <a:t>L-</a:t>
            </a:r>
            <a:r>
              <a:rPr lang="en-US" sz="2000" dirty="0" err="1">
                <a:solidFill>
                  <a:srgbClr val="002060"/>
                </a:solidFill>
                <a:latin typeface="Segoe UI" panose="020B0502040204020203" pitchFamily="34" charset="0"/>
                <a:cs typeface="Segoe UI" panose="020B0502040204020203" pitchFamily="34" charset="0"/>
              </a:rPr>
              <a:t>Glutamin</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erişkin</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ve</a:t>
            </a:r>
            <a:r>
              <a:rPr lang="en-US" sz="2000" dirty="0">
                <a:solidFill>
                  <a:srgbClr val="002060"/>
                </a:solidFill>
                <a:latin typeface="Segoe UI" panose="020B0502040204020203" pitchFamily="34" charset="0"/>
                <a:cs typeface="Segoe UI" panose="020B0502040204020203" pitchFamily="34" charset="0"/>
              </a:rPr>
              <a:t> 5 </a:t>
            </a:r>
            <a:r>
              <a:rPr lang="en-US" sz="2000" dirty="0" err="1">
                <a:solidFill>
                  <a:srgbClr val="002060"/>
                </a:solidFill>
                <a:latin typeface="Segoe UI" panose="020B0502040204020203" pitchFamily="34" charset="0"/>
                <a:cs typeface="Segoe UI" panose="020B0502040204020203" pitchFamily="34" charset="0"/>
              </a:rPr>
              <a:t>yaş</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üzerindeki</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pediatrik</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hastalarda</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akut</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komplikasyonların</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azaltılmasında</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endikedir</a:t>
            </a:r>
            <a:r>
              <a:rPr lang="en-US" sz="2000" dirty="0">
                <a:solidFill>
                  <a:srgbClr val="002060"/>
                </a:solidFill>
                <a:latin typeface="Segoe UI" panose="020B0502040204020203" pitchFamily="34" charset="0"/>
                <a:cs typeface="Segoe UI" panose="020B0502040204020203" pitchFamily="34" charset="0"/>
              </a:rPr>
              <a:t>.</a:t>
            </a:r>
            <a:endParaRPr lang="tr-TR" sz="2000" dirty="0">
              <a:solidFill>
                <a:srgbClr val="002060"/>
              </a:solidFill>
              <a:latin typeface="Segoe UI" panose="020B0502040204020203" pitchFamily="34" charset="0"/>
              <a:cs typeface="Segoe UI" panose="020B0502040204020203" pitchFamily="34" charset="0"/>
            </a:endParaRPr>
          </a:p>
          <a:p>
            <a:pPr>
              <a:spcBef>
                <a:spcPts val="1200"/>
              </a:spcBef>
              <a:spcAft>
                <a:spcPts val="1200"/>
              </a:spcAft>
            </a:pPr>
            <a:r>
              <a:rPr lang="en-US" sz="2000" dirty="0">
                <a:solidFill>
                  <a:srgbClr val="002060"/>
                </a:solidFill>
                <a:latin typeface="Segoe UI" panose="020B0502040204020203" pitchFamily="34" charset="0"/>
                <a:cs typeface="Segoe UI" panose="020B0502040204020203" pitchFamily="34" charset="0"/>
              </a:rPr>
              <a:t>L-</a:t>
            </a:r>
            <a:r>
              <a:rPr lang="en-US" sz="2000" dirty="0" err="1">
                <a:solidFill>
                  <a:srgbClr val="002060"/>
                </a:solidFill>
                <a:latin typeface="Segoe UI" panose="020B0502040204020203" pitchFamily="34" charset="0"/>
                <a:cs typeface="Segoe UI" panose="020B0502040204020203" pitchFamily="34" charset="0"/>
              </a:rPr>
              <a:t>Glutamin</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aşağıdaki</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gibi</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günde</a:t>
            </a:r>
            <a:r>
              <a:rPr lang="en-US" sz="2000" dirty="0">
                <a:solidFill>
                  <a:srgbClr val="002060"/>
                </a:solidFill>
                <a:latin typeface="Segoe UI" panose="020B0502040204020203" pitchFamily="34" charset="0"/>
                <a:cs typeface="Segoe UI" panose="020B0502040204020203" pitchFamily="34" charset="0"/>
              </a:rPr>
              <a:t> 2 </a:t>
            </a:r>
            <a:r>
              <a:rPr lang="en-US" sz="2000" dirty="0" err="1">
                <a:solidFill>
                  <a:srgbClr val="002060"/>
                </a:solidFill>
                <a:latin typeface="Segoe UI" panose="020B0502040204020203" pitchFamily="34" charset="0"/>
                <a:cs typeface="Segoe UI" panose="020B0502040204020203" pitchFamily="34" charset="0"/>
              </a:rPr>
              <a:t>defa</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ve</a:t>
            </a:r>
            <a:r>
              <a:rPr lang="en-US" sz="2000" dirty="0">
                <a:solidFill>
                  <a:srgbClr val="002060"/>
                </a:solidFill>
                <a:latin typeface="Segoe UI" panose="020B0502040204020203" pitchFamily="34" charset="0"/>
                <a:cs typeface="Segoe UI" panose="020B0502040204020203" pitchFamily="34" charset="0"/>
              </a:rPr>
              <a:t> oral </a:t>
            </a:r>
            <a:r>
              <a:rPr lang="en-US" sz="2000" dirty="0" err="1">
                <a:solidFill>
                  <a:srgbClr val="002060"/>
                </a:solidFill>
                <a:latin typeface="Segoe UI" panose="020B0502040204020203" pitchFamily="34" charset="0"/>
                <a:cs typeface="Segoe UI" panose="020B0502040204020203" pitchFamily="34" charset="0"/>
              </a:rPr>
              <a:t>olarak</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vücut</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yüzey</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ağırlığı</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bazlı</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kullanılması</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önerilmektedir</a:t>
            </a:r>
            <a:r>
              <a:rPr lang="en-US" sz="2000" dirty="0">
                <a:solidFill>
                  <a:srgbClr val="002060"/>
                </a:solidFill>
                <a:latin typeface="Segoe UI" panose="020B0502040204020203" pitchFamily="34" charset="0"/>
                <a:cs typeface="Segoe UI" panose="020B0502040204020203" pitchFamily="34" charset="0"/>
              </a:rPr>
              <a:t>. Her </a:t>
            </a:r>
            <a:r>
              <a:rPr lang="en-US" sz="2000" dirty="0" err="1">
                <a:solidFill>
                  <a:srgbClr val="002060"/>
                </a:solidFill>
                <a:latin typeface="Segoe UI" panose="020B0502040204020203" pitchFamily="34" charset="0"/>
                <a:cs typeface="Segoe UI" panose="020B0502040204020203" pitchFamily="34" charset="0"/>
              </a:rPr>
              <a:t>bir</a:t>
            </a:r>
            <a:r>
              <a:rPr lang="en-US" sz="2000" dirty="0">
                <a:solidFill>
                  <a:srgbClr val="002060"/>
                </a:solidFill>
                <a:latin typeface="Segoe UI" panose="020B0502040204020203" pitchFamily="34" charset="0"/>
                <a:cs typeface="Segoe UI" panose="020B0502040204020203" pitchFamily="34" charset="0"/>
              </a:rPr>
              <a:t> L-</a:t>
            </a:r>
            <a:r>
              <a:rPr lang="en-US" sz="2000" dirty="0" err="1">
                <a:solidFill>
                  <a:srgbClr val="002060"/>
                </a:solidFill>
                <a:latin typeface="Segoe UI" panose="020B0502040204020203" pitchFamily="34" charset="0"/>
                <a:cs typeface="Segoe UI" panose="020B0502040204020203" pitchFamily="34" charset="0"/>
              </a:rPr>
              <a:t>Glutamin</a:t>
            </a:r>
            <a:r>
              <a:rPr lang="en-US" sz="2000" dirty="0">
                <a:solidFill>
                  <a:srgbClr val="002060"/>
                </a:solidFill>
                <a:latin typeface="Segoe UI" panose="020B0502040204020203" pitchFamily="34" charset="0"/>
                <a:cs typeface="Segoe UI" panose="020B0502040204020203" pitchFamily="34" charset="0"/>
              </a:rPr>
              <a:t> </a:t>
            </a:r>
            <a:r>
              <a:rPr lang="en-US" sz="2000" dirty="0" err="1">
                <a:solidFill>
                  <a:srgbClr val="002060"/>
                </a:solidFill>
                <a:latin typeface="Segoe UI" panose="020B0502040204020203" pitchFamily="34" charset="0"/>
                <a:cs typeface="Segoe UI" panose="020B0502040204020203" pitchFamily="34" charset="0"/>
              </a:rPr>
              <a:t>paketi</a:t>
            </a:r>
            <a:r>
              <a:rPr lang="en-US" sz="2000" dirty="0">
                <a:solidFill>
                  <a:srgbClr val="002060"/>
                </a:solidFill>
                <a:latin typeface="Segoe UI" panose="020B0502040204020203" pitchFamily="34" charset="0"/>
                <a:cs typeface="Segoe UI" panose="020B0502040204020203" pitchFamily="34" charset="0"/>
              </a:rPr>
              <a:t> de 5 g </a:t>
            </a:r>
            <a:r>
              <a:rPr lang="en-US" sz="2000" dirty="0" err="1">
                <a:solidFill>
                  <a:srgbClr val="002060"/>
                </a:solidFill>
                <a:latin typeface="Segoe UI" panose="020B0502040204020203" pitchFamily="34" charset="0"/>
                <a:cs typeface="Segoe UI" panose="020B0502040204020203" pitchFamily="34" charset="0"/>
              </a:rPr>
              <a:t>içermektedir</a:t>
            </a:r>
            <a:r>
              <a:rPr lang="en-US" sz="2000" dirty="0">
                <a:solidFill>
                  <a:srgbClr val="002060"/>
                </a:solidFill>
                <a:latin typeface="Segoe UI" panose="020B0502040204020203" pitchFamily="34" charset="0"/>
                <a:cs typeface="Segoe UI" panose="020B0502040204020203" pitchFamily="34" charset="0"/>
              </a:rPr>
              <a:t>.</a:t>
            </a:r>
          </a:p>
        </p:txBody>
      </p:sp>
      <p:pic>
        <p:nvPicPr>
          <p:cNvPr id="1026" name="Picture 2" descr="L-glutamine oral powder (Endari) - wikidoc">
            <a:extLst>
              <a:ext uri="{FF2B5EF4-FFF2-40B4-BE49-F238E27FC236}">
                <a16:creationId xmlns:a16="http://schemas.microsoft.com/office/drawing/2014/main" id="{F11EAF7E-493C-7129-EF74-434A04BC4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151" y="3353525"/>
            <a:ext cx="6590899" cy="297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25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7351" y="548680"/>
            <a:ext cx="8064895" cy="6048672"/>
          </a:xfrm>
        </p:spPr>
      </p:pic>
    </p:spTree>
    <p:extLst>
      <p:ext uri="{BB962C8B-B14F-4D97-AF65-F5344CB8AC3E}">
        <p14:creationId xmlns:p14="http://schemas.microsoft.com/office/powerpoint/2010/main" val="4064035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404664"/>
            <a:ext cx="8590176" cy="687388"/>
          </a:xfrm>
        </p:spPr>
        <p:txBody>
          <a:bodyPr>
            <a:normAutofit fontScale="90000"/>
          </a:bodyPr>
          <a:lstStyle/>
          <a:p>
            <a:pPr algn="just"/>
            <a:r>
              <a:rPr lang="tr-TR" dirty="0"/>
              <a:t> </a:t>
            </a:r>
            <a:r>
              <a:rPr lang="tr-TR" dirty="0" err="1">
                <a:solidFill>
                  <a:srgbClr val="002060"/>
                </a:solidFill>
              </a:rPr>
              <a:t>Crizanlizumab</a:t>
            </a:r>
            <a:r>
              <a:rPr lang="tr-TR" dirty="0">
                <a:solidFill>
                  <a:srgbClr val="002060"/>
                </a:solidFill>
              </a:rPr>
              <a:t>			</a:t>
            </a:r>
            <a:r>
              <a:rPr lang="tr-TR" dirty="0"/>
              <a:t>		      </a:t>
            </a:r>
          </a:p>
        </p:txBody>
      </p:sp>
      <p:sp>
        <p:nvSpPr>
          <p:cNvPr id="4" name="Altbilgi Yer Tutucusu 3"/>
          <p:cNvSpPr>
            <a:spLocks noGrp="1"/>
          </p:cNvSpPr>
          <p:nvPr>
            <p:ph type="ftr" sz="quarter" idx="11"/>
          </p:nvPr>
        </p:nvSpPr>
        <p:spPr>
          <a:xfrm>
            <a:off x="539552" y="6329213"/>
            <a:ext cx="8424936" cy="628179"/>
          </a:xfrm>
        </p:spPr>
        <p:txBody>
          <a:bodyPr/>
          <a:lstStyle/>
          <a:p>
            <a:pPr algn="l"/>
            <a:r>
              <a:rPr lang="tr-TR" dirty="0" err="1"/>
              <a:t>Matsui</a:t>
            </a:r>
            <a:r>
              <a:rPr lang="tr-TR" dirty="0"/>
              <a:t> NM, et </a:t>
            </a:r>
            <a:r>
              <a:rPr lang="tr-TR" dirty="0" err="1"/>
              <a:t>al.Blood</a:t>
            </a:r>
            <a:r>
              <a:rPr lang="tr-TR" dirty="0"/>
              <a:t>. 2001;98(6):1955-1962.</a:t>
            </a:r>
            <a:endParaRPr lang="en-US" dirty="0"/>
          </a:p>
        </p:txBody>
      </p:sp>
      <p:sp>
        <p:nvSpPr>
          <p:cNvPr id="3" name="İçerik Yer Tutucusu 2"/>
          <p:cNvSpPr>
            <a:spLocks noGrp="1"/>
          </p:cNvSpPr>
          <p:nvPr>
            <p:ph idx="1"/>
          </p:nvPr>
        </p:nvSpPr>
        <p:spPr>
          <a:xfrm>
            <a:off x="4547359" y="1600201"/>
            <a:ext cx="3625041" cy="3701008"/>
          </a:xfrm>
        </p:spPr>
        <p:txBody>
          <a:bodyPr>
            <a:normAutofit fontScale="92500"/>
          </a:bodyPr>
          <a:lstStyle/>
          <a:p>
            <a:pPr marL="0" indent="0">
              <a:buNone/>
            </a:pPr>
            <a:endParaRPr lang="tr-TR" dirty="0"/>
          </a:p>
          <a:p>
            <a:r>
              <a:rPr lang="tr-TR" sz="2600" dirty="0" err="1">
                <a:solidFill>
                  <a:srgbClr val="002060"/>
                </a:solidFill>
              </a:rPr>
              <a:t>Enflamasyonla</a:t>
            </a:r>
            <a:r>
              <a:rPr lang="tr-TR" sz="2600" dirty="0">
                <a:solidFill>
                  <a:srgbClr val="002060"/>
                </a:solidFill>
              </a:rPr>
              <a:t> tetiklenen P-selektin ekspresyonu </a:t>
            </a:r>
            <a:r>
              <a:rPr lang="tr-TR" sz="2600" dirty="0" err="1">
                <a:solidFill>
                  <a:srgbClr val="002060"/>
                </a:solidFill>
              </a:rPr>
              <a:t>nötrofiller</a:t>
            </a:r>
            <a:r>
              <a:rPr lang="tr-TR" sz="2600" dirty="0">
                <a:solidFill>
                  <a:srgbClr val="002060"/>
                </a:solidFill>
              </a:rPr>
              <a:t>, aktive </a:t>
            </a:r>
            <a:r>
              <a:rPr lang="tr-TR" sz="2600" dirty="0" err="1">
                <a:solidFill>
                  <a:srgbClr val="002060"/>
                </a:solidFill>
              </a:rPr>
              <a:t>trombositlerin</a:t>
            </a:r>
            <a:r>
              <a:rPr lang="tr-TR" sz="2600" dirty="0">
                <a:solidFill>
                  <a:srgbClr val="002060"/>
                </a:solidFill>
              </a:rPr>
              <a:t> ve orak eritrositlerin </a:t>
            </a:r>
            <a:r>
              <a:rPr lang="tr-TR" sz="2600" dirty="0" err="1">
                <a:solidFill>
                  <a:srgbClr val="002060"/>
                </a:solidFill>
              </a:rPr>
              <a:t>endotel</a:t>
            </a:r>
            <a:r>
              <a:rPr lang="tr-TR" sz="2600" dirty="0">
                <a:solidFill>
                  <a:srgbClr val="002060"/>
                </a:solidFill>
              </a:rPr>
              <a:t> yüzeyine ve birbirlerine adezyonunu aktive eder.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07322"/>
            <a:ext cx="443985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923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8" name="İçerik Yer Tutucusu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224644"/>
            <a:ext cx="8643804" cy="6482853"/>
          </a:xfrm>
        </p:spPr>
      </p:pic>
    </p:spTree>
    <p:extLst>
      <p:ext uri="{BB962C8B-B14F-4D97-AF65-F5344CB8AC3E}">
        <p14:creationId xmlns:p14="http://schemas.microsoft.com/office/powerpoint/2010/main" val="385731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258" y="1916832"/>
            <a:ext cx="8548885" cy="4767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0"/>
            <a:ext cx="6382122" cy="174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87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BDCCD-5E04-5C4B-ACFA-8AA359F19D20}"/>
              </a:ext>
            </a:extLst>
          </p:cNvPr>
          <p:cNvSpPr>
            <a:spLocks noGrp="1"/>
          </p:cNvSpPr>
          <p:nvPr>
            <p:ph type="title"/>
          </p:nvPr>
        </p:nvSpPr>
        <p:spPr>
          <a:xfrm>
            <a:off x="322472" y="404664"/>
            <a:ext cx="8374190" cy="687388"/>
          </a:xfrm>
        </p:spPr>
        <p:txBody>
          <a:bodyPr>
            <a:normAutofit fontScale="90000"/>
          </a:bodyPr>
          <a:lstStyle/>
          <a:p>
            <a:r>
              <a:rPr lang="en-US" dirty="0" err="1"/>
              <a:t>Onaylı</a:t>
            </a:r>
            <a:r>
              <a:rPr lang="en-US" dirty="0"/>
              <a:t> </a:t>
            </a:r>
            <a:r>
              <a:rPr lang="en-US" dirty="0" err="1"/>
              <a:t>Endikasyon</a:t>
            </a:r>
            <a:r>
              <a:rPr lang="en-US" dirty="0"/>
              <a:t> </a:t>
            </a:r>
            <a:r>
              <a:rPr lang="en-US" dirty="0" err="1"/>
              <a:t>ve</a:t>
            </a:r>
            <a:r>
              <a:rPr lang="en-US" dirty="0"/>
              <a:t> </a:t>
            </a:r>
            <a:r>
              <a:rPr lang="en-US" dirty="0" err="1"/>
              <a:t>Doz</a:t>
            </a:r>
            <a:r>
              <a:rPr lang="en-US" dirty="0"/>
              <a:t> </a:t>
            </a:r>
            <a:r>
              <a:rPr lang="en-US" dirty="0" err="1"/>
              <a:t>Şeması</a:t>
            </a:r>
            <a:r>
              <a:rPr lang="en-US" dirty="0"/>
              <a:t>:</a:t>
            </a:r>
          </a:p>
        </p:txBody>
      </p:sp>
      <p:sp>
        <p:nvSpPr>
          <p:cNvPr id="6" name="Rectangle 5">
            <a:extLst>
              <a:ext uri="{FF2B5EF4-FFF2-40B4-BE49-F238E27FC236}">
                <a16:creationId xmlns:a16="http://schemas.microsoft.com/office/drawing/2014/main" id="{5529FC10-58BA-874A-A76A-D696C6D07024}"/>
              </a:ext>
            </a:extLst>
          </p:cNvPr>
          <p:cNvSpPr/>
          <p:nvPr/>
        </p:nvSpPr>
        <p:spPr>
          <a:xfrm>
            <a:off x="179512" y="1124744"/>
            <a:ext cx="8488550" cy="4893647"/>
          </a:xfrm>
          <a:prstGeom prst="rect">
            <a:avLst/>
          </a:prstGeom>
        </p:spPr>
        <p:txBody>
          <a:bodyPr wrap="square">
            <a:spAutoFit/>
          </a:bodyPr>
          <a:lstStyle/>
          <a:p>
            <a:pPr marL="457200" indent="-457200">
              <a:spcBef>
                <a:spcPts val="1200"/>
              </a:spcBef>
              <a:spcAft>
                <a:spcPts val="1200"/>
              </a:spcAft>
              <a:buFont typeface="Arial" pitchFamily="34" charset="0"/>
              <a:buChar char="•"/>
            </a:pPr>
            <a:r>
              <a:rPr lang="tr-TR" sz="2800" dirty="0" err="1">
                <a:latin typeface="Segoe UI" panose="020B0502040204020203" pitchFamily="34" charset="0"/>
                <a:cs typeface="Segoe UI" panose="020B0502040204020203" pitchFamily="34" charset="0"/>
              </a:rPr>
              <a:t>Crizanlizumab</a:t>
            </a:r>
            <a:r>
              <a:rPr lang="tr-TR" sz="2800" dirty="0">
                <a:latin typeface="Segoe UI" panose="020B0502040204020203" pitchFamily="34" charset="0"/>
                <a:cs typeface="Segoe UI" panose="020B0502040204020203" pitchFamily="34" charset="0"/>
              </a:rPr>
              <a:t> </a:t>
            </a:r>
            <a:r>
              <a:rPr lang="en-US" sz="2800" dirty="0" err="1">
                <a:latin typeface="Segoe UI" panose="020B0502040204020203" pitchFamily="34" charset="0"/>
                <a:cs typeface="Segoe UI" panose="020B0502040204020203" pitchFamily="34" charset="0"/>
              </a:rPr>
              <a:t>erişkin</a:t>
            </a:r>
            <a:r>
              <a:rPr lang="en-US" sz="2800" dirty="0">
                <a:latin typeface="Segoe UI" panose="020B0502040204020203" pitchFamily="34" charset="0"/>
                <a:cs typeface="Segoe UI" panose="020B0502040204020203" pitchFamily="34" charset="0"/>
              </a:rPr>
              <a:t> </a:t>
            </a:r>
            <a:r>
              <a:rPr lang="en-US" sz="2800" dirty="0" err="1">
                <a:latin typeface="Segoe UI" panose="020B0502040204020203" pitchFamily="34" charset="0"/>
                <a:cs typeface="Segoe UI" panose="020B0502040204020203" pitchFamily="34" charset="0"/>
              </a:rPr>
              <a:t>ve</a:t>
            </a:r>
            <a:r>
              <a:rPr lang="en-US" sz="2800" dirty="0">
                <a:latin typeface="Segoe UI" panose="020B0502040204020203" pitchFamily="34" charset="0"/>
                <a:cs typeface="Segoe UI" panose="020B0502040204020203" pitchFamily="34" charset="0"/>
              </a:rPr>
              <a:t> </a:t>
            </a:r>
            <a:r>
              <a:rPr lang="tr-TR" sz="2800" dirty="0">
                <a:latin typeface="Segoe UI" panose="020B0502040204020203" pitchFamily="34" charset="0"/>
                <a:cs typeface="Segoe UI" panose="020B0502040204020203" pitchFamily="34" charset="0"/>
              </a:rPr>
              <a:t>16</a:t>
            </a:r>
            <a:r>
              <a:rPr lang="en-US" sz="2800" dirty="0">
                <a:latin typeface="Segoe UI" panose="020B0502040204020203" pitchFamily="34" charset="0"/>
                <a:cs typeface="Segoe UI" panose="020B0502040204020203" pitchFamily="34" charset="0"/>
              </a:rPr>
              <a:t> </a:t>
            </a:r>
            <a:r>
              <a:rPr lang="en-US" sz="2800" dirty="0" err="1">
                <a:latin typeface="Segoe UI" panose="020B0502040204020203" pitchFamily="34" charset="0"/>
                <a:cs typeface="Segoe UI" panose="020B0502040204020203" pitchFamily="34" charset="0"/>
              </a:rPr>
              <a:t>yaş</a:t>
            </a:r>
            <a:r>
              <a:rPr lang="en-US" sz="2800" dirty="0">
                <a:latin typeface="Segoe UI" panose="020B0502040204020203" pitchFamily="34" charset="0"/>
                <a:cs typeface="Segoe UI" panose="020B0502040204020203" pitchFamily="34" charset="0"/>
              </a:rPr>
              <a:t> </a:t>
            </a:r>
            <a:r>
              <a:rPr lang="en-US" sz="2800" dirty="0" err="1">
                <a:latin typeface="Segoe UI" panose="020B0502040204020203" pitchFamily="34" charset="0"/>
                <a:cs typeface="Segoe UI" panose="020B0502040204020203" pitchFamily="34" charset="0"/>
              </a:rPr>
              <a:t>üzerindeki</a:t>
            </a:r>
            <a:r>
              <a:rPr lang="en-US" sz="2800" dirty="0">
                <a:latin typeface="Segoe UI" panose="020B0502040204020203" pitchFamily="34" charset="0"/>
                <a:cs typeface="Segoe UI" panose="020B0502040204020203" pitchFamily="34" charset="0"/>
              </a:rPr>
              <a:t> </a:t>
            </a:r>
            <a:r>
              <a:rPr lang="en-US" sz="2800" dirty="0" err="1">
                <a:latin typeface="Segoe UI" panose="020B0502040204020203" pitchFamily="34" charset="0"/>
                <a:cs typeface="Segoe UI" panose="020B0502040204020203" pitchFamily="34" charset="0"/>
              </a:rPr>
              <a:t>pediatrik</a:t>
            </a:r>
            <a:r>
              <a:rPr lang="en-US" sz="2800" dirty="0">
                <a:latin typeface="Segoe UI" panose="020B0502040204020203" pitchFamily="34" charset="0"/>
                <a:cs typeface="Segoe UI" panose="020B0502040204020203" pitchFamily="34" charset="0"/>
              </a:rPr>
              <a:t> </a:t>
            </a:r>
            <a:r>
              <a:rPr lang="en-US" sz="2800" dirty="0" err="1">
                <a:latin typeface="Segoe UI" panose="020B0502040204020203" pitchFamily="34" charset="0"/>
                <a:cs typeface="Segoe UI" panose="020B0502040204020203" pitchFamily="34" charset="0"/>
              </a:rPr>
              <a:t>hastalarda</a:t>
            </a:r>
            <a:r>
              <a:rPr lang="tr-TR" sz="2800" dirty="0">
                <a:latin typeface="Segoe UI" panose="020B0502040204020203" pitchFamily="34" charset="0"/>
                <a:cs typeface="Segoe UI" panose="020B0502040204020203" pitchFamily="34" charset="0"/>
              </a:rPr>
              <a:t> </a:t>
            </a:r>
            <a:r>
              <a:rPr lang="tr-TR" sz="2800" dirty="0" err="1">
                <a:latin typeface="Segoe UI" panose="020B0502040204020203" pitchFamily="34" charset="0"/>
                <a:cs typeface="Segoe UI" panose="020B0502040204020203" pitchFamily="34" charset="0"/>
              </a:rPr>
              <a:t>vazooklüzif</a:t>
            </a:r>
            <a:r>
              <a:rPr lang="tr-TR" sz="2800" dirty="0">
                <a:latin typeface="Segoe UI" panose="020B0502040204020203" pitchFamily="34" charset="0"/>
                <a:cs typeface="Segoe UI" panose="020B0502040204020203" pitchFamily="34" charset="0"/>
              </a:rPr>
              <a:t> krizlerin sıklığını azaltır.</a:t>
            </a:r>
          </a:p>
          <a:p>
            <a:pPr marL="457200" indent="-457200">
              <a:spcBef>
                <a:spcPts val="1200"/>
              </a:spcBef>
              <a:spcAft>
                <a:spcPts val="1200"/>
              </a:spcAft>
              <a:buFont typeface="Arial" pitchFamily="34" charset="0"/>
              <a:buChar char="•"/>
            </a:pPr>
            <a:r>
              <a:rPr lang="tr-TR" sz="2800" dirty="0">
                <a:latin typeface="Segoe UI" panose="020B0502040204020203" pitchFamily="34" charset="0"/>
                <a:cs typeface="Segoe UI" panose="020B0502040204020203" pitchFamily="34" charset="0"/>
              </a:rPr>
              <a:t>Her 4 haftada bir </a:t>
            </a:r>
            <a:r>
              <a:rPr lang="tr-TR" sz="2800" dirty="0" err="1">
                <a:latin typeface="Segoe UI" panose="020B0502040204020203" pitchFamily="34" charset="0"/>
                <a:cs typeface="Segoe UI" panose="020B0502040204020203" pitchFamily="34" charset="0"/>
              </a:rPr>
              <a:t>intravenöz</a:t>
            </a:r>
            <a:r>
              <a:rPr lang="tr-TR" sz="2800" dirty="0">
                <a:latin typeface="Segoe UI" panose="020B0502040204020203" pitchFamily="34" charset="0"/>
                <a:cs typeface="Segoe UI" panose="020B0502040204020203" pitchFamily="34" charset="0"/>
              </a:rPr>
              <a:t> olarak verildiğinde, yıllık ortalama akut VOE oranında %45'lik bir azalma ve hastanede yatış günlerinin ortalama yıllık oranında %42'lik bir azalma olmuştur. </a:t>
            </a:r>
          </a:p>
          <a:p>
            <a:pPr marL="457200" indent="-457200">
              <a:spcBef>
                <a:spcPts val="1200"/>
              </a:spcBef>
              <a:spcAft>
                <a:spcPts val="1200"/>
              </a:spcAft>
              <a:buFont typeface="Arial" pitchFamily="34" charset="0"/>
              <a:buChar char="•"/>
            </a:pPr>
            <a:r>
              <a:rPr lang="tr-TR" sz="2800" dirty="0">
                <a:latin typeface="Segoe UI" panose="020B0502040204020203" pitchFamily="34" charset="0"/>
                <a:cs typeface="Segoe UI" panose="020B0502040204020203" pitchFamily="34" charset="0"/>
              </a:rPr>
              <a:t>5mg/kg/ayda bir iv </a:t>
            </a:r>
            <a:r>
              <a:rPr lang="tr-TR" sz="2800" dirty="0" err="1">
                <a:latin typeface="Segoe UI" panose="020B0502040204020203" pitchFamily="34" charset="0"/>
                <a:cs typeface="Segoe UI" panose="020B0502040204020203" pitchFamily="34" charset="0"/>
              </a:rPr>
              <a:t>infüzyonla</a:t>
            </a:r>
            <a:r>
              <a:rPr lang="tr-TR" sz="2800" dirty="0">
                <a:latin typeface="Segoe UI" panose="020B0502040204020203" pitchFamily="34" charset="0"/>
                <a:cs typeface="Segoe UI" panose="020B0502040204020203" pitchFamily="34" charset="0"/>
              </a:rPr>
              <a:t> verilir.</a:t>
            </a:r>
          </a:p>
          <a:p>
            <a:pPr marL="457200" indent="-457200">
              <a:spcBef>
                <a:spcPts val="1200"/>
              </a:spcBef>
              <a:spcAft>
                <a:spcPts val="1200"/>
              </a:spcAft>
              <a:buFont typeface="Arial" pitchFamily="34" charset="0"/>
              <a:buChar char="•"/>
            </a:pPr>
            <a:r>
              <a:rPr lang="tr-TR" sz="2800" dirty="0" err="1">
                <a:latin typeface="Segoe UI" panose="020B0502040204020203" pitchFamily="34" charset="0"/>
                <a:cs typeface="Segoe UI" panose="020B0502040204020203" pitchFamily="34" charset="0"/>
              </a:rPr>
              <a:t>Venöz</a:t>
            </a:r>
            <a:r>
              <a:rPr lang="tr-TR" sz="2800" dirty="0">
                <a:latin typeface="Segoe UI" panose="020B0502040204020203" pitchFamily="34" charset="0"/>
                <a:cs typeface="Segoe UI" panose="020B0502040204020203" pitchFamily="34" charset="0"/>
              </a:rPr>
              <a:t> uygulanma gereksinimi kullanımı kısıtlar. </a:t>
            </a:r>
            <a:r>
              <a:rPr lang="en-US" sz="2000" dirty="0">
                <a:latin typeface="Segoe UI" panose="020B0502040204020203" pitchFamily="34" charset="0"/>
                <a:cs typeface="Segoe UI" panose="020B0502040204020203" pitchFamily="34" charset="0"/>
              </a:rPr>
              <a:t>.</a:t>
            </a:r>
          </a:p>
        </p:txBody>
      </p:sp>
      <p:sp>
        <p:nvSpPr>
          <p:cNvPr id="4" name="Metin kutusu 3"/>
          <p:cNvSpPr txBox="1"/>
          <p:nvPr/>
        </p:nvSpPr>
        <p:spPr>
          <a:xfrm>
            <a:off x="1370534" y="6446535"/>
            <a:ext cx="4623510" cy="369332"/>
          </a:xfrm>
          <a:prstGeom prst="rect">
            <a:avLst/>
          </a:prstGeom>
          <a:noFill/>
        </p:spPr>
        <p:txBody>
          <a:bodyPr wrap="none" rtlCol="0">
            <a:spAutoFit/>
          </a:bodyPr>
          <a:lstStyle/>
          <a:p>
            <a:r>
              <a:rPr lang="en-US" dirty="0" err="1"/>
              <a:t>Kanter</a:t>
            </a:r>
            <a:r>
              <a:rPr lang="en-US" dirty="0"/>
              <a:t> J, et al. Blood. 2021;138(</a:t>
            </a:r>
            <a:r>
              <a:rPr lang="en-US" dirty="0" err="1"/>
              <a:t>Suppl</a:t>
            </a:r>
            <a:r>
              <a:rPr lang="en-US" dirty="0"/>
              <a:t> 1):3113.</a:t>
            </a:r>
            <a:endParaRPr lang="tr-TR" dirty="0"/>
          </a:p>
        </p:txBody>
      </p:sp>
    </p:spTree>
    <p:extLst>
      <p:ext uri="{BB962C8B-B14F-4D97-AF65-F5344CB8AC3E}">
        <p14:creationId xmlns:p14="http://schemas.microsoft.com/office/powerpoint/2010/main" val="1734965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r>
              <a:rPr lang="tr-TR" dirty="0" err="1">
                <a:solidFill>
                  <a:srgbClr val="002060"/>
                </a:solidFill>
              </a:rPr>
              <a:t>Voxelator</a:t>
            </a:r>
            <a:r>
              <a:rPr lang="tr-TR" dirty="0">
                <a:solidFill>
                  <a:srgbClr val="002060"/>
                </a:solidFill>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328827"/>
            <a:ext cx="4314397"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4427984" y="1586825"/>
            <a:ext cx="4716016" cy="4524315"/>
          </a:xfrm>
          <a:prstGeom prst="rect">
            <a:avLst/>
          </a:prstGeom>
          <a:noFill/>
        </p:spPr>
        <p:txBody>
          <a:bodyPr wrap="square" rtlCol="0">
            <a:spAutoFit/>
          </a:bodyPr>
          <a:lstStyle/>
          <a:p>
            <a:pPr marL="457200" indent="-457200">
              <a:buFont typeface="Arial" pitchFamily="34" charset="0"/>
              <a:buChar char="•"/>
            </a:pPr>
            <a:r>
              <a:rPr lang="el-GR" sz="3200" dirty="0">
                <a:solidFill>
                  <a:srgbClr val="002060"/>
                </a:solidFill>
              </a:rPr>
              <a:t>α </a:t>
            </a:r>
            <a:r>
              <a:rPr lang="tr-TR" sz="3200" dirty="0">
                <a:solidFill>
                  <a:srgbClr val="002060"/>
                </a:solidFill>
              </a:rPr>
              <a:t>hemoglobin alt ünitesinin amino terminaline bağlanarak hemoglobinin O2'ye </a:t>
            </a:r>
            <a:r>
              <a:rPr lang="tr-TR" sz="3200" dirty="0" err="1">
                <a:solidFill>
                  <a:srgbClr val="002060"/>
                </a:solidFill>
              </a:rPr>
              <a:t>afinitesini</a:t>
            </a:r>
            <a:r>
              <a:rPr lang="tr-TR" sz="3200" dirty="0">
                <a:solidFill>
                  <a:srgbClr val="002060"/>
                </a:solidFill>
              </a:rPr>
              <a:t> arttırır. </a:t>
            </a:r>
          </a:p>
          <a:p>
            <a:pPr marL="457200" indent="-457200">
              <a:buFont typeface="Arial" pitchFamily="34" charset="0"/>
              <a:buChar char="•"/>
            </a:pPr>
            <a:r>
              <a:rPr lang="tr-TR" sz="3200" dirty="0" err="1">
                <a:solidFill>
                  <a:srgbClr val="002060"/>
                </a:solidFill>
              </a:rPr>
              <a:t>HbS</a:t>
            </a:r>
            <a:r>
              <a:rPr lang="tr-TR" sz="3200" dirty="0">
                <a:solidFill>
                  <a:srgbClr val="002060"/>
                </a:solidFill>
              </a:rPr>
              <a:t> </a:t>
            </a:r>
            <a:r>
              <a:rPr lang="tr-TR" sz="3200" dirty="0" err="1">
                <a:solidFill>
                  <a:srgbClr val="002060"/>
                </a:solidFill>
              </a:rPr>
              <a:t>polimerizasyonunu</a:t>
            </a:r>
            <a:r>
              <a:rPr lang="tr-TR" sz="3200" dirty="0">
                <a:solidFill>
                  <a:srgbClr val="002060"/>
                </a:solidFill>
              </a:rPr>
              <a:t> ve eritrosit  hasarını azaltır ve eritrosit  yarı ömrünü uzatır.</a:t>
            </a:r>
          </a:p>
        </p:txBody>
      </p:sp>
      <p:pic>
        <p:nvPicPr>
          <p:cNvPr id="6" name="Resim 5">
            <a:extLst>
              <a:ext uri="{FF2B5EF4-FFF2-40B4-BE49-F238E27FC236}">
                <a16:creationId xmlns:a16="http://schemas.microsoft.com/office/drawing/2014/main" id="{26161DFA-A5B1-DB13-97BC-C101A402703F}"/>
              </a:ext>
            </a:extLst>
          </p:cNvPr>
          <p:cNvPicPr>
            <a:picLocks noChangeAspect="1"/>
          </p:cNvPicPr>
          <p:nvPr/>
        </p:nvPicPr>
        <p:blipFill>
          <a:blip r:embed="rId3"/>
          <a:stretch>
            <a:fillRect/>
          </a:stretch>
        </p:blipFill>
        <p:spPr>
          <a:xfrm>
            <a:off x="384048" y="6445076"/>
            <a:ext cx="7867650" cy="368300"/>
          </a:xfrm>
          <a:prstGeom prst="rect">
            <a:avLst/>
          </a:prstGeom>
        </p:spPr>
      </p:pic>
    </p:spTree>
    <p:extLst>
      <p:ext uri="{BB962C8B-B14F-4D97-AF65-F5344CB8AC3E}">
        <p14:creationId xmlns:p14="http://schemas.microsoft.com/office/powerpoint/2010/main" val="382806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002060"/>
                </a:solidFill>
              </a:rPr>
              <a:t>Voxelator</a:t>
            </a:r>
            <a:endParaRPr lang="tr-TR" dirty="0">
              <a:solidFill>
                <a:srgbClr val="002060"/>
              </a:solidFill>
            </a:endParaRPr>
          </a:p>
        </p:txBody>
      </p:sp>
      <p:sp>
        <p:nvSpPr>
          <p:cNvPr id="3" name="İçerik Yer Tutucusu 2"/>
          <p:cNvSpPr>
            <a:spLocks noGrp="1"/>
          </p:cNvSpPr>
          <p:nvPr>
            <p:ph idx="1"/>
          </p:nvPr>
        </p:nvSpPr>
        <p:spPr>
          <a:xfrm>
            <a:off x="457200" y="1600200"/>
            <a:ext cx="8686800" cy="4525963"/>
          </a:xfrm>
        </p:spPr>
        <p:txBody>
          <a:bodyPr>
            <a:normAutofit/>
          </a:bodyPr>
          <a:lstStyle/>
          <a:p>
            <a:r>
              <a:rPr lang="tr-TR" dirty="0" err="1">
                <a:solidFill>
                  <a:srgbClr val="002060"/>
                </a:solidFill>
              </a:rPr>
              <a:t>Oxbryta</a:t>
            </a:r>
            <a:r>
              <a:rPr lang="tr-TR" dirty="0">
                <a:solidFill>
                  <a:srgbClr val="002060"/>
                </a:solidFill>
              </a:rPr>
              <a:t> ilk kez 2019'da ABD'de yetişkinler ve 12 yaş ve üzeri çocuklar için ve daha sonra 4 yaş ve üzeri çocuklar için onaylandı</a:t>
            </a:r>
          </a:p>
          <a:p>
            <a:endParaRPr lang="tr-TR" dirty="0">
              <a:solidFill>
                <a:srgbClr val="002060"/>
              </a:solidFill>
            </a:endParaRPr>
          </a:p>
          <a:p>
            <a:r>
              <a:rPr lang="tr-TR" dirty="0" err="1">
                <a:solidFill>
                  <a:srgbClr val="002060"/>
                </a:solidFill>
              </a:rPr>
              <a:t>Vokselotor</a:t>
            </a:r>
            <a:r>
              <a:rPr lang="tr-TR" dirty="0">
                <a:solidFill>
                  <a:srgbClr val="002060"/>
                </a:solidFill>
              </a:rPr>
              <a:t> tedavisine yanıt veren hastalarda, </a:t>
            </a:r>
            <a:r>
              <a:rPr lang="tr-TR" dirty="0" err="1">
                <a:solidFill>
                  <a:srgbClr val="002060"/>
                </a:solidFill>
              </a:rPr>
              <a:t>hemolizde</a:t>
            </a:r>
            <a:r>
              <a:rPr lang="tr-TR" dirty="0">
                <a:solidFill>
                  <a:srgbClr val="002060"/>
                </a:solidFill>
              </a:rPr>
              <a:t> azalma ve hemoglobin değerlerinde artış görülmüştür.</a:t>
            </a:r>
          </a:p>
        </p:txBody>
      </p:sp>
      <p:pic>
        <p:nvPicPr>
          <p:cNvPr id="4" name="Resim 3">
            <a:extLst>
              <a:ext uri="{FF2B5EF4-FFF2-40B4-BE49-F238E27FC236}">
                <a16:creationId xmlns:a16="http://schemas.microsoft.com/office/drawing/2014/main" id="{26161DFA-A5B1-DB13-97BC-C101A402703F}"/>
              </a:ext>
            </a:extLst>
          </p:cNvPr>
          <p:cNvPicPr>
            <a:picLocks noChangeAspect="1"/>
          </p:cNvPicPr>
          <p:nvPr/>
        </p:nvPicPr>
        <p:blipFill>
          <a:blip r:embed="rId2"/>
          <a:stretch>
            <a:fillRect/>
          </a:stretch>
        </p:blipFill>
        <p:spPr>
          <a:xfrm>
            <a:off x="384048" y="6298464"/>
            <a:ext cx="7867650" cy="368300"/>
          </a:xfrm>
          <a:prstGeom prst="rect">
            <a:avLst/>
          </a:prstGeom>
        </p:spPr>
      </p:pic>
    </p:spTree>
    <p:extLst>
      <p:ext uri="{BB962C8B-B14F-4D97-AF65-F5344CB8AC3E}">
        <p14:creationId xmlns:p14="http://schemas.microsoft.com/office/powerpoint/2010/main" val="273794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 y="2851352"/>
            <a:ext cx="8960320" cy="266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88640"/>
            <a:ext cx="799465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976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877DE54-4037-405F-8932-36A3A2DACE7C}"/>
              </a:ext>
            </a:extLst>
          </p:cNvPr>
          <p:cNvSpPr>
            <a:spLocks noGrp="1"/>
          </p:cNvSpPr>
          <p:nvPr>
            <p:ph type="title"/>
          </p:nvPr>
        </p:nvSpPr>
        <p:spPr/>
        <p:txBody>
          <a:bodyPr>
            <a:normAutofit/>
          </a:bodyPr>
          <a:lstStyle/>
          <a:p>
            <a:r>
              <a:rPr lang="en-US" u="sng" dirty="0" err="1">
                <a:solidFill>
                  <a:srgbClr val="002060"/>
                </a:solidFill>
                <a:latin typeface="Segoe UI Semibold" panose="020B0702040204020203" pitchFamily="34" charset="0"/>
                <a:cs typeface="Segoe UI Semibold" panose="020B0702040204020203" pitchFamily="34" charset="0"/>
              </a:rPr>
              <a:t>Medyan</a:t>
            </a:r>
            <a:r>
              <a:rPr lang="en-US" u="sng" dirty="0">
                <a:solidFill>
                  <a:srgbClr val="002060"/>
                </a:solidFill>
                <a:latin typeface="Segoe UI Semibold" panose="020B0702040204020203" pitchFamily="34" charset="0"/>
                <a:cs typeface="Segoe UI Semibold" panose="020B0702040204020203" pitchFamily="34" charset="0"/>
              </a:rPr>
              <a:t> </a:t>
            </a:r>
            <a:r>
              <a:rPr lang="en-US" u="sng" dirty="0" err="1">
                <a:solidFill>
                  <a:srgbClr val="002060"/>
                </a:solidFill>
                <a:latin typeface="Segoe UI Semibold" panose="020B0702040204020203" pitchFamily="34" charset="0"/>
                <a:cs typeface="Segoe UI Semibold" panose="020B0702040204020203" pitchFamily="34" charset="0"/>
              </a:rPr>
              <a:t>Yıllık</a:t>
            </a:r>
            <a:r>
              <a:rPr lang="en-US" u="sng" dirty="0">
                <a:solidFill>
                  <a:srgbClr val="002060"/>
                </a:solidFill>
                <a:latin typeface="Segoe UI Semibold" panose="020B0702040204020203" pitchFamily="34" charset="0"/>
                <a:cs typeface="Segoe UI Semibold" panose="020B0702040204020203" pitchFamily="34" charset="0"/>
              </a:rPr>
              <a:t> </a:t>
            </a:r>
            <a:r>
              <a:rPr lang="en-US" u="sng" dirty="0" err="1">
                <a:solidFill>
                  <a:srgbClr val="002060"/>
                </a:solidFill>
                <a:latin typeface="Segoe UI Semibold" panose="020B0702040204020203" pitchFamily="34" charset="0"/>
                <a:cs typeface="Segoe UI Semibold" panose="020B0702040204020203" pitchFamily="34" charset="0"/>
              </a:rPr>
              <a:t>Kriz</a:t>
            </a:r>
            <a:r>
              <a:rPr lang="en-US" u="sng" dirty="0">
                <a:solidFill>
                  <a:srgbClr val="002060"/>
                </a:solidFill>
                <a:latin typeface="Segoe UI Semibold" panose="020B0702040204020203" pitchFamily="34" charset="0"/>
                <a:cs typeface="Segoe UI Semibold" panose="020B0702040204020203" pitchFamily="34" charset="0"/>
              </a:rPr>
              <a:t> </a:t>
            </a:r>
            <a:r>
              <a:rPr lang="en-US" u="sng" dirty="0" err="1">
                <a:solidFill>
                  <a:srgbClr val="002060"/>
                </a:solidFill>
                <a:latin typeface="Segoe UI Semibold" panose="020B0702040204020203" pitchFamily="34" charset="0"/>
                <a:cs typeface="Segoe UI Semibold" panose="020B0702040204020203" pitchFamily="34" charset="0"/>
              </a:rPr>
              <a:t>Oranları</a:t>
            </a:r>
            <a:endParaRPr lang="en-US" u="sng" dirty="0">
              <a:solidFill>
                <a:srgbClr val="002060"/>
              </a:solidFill>
              <a:latin typeface="Segoe UI Semibold" panose="020B0702040204020203" pitchFamily="34" charset="0"/>
              <a:cs typeface="Segoe UI Semibold" panose="020B0702040204020203" pitchFamily="34" charset="0"/>
            </a:endParaRPr>
          </a:p>
        </p:txBody>
      </p:sp>
      <p:sp>
        <p:nvSpPr>
          <p:cNvPr id="6" name="TextBox 5">
            <a:extLst>
              <a:ext uri="{FF2B5EF4-FFF2-40B4-BE49-F238E27FC236}">
                <a16:creationId xmlns:a16="http://schemas.microsoft.com/office/drawing/2014/main" id="{20E48BF4-B38A-48E0-A290-372D62482967}"/>
              </a:ext>
            </a:extLst>
          </p:cNvPr>
          <p:cNvSpPr txBox="1"/>
          <p:nvPr/>
        </p:nvSpPr>
        <p:spPr>
          <a:xfrm>
            <a:off x="6886749" y="6165304"/>
            <a:ext cx="2118592" cy="276999"/>
          </a:xfrm>
          <a:prstGeom prst="rect">
            <a:avLst/>
          </a:prstGeom>
          <a:noFill/>
        </p:spPr>
        <p:txBody>
          <a:bodyPr wrap="square">
            <a:spAutoFit/>
          </a:bodyPr>
          <a:lstStyle/>
          <a:p>
            <a:r>
              <a:rPr lang="en-US" sz="1200" b="1" dirty="0"/>
              <a:t>*24 </a:t>
            </a:r>
            <a:r>
              <a:rPr lang="en-US" sz="1200" b="1" dirty="0" err="1"/>
              <a:t>Haftalık</a:t>
            </a:r>
            <a:r>
              <a:rPr lang="en-US" sz="1200" b="1" dirty="0"/>
              <a:t> </a:t>
            </a:r>
            <a:r>
              <a:rPr lang="tr-TR" sz="1200" b="1" dirty="0"/>
              <a:t>Veri</a:t>
            </a:r>
            <a:endParaRPr lang="en-US" sz="1200" b="1" dirty="0"/>
          </a:p>
        </p:txBody>
      </p:sp>
      <p:graphicFrame>
        <p:nvGraphicFramePr>
          <p:cNvPr id="8" name="Chart 7">
            <a:extLst>
              <a:ext uri="{FF2B5EF4-FFF2-40B4-BE49-F238E27FC236}">
                <a16:creationId xmlns:a16="http://schemas.microsoft.com/office/drawing/2014/main" id="{CBE2C648-0C74-43BB-838C-8CBD0275178C}"/>
              </a:ext>
            </a:extLst>
          </p:cNvPr>
          <p:cNvGraphicFramePr>
            <a:graphicFrameLocks/>
          </p:cNvGraphicFramePr>
          <p:nvPr>
            <p:extLst>
              <p:ext uri="{D42A27DB-BD31-4B8C-83A1-F6EECF244321}">
                <p14:modId xmlns:p14="http://schemas.microsoft.com/office/powerpoint/2010/main" val="56393375"/>
              </p:ext>
            </p:extLst>
          </p:nvPr>
        </p:nvGraphicFramePr>
        <p:xfrm>
          <a:off x="1452563" y="1437880"/>
          <a:ext cx="6238875" cy="4690527"/>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BEFB1DF7-8DBA-4D73-B92F-D4A399D577FF}"/>
              </a:ext>
            </a:extLst>
          </p:cNvPr>
          <p:cNvGrpSpPr/>
          <p:nvPr/>
        </p:nvGrpSpPr>
        <p:grpSpPr>
          <a:xfrm>
            <a:off x="6378193" y="5768666"/>
            <a:ext cx="1061660" cy="461665"/>
            <a:chOff x="8270874" y="6116711"/>
            <a:chExt cx="1415546" cy="461665"/>
          </a:xfrm>
        </p:grpSpPr>
        <p:sp>
          <p:nvSpPr>
            <p:cNvPr id="2" name="Rectangle 1">
              <a:extLst>
                <a:ext uri="{FF2B5EF4-FFF2-40B4-BE49-F238E27FC236}">
                  <a16:creationId xmlns:a16="http://schemas.microsoft.com/office/drawing/2014/main" id="{98A11FB4-C3A5-41C0-868D-16ED110529E6}"/>
                </a:ext>
              </a:extLst>
            </p:cNvPr>
            <p:cNvSpPr/>
            <p:nvPr/>
          </p:nvSpPr>
          <p:spPr>
            <a:xfrm>
              <a:off x="8270874" y="6206042"/>
              <a:ext cx="73152" cy="73152"/>
            </a:xfrm>
            <a:prstGeom prst="rect">
              <a:avLst/>
            </a:prstGeom>
            <a:solidFill>
              <a:srgbClr val="4474CA"/>
            </a:solidFill>
            <a:ln w="38100">
              <a:noFill/>
            </a:ln>
          </p:spPr>
          <p:txBody>
            <a:bodyPr wrap="square" rtlCol="0" anchor="ctr">
              <a:noAutofit/>
            </a:bodyPr>
            <a:lstStyle/>
            <a:p>
              <a:pPr algn="ctr"/>
              <a:endParaRPr lang="en-US" sz="1400" b="1" dirty="0"/>
            </a:p>
          </p:txBody>
        </p:sp>
        <p:sp>
          <p:nvSpPr>
            <p:cNvPr id="3" name="TextBox 2">
              <a:extLst>
                <a:ext uri="{FF2B5EF4-FFF2-40B4-BE49-F238E27FC236}">
                  <a16:creationId xmlns:a16="http://schemas.microsoft.com/office/drawing/2014/main" id="{44D4B731-ABE9-44AD-9A7C-482104582483}"/>
                </a:ext>
              </a:extLst>
            </p:cNvPr>
            <p:cNvSpPr txBox="1"/>
            <p:nvPr/>
          </p:nvSpPr>
          <p:spPr>
            <a:xfrm>
              <a:off x="8307449" y="6116711"/>
              <a:ext cx="1378971" cy="461665"/>
            </a:xfrm>
            <a:prstGeom prst="rect">
              <a:avLst/>
            </a:prstGeom>
            <a:noFill/>
          </p:spPr>
          <p:txBody>
            <a:bodyPr wrap="square" rtlCol="0">
              <a:spAutoFit/>
            </a:bodyPr>
            <a:lstStyle/>
            <a:p>
              <a:r>
                <a:rPr lang="en-US" sz="1200" dirty="0">
                  <a:solidFill>
                    <a:prstClr val="black">
                      <a:lumMod val="65000"/>
                      <a:lumOff val="35000"/>
                    </a:prstClr>
                  </a:solidFill>
                  <a:latin typeface="Calibri" panose="020F0502020204030204" pitchFamily="34" charset="0"/>
                  <a:cs typeface="Calibri" panose="020F0502020204030204" pitchFamily="34" charset="0"/>
                </a:rPr>
                <a:t>Voxelotor 1500mg</a:t>
              </a:r>
            </a:p>
          </p:txBody>
        </p:sp>
      </p:grpSp>
      <p:grpSp>
        <p:nvGrpSpPr>
          <p:cNvPr id="12" name="Group 11">
            <a:extLst>
              <a:ext uri="{FF2B5EF4-FFF2-40B4-BE49-F238E27FC236}">
                <a16:creationId xmlns:a16="http://schemas.microsoft.com/office/drawing/2014/main" id="{158C4CAF-E3F1-4EB9-9C55-D3AFE1A1CDAD}"/>
              </a:ext>
            </a:extLst>
          </p:cNvPr>
          <p:cNvGrpSpPr/>
          <p:nvPr/>
        </p:nvGrpSpPr>
        <p:grpSpPr>
          <a:xfrm>
            <a:off x="4872038" y="5799460"/>
            <a:ext cx="1247775" cy="461665"/>
            <a:chOff x="8270874" y="6121420"/>
            <a:chExt cx="1516438" cy="461665"/>
          </a:xfrm>
        </p:grpSpPr>
        <p:sp>
          <p:nvSpPr>
            <p:cNvPr id="13" name="Rectangle 12">
              <a:extLst>
                <a:ext uri="{FF2B5EF4-FFF2-40B4-BE49-F238E27FC236}">
                  <a16:creationId xmlns:a16="http://schemas.microsoft.com/office/drawing/2014/main" id="{AA929C25-F48D-4776-97DE-15E00F3312F2}"/>
                </a:ext>
              </a:extLst>
            </p:cNvPr>
            <p:cNvSpPr/>
            <p:nvPr/>
          </p:nvSpPr>
          <p:spPr>
            <a:xfrm>
              <a:off x="8270874" y="6206042"/>
              <a:ext cx="73152" cy="73152"/>
            </a:xfrm>
            <a:prstGeom prst="rect">
              <a:avLst/>
            </a:prstGeom>
            <a:solidFill>
              <a:srgbClr val="FF9933"/>
            </a:solidFill>
            <a:ln w="38100">
              <a:noFill/>
            </a:ln>
          </p:spPr>
          <p:txBody>
            <a:bodyPr wrap="square" rtlCol="0" anchor="ctr">
              <a:noAutofit/>
            </a:bodyPr>
            <a:lstStyle/>
            <a:p>
              <a:pPr algn="ctr"/>
              <a:endParaRPr lang="en-US" sz="1400" b="1" dirty="0"/>
            </a:p>
          </p:txBody>
        </p:sp>
        <p:sp>
          <p:nvSpPr>
            <p:cNvPr id="14" name="TextBox 13">
              <a:extLst>
                <a:ext uri="{FF2B5EF4-FFF2-40B4-BE49-F238E27FC236}">
                  <a16:creationId xmlns:a16="http://schemas.microsoft.com/office/drawing/2014/main" id="{DC2B70C7-F3FA-48D9-A1F9-6C8E6F91B4C9}"/>
                </a:ext>
              </a:extLst>
            </p:cNvPr>
            <p:cNvSpPr txBox="1"/>
            <p:nvPr/>
          </p:nvSpPr>
          <p:spPr>
            <a:xfrm>
              <a:off x="8307450" y="6121420"/>
              <a:ext cx="1479862" cy="461665"/>
            </a:xfrm>
            <a:prstGeom prst="rect">
              <a:avLst/>
            </a:prstGeom>
            <a:noFill/>
          </p:spPr>
          <p:txBody>
            <a:bodyPr wrap="square" rtlCol="0">
              <a:spAutoFit/>
            </a:bodyPr>
            <a:lstStyle/>
            <a:p>
              <a:r>
                <a:rPr lang="en-US" sz="1200" dirty="0" err="1">
                  <a:solidFill>
                    <a:prstClr val="black">
                      <a:lumMod val="65000"/>
                      <a:lumOff val="35000"/>
                    </a:prstClr>
                  </a:solidFill>
                  <a:latin typeface="Calibri" panose="020F0502020204030204" pitchFamily="34" charset="0"/>
                  <a:cs typeface="Calibri" panose="020F0502020204030204" pitchFamily="34" charset="0"/>
                </a:rPr>
                <a:t>Crizanlizumab</a:t>
              </a:r>
              <a:r>
                <a:rPr lang="en-US" sz="1200" dirty="0">
                  <a:solidFill>
                    <a:prstClr val="black">
                      <a:lumMod val="65000"/>
                      <a:lumOff val="35000"/>
                    </a:prstClr>
                  </a:solidFill>
                  <a:latin typeface="Calibri" panose="020F0502020204030204" pitchFamily="34" charset="0"/>
                  <a:cs typeface="Calibri" panose="020F0502020204030204" pitchFamily="34" charset="0"/>
                </a:rPr>
                <a:t> </a:t>
              </a:r>
              <a:endParaRPr lang="tr-TR" sz="1200" dirty="0">
                <a:solidFill>
                  <a:prstClr val="black">
                    <a:lumMod val="65000"/>
                    <a:lumOff val="35000"/>
                  </a:prstClr>
                </a:solidFill>
                <a:latin typeface="Calibri" panose="020F0502020204030204" pitchFamily="34" charset="0"/>
                <a:cs typeface="Calibri" panose="020F0502020204030204" pitchFamily="34" charset="0"/>
              </a:endParaRPr>
            </a:p>
            <a:p>
              <a:r>
                <a:rPr lang="en-US" sz="1200" dirty="0">
                  <a:solidFill>
                    <a:prstClr val="black">
                      <a:lumMod val="65000"/>
                      <a:lumOff val="35000"/>
                    </a:prstClr>
                  </a:solidFill>
                  <a:latin typeface="Calibri" panose="020F0502020204030204" pitchFamily="34" charset="0"/>
                  <a:cs typeface="Calibri" panose="020F0502020204030204" pitchFamily="34" charset="0"/>
                </a:rPr>
                <a:t>5 mg/kg</a:t>
              </a:r>
            </a:p>
          </p:txBody>
        </p:sp>
      </p:grpSp>
      <p:grpSp>
        <p:nvGrpSpPr>
          <p:cNvPr id="15" name="Group 14">
            <a:extLst>
              <a:ext uri="{FF2B5EF4-FFF2-40B4-BE49-F238E27FC236}">
                <a16:creationId xmlns:a16="http://schemas.microsoft.com/office/drawing/2014/main" id="{166A576D-86AE-408C-ABFA-A00DE6EF2C52}"/>
              </a:ext>
            </a:extLst>
          </p:cNvPr>
          <p:cNvGrpSpPr/>
          <p:nvPr/>
        </p:nvGrpSpPr>
        <p:grpSpPr>
          <a:xfrm>
            <a:off x="3768235" y="5832358"/>
            <a:ext cx="1133899" cy="646331"/>
            <a:chOff x="8270874" y="6123540"/>
            <a:chExt cx="1012889" cy="646331"/>
          </a:xfrm>
        </p:grpSpPr>
        <p:sp>
          <p:nvSpPr>
            <p:cNvPr id="16" name="Rectangle 15">
              <a:extLst>
                <a:ext uri="{FF2B5EF4-FFF2-40B4-BE49-F238E27FC236}">
                  <a16:creationId xmlns:a16="http://schemas.microsoft.com/office/drawing/2014/main" id="{1E22A9BB-70D2-4EE5-971D-88D0093A28FE}"/>
                </a:ext>
              </a:extLst>
            </p:cNvPr>
            <p:cNvSpPr/>
            <p:nvPr/>
          </p:nvSpPr>
          <p:spPr>
            <a:xfrm>
              <a:off x="8270874" y="6206042"/>
              <a:ext cx="73152" cy="73152"/>
            </a:xfrm>
            <a:prstGeom prst="rect">
              <a:avLst/>
            </a:prstGeom>
            <a:solidFill>
              <a:srgbClr val="7EBB59"/>
            </a:solidFill>
            <a:ln w="38100">
              <a:noFill/>
            </a:ln>
          </p:spPr>
          <p:txBody>
            <a:bodyPr wrap="square" rtlCol="0" anchor="ctr">
              <a:noAutofit/>
            </a:bodyPr>
            <a:lstStyle/>
            <a:p>
              <a:pPr algn="ctr"/>
              <a:endParaRPr lang="en-US" sz="1400" b="1" dirty="0"/>
            </a:p>
          </p:txBody>
        </p:sp>
        <p:sp>
          <p:nvSpPr>
            <p:cNvPr id="17" name="TextBox 16">
              <a:extLst>
                <a:ext uri="{FF2B5EF4-FFF2-40B4-BE49-F238E27FC236}">
                  <a16:creationId xmlns:a16="http://schemas.microsoft.com/office/drawing/2014/main" id="{BC953956-A398-445E-A428-61BD7CF2A106}"/>
                </a:ext>
              </a:extLst>
            </p:cNvPr>
            <p:cNvSpPr txBox="1"/>
            <p:nvPr/>
          </p:nvSpPr>
          <p:spPr>
            <a:xfrm>
              <a:off x="8307450" y="6123540"/>
              <a:ext cx="976313" cy="646331"/>
            </a:xfrm>
            <a:prstGeom prst="rect">
              <a:avLst/>
            </a:prstGeom>
            <a:noFill/>
          </p:spPr>
          <p:txBody>
            <a:bodyPr wrap="square" rtlCol="0">
              <a:spAutoFit/>
            </a:bodyPr>
            <a:lstStyle/>
            <a:p>
              <a:r>
                <a:rPr lang="en-US" sz="1200" dirty="0">
                  <a:solidFill>
                    <a:prstClr val="black">
                      <a:lumMod val="65000"/>
                      <a:lumOff val="35000"/>
                    </a:prstClr>
                  </a:solidFill>
                  <a:latin typeface="Calibri" panose="020F0502020204030204" pitchFamily="34" charset="0"/>
                  <a:cs typeface="Calibri" panose="020F0502020204030204" pitchFamily="34" charset="0"/>
                </a:rPr>
                <a:t>L-</a:t>
              </a:r>
              <a:r>
                <a:rPr lang="en-US" sz="1200" dirty="0" err="1">
                  <a:solidFill>
                    <a:prstClr val="black">
                      <a:lumMod val="65000"/>
                      <a:lumOff val="35000"/>
                    </a:prstClr>
                  </a:solidFill>
                  <a:latin typeface="Calibri" panose="020F0502020204030204" pitchFamily="34" charset="0"/>
                  <a:cs typeface="Calibri" panose="020F0502020204030204" pitchFamily="34" charset="0"/>
                </a:rPr>
                <a:t>Glutamin</a:t>
              </a:r>
              <a:endParaRPr lang="en-US" sz="1200" dirty="0">
                <a:solidFill>
                  <a:prstClr val="black">
                    <a:lumMod val="65000"/>
                    <a:lumOff val="35000"/>
                  </a:prstClr>
                </a:solidFill>
                <a:latin typeface="Calibri" panose="020F0502020204030204" pitchFamily="34" charset="0"/>
                <a:cs typeface="Calibri" panose="020F0502020204030204" pitchFamily="34" charset="0"/>
              </a:endParaRPr>
            </a:p>
          </p:txBody>
        </p:sp>
      </p:grpSp>
      <p:sp>
        <p:nvSpPr>
          <p:cNvPr id="19" name="TextBox 18">
            <a:extLst>
              <a:ext uri="{FF2B5EF4-FFF2-40B4-BE49-F238E27FC236}">
                <a16:creationId xmlns:a16="http://schemas.microsoft.com/office/drawing/2014/main" id="{A78B2E53-CE7B-49E5-BBB0-F4DE60ADEBB1}"/>
              </a:ext>
            </a:extLst>
          </p:cNvPr>
          <p:cNvSpPr txBox="1"/>
          <p:nvPr/>
        </p:nvSpPr>
        <p:spPr>
          <a:xfrm>
            <a:off x="3604570" y="3244037"/>
            <a:ext cx="557213" cy="9233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a:ln w="0"/>
                <a:solidFill>
                  <a:schemeClr val="accent1"/>
                </a:solidFill>
                <a:effectLst>
                  <a:outerShdw blurRad="38100" dist="25400" dir="5400000" algn="ctr" rotWithShape="0">
                    <a:srgbClr val="6E747A">
                      <a:alpha val="43000"/>
                    </a:srgbClr>
                  </a:outerShdw>
                </a:effectLst>
              </a:rPr>
              <a:t>-45%</a:t>
            </a:r>
          </a:p>
        </p:txBody>
      </p:sp>
      <p:sp>
        <p:nvSpPr>
          <p:cNvPr id="20" name="TextBox 19">
            <a:extLst>
              <a:ext uri="{FF2B5EF4-FFF2-40B4-BE49-F238E27FC236}">
                <a16:creationId xmlns:a16="http://schemas.microsoft.com/office/drawing/2014/main" id="{1FAF12D2-C3F3-418A-BEA1-FC02B9B5B1F3}"/>
              </a:ext>
            </a:extLst>
          </p:cNvPr>
          <p:cNvSpPr txBox="1"/>
          <p:nvPr/>
        </p:nvSpPr>
        <p:spPr>
          <a:xfrm>
            <a:off x="4987102" y="3742850"/>
            <a:ext cx="557213" cy="9233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a:ln w="0"/>
                <a:solidFill>
                  <a:schemeClr val="accent1"/>
                </a:solidFill>
                <a:effectLst>
                  <a:outerShdw blurRad="38100" dist="25400" dir="5400000" algn="ctr" rotWithShape="0">
                    <a:srgbClr val="6E747A">
                      <a:alpha val="43000"/>
                    </a:srgbClr>
                  </a:outerShdw>
                </a:effectLst>
              </a:rPr>
              <a:t>-45%</a:t>
            </a:r>
          </a:p>
        </p:txBody>
      </p:sp>
      <p:sp>
        <p:nvSpPr>
          <p:cNvPr id="21" name="TextBox 20">
            <a:extLst>
              <a:ext uri="{FF2B5EF4-FFF2-40B4-BE49-F238E27FC236}">
                <a16:creationId xmlns:a16="http://schemas.microsoft.com/office/drawing/2014/main" id="{0FD18F14-1E52-46C8-8885-C5833C7ECC61}"/>
              </a:ext>
            </a:extLst>
          </p:cNvPr>
          <p:cNvSpPr txBox="1"/>
          <p:nvPr/>
        </p:nvSpPr>
        <p:spPr>
          <a:xfrm>
            <a:off x="6329536" y="2991686"/>
            <a:ext cx="557213" cy="9233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a:ln w="0"/>
                <a:solidFill>
                  <a:schemeClr val="accent1"/>
                </a:solidFill>
                <a:effectLst>
                  <a:outerShdw blurRad="38100" dist="25400" dir="5400000" algn="ctr" rotWithShape="0">
                    <a:srgbClr val="6E747A">
                      <a:alpha val="43000"/>
                    </a:srgbClr>
                  </a:outerShdw>
                </a:effectLst>
              </a:rPr>
              <a:t>-13%</a:t>
            </a:r>
          </a:p>
        </p:txBody>
      </p:sp>
      <p:sp>
        <p:nvSpPr>
          <p:cNvPr id="18" name="TextBox 17">
            <a:extLst>
              <a:ext uri="{FF2B5EF4-FFF2-40B4-BE49-F238E27FC236}">
                <a16:creationId xmlns:a16="http://schemas.microsoft.com/office/drawing/2014/main" id="{EE525779-4D5E-4822-96F6-69E4661A097B}"/>
              </a:ext>
            </a:extLst>
          </p:cNvPr>
          <p:cNvSpPr txBox="1"/>
          <p:nvPr/>
        </p:nvSpPr>
        <p:spPr>
          <a:xfrm>
            <a:off x="2228761" y="3168076"/>
            <a:ext cx="557213" cy="9233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a:ln w="0"/>
                <a:solidFill>
                  <a:schemeClr val="accent1"/>
                </a:solidFill>
                <a:effectLst>
                  <a:outerShdw blurRad="38100" dist="25400" dir="5400000" algn="ctr" rotWithShape="0">
                    <a:srgbClr val="6E747A">
                      <a:alpha val="43000"/>
                    </a:srgbClr>
                  </a:outerShdw>
                </a:effectLst>
              </a:rPr>
              <a:t>-44%</a:t>
            </a:r>
          </a:p>
        </p:txBody>
      </p:sp>
      <p:pic>
        <p:nvPicPr>
          <p:cNvPr id="23" name="Resim 22">
            <a:extLst>
              <a:ext uri="{FF2B5EF4-FFF2-40B4-BE49-F238E27FC236}">
                <a16:creationId xmlns:a16="http://schemas.microsoft.com/office/drawing/2014/main" id="{26161DFA-A5B1-DB13-97BC-C101A402703F}"/>
              </a:ext>
            </a:extLst>
          </p:cNvPr>
          <p:cNvPicPr>
            <a:picLocks noChangeAspect="1"/>
          </p:cNvPicPr>
          <p:nvPr/>
        </p:nvPicPr>
        <p:blipFill>
          <a:blip r:embed="rId4"/>
          <a:stretch>
            <a:fillRect/>
          </a:stretch>
        </p:blipFill>
        <p:spPr>
          <a:xfrm>
            <a:off x="384048" y="6298464"/>
            <a:ext cx="7867650" cy="368300"/>
          </a:xfrm>
          <a:prstGeom prst="rect">
            <a:avLst/>
          </a:prstGeom>
        </p:spPr>
      </p:pic>
    </p:spTree>
    <p:extLst>
      <p:ext uri="{BB962C8B-B14F-4D97-AF65-F5344CB8AC3E}">
        <p14:creationId xmlns:p14="http://schemas.microsoft.com/office/powerpoint/2010/main" val="3011593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430264"/>
            <a:ext cx="9095468" cy="380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88640"/>
            <a:ext cx="799465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784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tr-TR" sz="4000" dirty="0" err="1">
                <a:solidFill>
                  <a:srgbClr val="002060"/>
                </a:solidFill>
              </a:rPr>
              <a:t>Allojenik</a:t>
            </a:r>
            <a:r>
              <a:rPr lang="tr-TR" sz="4000" dirty="0">
                <a:solidFill>
                  <a:srgbClr val="002060"/>
                </a:solidFill>
              </a:rPr>
              <a:t> kök hücre transplantasyonu </a:t>
            </a:r>
            <a:endParaRPr lang="en-US" sz="4000" dirty="0">
              <a:solidFill>
                <a:srgbClr val="002060"/>
              </a:solidFill>
            </a:endParaRPr>
          </a:p>
        </p:txBody>
      </p:sp>
      <p:sp>
        <p:nvSpPr>
          <p:cNvPr id="29699" name="Rectangle 3"/>
          <p:cNvSpPr>
            <a:spLocks noGrp="1" noChangeArrowheads="1"/>
          </p:cNvSpPr>
          <p:nvPr>
            <p:ph type="body" idx="1"/>
          </p:nvPr>
        </p:nvSpPr>
        <p:spPr>
          <a:xfrm>
            <a:off x="384049" y="1268414"/>
            <a:ext cx="8390675" cy="5040311"/>
          </a:xfrm>
        </p:spPr>
        <p:txBody>
          <a:bodyPr>
            <a:normAutofit/>
          </a:bodyPr>
          <a:lstStyle/>
          <a:p>
            <a:pPr eaLnBrk="1" hangingPunct="1">
              <a:defRPr/>
            </a:pPr>
            <a:r>
              <a:rPr lang="tr-TR" sz="3200" dirty="0" err="1">
                <a:solidFill>
                  <a:srgbClr val="002060"/>
                </a:solidFill>
              </a:rPr>
              <a:t>Küratif</a:t>
            </a:r>
            <a:r>
              <a:rPr lang="tr-TR" sz="3200" dirty="0">
                <a:solidFill>
                  <a:srgbClr val="002060"/>
                </a:solidFill>
              </a:rPr>
              <a:t> tedavidir.</a:t>
            </a:r>
          </a:p>
          <a:p>
            <a:pPr marL="0" indent="0" eaLnBrk="1" hangingPunct="1">
              <a:buNone/>
              <a:defRPr/>
            </a:pPr>
            <a:r>
              <a:rPr lang="tr-TR" sz="3200" dirty="0">
                <a:solidFill>
                  <a:srgbClr val="002060"/>
                </a:solidFill>
              </a:rPr>
              <a:t> </a:t>
            </a:r>
          </a:p>
          <a:p>
            <a:pPr eaLnBrk="1" hangingPunct="1">
              <a:defRPr/>
            </a:pPr>
            <a:r>
              <a:rPr lang="tr-TR" sz="3200" dirty="0">
                <a:solidFill>
                  <a:srgbClr val="002060"/>
                </a:solidFill>
              </a:rPr>
              <a:t>Ancak uygun </a:t>
            </a:r>
            <a:r>
              <a:rPr lang="tr-TR" sz="3200" dirty="0" err="1">
                <a:solidFill>
                  <a:srgbClr val="002060"/>
                </a:solidFill>
              </a:rPr>
              <a:t>donör</a:t>
            </a:r>
            <a:r>
              <a:rPr lang="tr-TR" sz="3200" dirty="0">
                <a:solidFill>
                  <a:srgbClr val="002060"/>
                </a:solidFill>
              </a:rPr>
              <a:t> bulunmasındaki zorluklar</a:t>
            </a:r>
          </a:p>
          <a:p>
            <a:pPr eaLnBrk="1" hangingPunct="1">
              <a:defRPr/>
            </a:pPr>
            <a:endParaRPr lang="tr-TR" sz="3200" dirty="0">
              <a:solidFill>
                <a:srgbClr val="002060"/>
              </a:solidFill>
            </a:endParaRPr>
          </a:p>
          <a:p>
            <a:pPr eaLnBrk="1" hangingPunct="1">
              <a:defRPr/>
            </a:pPr>
            <a:r>
              <a:rPr lang="tr-TR" sz="3200" dirty="0">
                <a:solidFill>
                  <a:srgbClr val="002060"/>
                </a:solidFill>
              </a:rPr>
              <a:t>Transplantasyon ile ilgili olarak gelişen komplikasyonlar nedeni ile yarar ve zarar oranı düşünülerek uygulanmalıdır </a:t>
            </a:r>
            <a:endParaRPr lang="en-US" sz="3200" dirty="0">
              <a:solidFill>
                <a:srgbClr val="002060"/>
              </a:solidFill>
            </a:endParaRPr>
          </a:p>
        </p:txBody>
      </p:sp>
    </p:spTree>
    <p:extLst>
      <p:ext uri="{BB962C8B-B14F-4D97-AF65-F5344CB8AC3E}">
        <p14:creationId xmlns:p14="http://schemas.microsoft.com/office/powerpoint/2010/main" val="143836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tr-TR" sz="3600" dirty="0">
                <a:solidFill>
                  <a:srgbClr val="002060"/>
                </a:solidFill>
              </a:rPr>
              <a:t>Gen tedavisi</a:t>
            </a:r>
            <a:r>
              <a:rPr lang="en-US" sz="3600" dirty="0">
                <a:solidFill>
                  <a:srgbClr val="002060"/>
                </a:solidFill>
              </a:rPr>
              <a:t> </a:t>
            </a:r>
          </a:p>
        </p:txBody>
      </p:sp>
      <p:sp>
        <p:nvSpPr>
          <p:cNvPr id="30723" name="Rectangle 3"/>
          <p:cNvSpPr>
            <a:spLocks noGrp="1" noChangeArrowheads="1"/>
          </p:cNvSpPr>
          <p:nvPr>
            <p:ph type="body" idx="1"/>
          </p:nvPr>
        </p:nvSpPr>
        <p:spPr/>
        <p:txBody>
          <a:bodyPr>
            <a:normAutofit lnSpcReduction="10000"/>
          </a:bodyPr>
          <a:lstStyle/>
          <a:p>
            <a:pPr eaLnBrk="1" hangingPunct="1">
              <a:defRPr/>
            </a:pPr>
            <a:r>
              <a:rPr lang="en-US" sz="3600" dirty="0">
                <a:solidFill>
                  <a:srgbClr val="002060"/>
                </a:solidFill>
              </a:rPr>
              <a:t>Gen </a:t>
            </a:r>
            <a:r>
              <a:rPr lang="en-US" sz="3600" dirty="0" err="1">
                <a:solidFill>
                  <a:srgbClr val="002060"/>
                </a:solidFill>
              </a:rPr>
              <a:t>tedavisi</a:t>
            </a:r>
            <a:r>
              <a:rPr lang="en-US" sz="3600" dirty="0">
                <a:solidFill>
                  <a:srgbClr val="002060"/>
                </a:solidFill>
              </a:rPr>
              <a:t> </a:t>
            </a:r>
            <a:r>
              <a:rPr lang="en-US" sz="3600" dirty="0" err="1">
                <a:solidFill>
                  <a:srgbClr val="002060"/>
                </a:solidFill>
              </a:rPr>
              <a:t>büyük</a:t>
            </a:r>
            <a:r>
              <a:rPr lang="en-US" sz="3600" dirty="0">
                <a:solidFill>
                  <a:srgbClr val="002060"/>
                </a:solidFill>
              </a:rPr>
              <a:t> </a:t>
            </a:r>
            <a:r>
              <a:rPr lang="en-US" sz="3600" dirty="0" err="1">
                <a:solidFill>
                  <a:srgbClr val="002060"/>
                </a:solidFill>
              </a:rPr>
              <a:t>bir</a:t>
            </a:r>
            <a:r>
              <a:rPr lang="en-US" sz="3600" dirty="0">
                <a:solidFill>
                  <a:srgbClr val="002060"/>
                </a:solidFill>
              </a:rPr>
              <a:t> </a:t>
            </a:r>
            <a:r>
              <a:rPr lang="en-US" sz="3600" dirty="0" err="1">
                <a:solidFill>
                  <a:srgbClr val="002060"/>
                </a:solidFill>
              </a:rPr>
              <a:t>umut</a:t>
            </a:r>
            <a:r>
              <a:rPr lang="en-US" sz="3600" dirty="0">
                <a:solidFill>
                  <a:srgbClr val="002060"/>
                </a:solidFill>
              </a:rPr>
              <a:t> </a:t>
            </a:r>
            <a:r>
              <a:rPr lang="en-US" sz="3600" dirty="0" err="1">
                <a:solidFill>
                  <a:srgbClr val="002060"/>
                </a:solidFill>
              </a:rPr>
              <a:t>kaynağıdır</a:t>
            </a:r>
            <a:r>
              <a:rPr lang="en-US" sz="3600" dirty="0">
                <a:solidFill>
                  <a:srgbClr val="002060"/>
                </a:solidFill>
              </a:rPr>
              <a:t>. </a:t>
            </a:r>
            <a:endParaRPr lang="tr-TR" sz="3600" dirty="0">
              <a:solidFill>
                <a:srgbClr val="002060"/>
              </a:solidFill>
            </a:endParaRPr>
          </a:p>
          <a:p>
            <a:pPr eaLnBrk="1" hangingPunct="1">
              <a:defRPr/>
            </a:pPr>
            <a:endParaRPr lang="tr-TR" sz="3600" dirty="0">
              <a:solidFill>
                <a:srgbClr val="002060"/>
              </a:solidFill>
            </a:endParaRPr>
          </a:p>
          <a:p>
            <a:pPr eaLnBrk="1" hangingPunct="1">
              <a:defRPr/>
            </a:pPr>
            <a:r>
              <a:rPr lang="en-US" sz="3600" dirty="0">
                <a:solidFill>
                  <a:srgbClr val="002060"/>
                </a:solidFill>
              </a:rPr>
              <a:t>Gen </a:t>
            </a:r>
            <a:r>
              <a:rPr lang="en-US" sz="3600" dirty="0" err="1">
                <a:solidFill>
                  <a:srgbClr val="002060"/>
                </a:solidFill>
              </a:rPr>
              <a:t>transferi</a:t>
            </a:r>
            <a:r>
              <a:rPr lang="en-US" sz="3600" dirty="0">
                <a:solidFill>
                  <a:srgbClr val="002060"/>
                </a:solidFill>
              </a:rPr>
              <a:t> </a:t>
            </a:r>
            <a:r>
              <a:rPr lang="en-US" sz="3600" dirty="0" err="1">
                <a:solidFill>
                  <a:srgbClr val="002060"/>
                </a:solidFill>
              </a:rPr>
              <a:t>ve</a:t>
            </a:r>
            <a:r>
              <a:rPr lang="en-US" sz="3600" dirty="0">
                <a:solidFill>
                  <a:srgbClr val="002060"/>
                </a:solidFill>
              </a:rPr>
              <a:t> gen </a:t>
            </a:r>
            <a:r>
              <a:rPr lang="en-US" sz="3600" dirty="0" err="1">
                <a:solidFill>
                  <a:srgbClr val="002060"/>
                </a:solidFill>
              </a:rPr>
              <a:t>ekspresyonundaki</a:t>
            </a:r>
            <a:r>
              <a:rPr lang="en-US" sz="3600" dirty="0">
                <a:solidFill>
                  <a:srgbClr val="002060"/>
                </a:solidFill>
              </a:rPr>
              <a:t>  </a:t>
            </a:r>
            <a:r>
              <a:rPr lang="en-US" sz="3600" dirty="0" err="1">
                <a:solidFill>
                  <a:srgbClr val="002060"/>
                </a:solidFill>
              </a:rPr>
              <a:t>problemler</a:t>
            </a:r>
            <a:r>
              <a:rPr lang="en-US" sz="3600" dirty="0">
                <a:solidFill>
                  <a:srgbClr val="002060"/>
                </a:solidFill>
              </a:rPr>
              <a:t> </a:t>
            </a:r>
            <a:r>
              <a:rPr lang="en-US" sz="3600" dirty="0" err="1">
                <a:solidFill>
                  <a:srgbClr val="002060"/>
                </a:solidFill>
              </a:rPr>
              <a:t>nedeni</a:t>
            </a:r>
            <a:r>
              <a:rPr lang="en-US" sz="3600" dirty="0">
                <a:solidFill>
                  <a:srgbClr val="002060"/>
                </a:solidFill>
              </a:rPr>
              <a:t> </a:t>
            </a:r>
            <a:r>
              <a:rPr lang="en-US" sz="3600" dirty="0" err="1">
                <a:solidFill>
                  <a:srgbClr val="002060"/>
                </a:solidFill>
              </a:rPr>
              <a:t>ile</a:t>
            </a:r>
            <a:r>
              <a:rPr lang="en-US" sz="3600" dirty="0">
                <a:solidFill>
                  <a:srgbClr val="002060"/>
                </a:solidFill>
              </a:rPr>
              <a:t> </a:t>
            </a:r>
            <a:r>
              <a:rPr lang="en-US" sz="3600" dirty="0" err="1">
                <a:solidFill>
                  <a:srgbClr val="002060"/>
                </a:solidFill>
              </a:rPr>
              <a:t>hala</a:t>
            </a:r>
            <a:r>
              <a:rPr lang="en-US" sz="3600" dirty="0">
                <a:solidFill>
                  <a:srgbClr val="002060"/>
                </a:solidFill>
              </a:rPr>
              <a:t> </a:t>
            </a:r>
            <a:r>
              <a:rPr lang="en-US" sz="3600" dirty="0" err="1">
                <a:solidFill>
                  <a:srgbClr val="002060"/>
                </a:solidFill>
              </a:rPr>
              <a:t>istenilen</a:t>
            </a:r>
            <a:r>
              <a:rPr lang="en-US" sz="3600" dirty="0">
                <a:solidFill>
                  <a:srgbClr val="002060"/>
                </a:solidFill>
              </a:rPr>
              <a:t> </a:t>
            </a:r>
            <a:r>
              <a:rPr lang="en-US" sz="3600" dirty="0" err="1">
                <a:solidFill>
                  <a:srgbClr val="002060"/>
                </a:solidFill>
              </a:rPr>
              <a:t>sonuçlara</a:t>
            </a:r>
            <a:r>
              <a:rPr lang="en-US" sz="3600" dirty="0">
                <a:solidFill>
                  <a:srgbClr val="002060"/>
                </a:solidFill>
              </a:rPr>
              <a:t> </a:t>
            </a:r>
            <a:r>
              <a:rPr lang="en-US" sz="3600" dirty="0" err="1">
                <a:solidFill>
                  <a:srgbClr val="002060"/>
                </a:solidFill>
              </a:rPr>
              <a:t>ulaşılamamıştır</a:t>
            </a:r>
            <a:r>
              <a:rPr lang="en-US" sz="3600" dirty="0">
                <a:solidFill>
                  <a:srgbClr val="002060"/>
                </a:solidFill>
              </a:rPr>
              <a:t>.</a:t>
            </a:r>
            <a:endParaRPr lang="tr-TR" sz="3600" dirty="0">
              <a:solidFill>
                <a:srgbClr val="002060"/>
              </a:solidFill>
            </a:endParaRPr>
          </a:p>
          <a:p>
            <a:pPr eaLnBrk="1" hangingPunct="1">
              <a:defRPr/>
            </a:pPr>
            <a:endParaRPr lang="tr-TR" sz="3600" dirty="0">
              <a:solidFill>
                <a:srgbClr val="002060"/>
              </a:solidFill>
            </a:endParaRPr>
          </a:p>
          <a:p>
            <a:pPr eaLnBrk="1" hangingPunct="1">
              <a:defRPr/>
            </a:pPr>
            <a:r>
              <a:rPr lang="en-US" sz="3600" dirty="0">
                <a:solidFill>
                  <a:srgbClr val="002060"/>
                </a:solidFill>
              </a:rPr>
              <a:t> Bu </a:t>
            </a:r>
            <a:r>
              <a:rPr lang="en-US" sz="3600" dirty="0" err="1">
                <a:solidFill>
                  <a:srgbClr val="002060"/>
                </a:solidFill>
              </a:rPr>
              <a:t>konuda</a:t>
            </a:r>
            <a:r>
              <a:rPr lang="en-US" sz="3600" dirty="0">
                <a:solidFill>
                  <a:srgbClr val="002060"/>
                </a:solidFill>
              </a:rPr>
              <a:t> </a:t>
            </a:r>
            <a:r>
              <a:rPr lang="en-US" sz="3600" dirty="0" err="1">
                <a:solidFill>
                  <a:srgbClr val="002060"/>
                </a:solidFill>
              </a:rPr>
              <a:t>çalışmalar</a:t>
            </a:r>
            <a:r>
              <a:rPr lang="en-US" sz="3600" dirty="0">
                <a:solidFill>
                  <a:srgbClr val="002060"/>
                </a:solidFill>
              </a:rPr>
              <a:t> </a:t>
            </a:r>
            <a:r>
              <a:rPr lang="en-US" sz="3600" dirty="0" err="1">
                <a:solidFill>
                  <a:srgbClr val="002060"/>
                </a:solidFill>
              </a:rPr>
              <a:t>hala</a:t>
            </a:r>
            <a:r>
              <a:rPr lang="en-US" sz="3600" dirty="0">
                <a:solidFill>
                  <a:srgbClr val="002060"/>
                </a:solidFill>
              </a:rPr>
              <a:t> </a:t>
            </a:r>
            <a:r>
              <a:rPr lang="en-US" sz="3600" dirty="0" err="1">
                <a:solidFill>
                  <a:srgbClr val="002060"/>
                </a:solidFill>
              </a:rPr>
              <a:t>devam</a:t>
            </a:r>
            <a:r>
              <a:rPr lang="en-US" sz="3600" dirty="0">
                <a:solidFill>
                  <a:srgbClr val="002060"/>
                </a:solidFill>
              </a:rPr>
              <a:t> </a:t>
            </a:r>
            <a:r>
              <a:rPr lang="en-US" sz="3600" dirty="0" err="1">
                <a:solidFill>
                  <a:srgbClr val="002060"/>
                </a:solidFill>
              </a:rPr>
              <a:t>etmektedir</a:t>
            </a:r>
            <a:r>
              <a:rPr lang="en-US" sz="3600" dirty="0">
                <a:solidFill>
                  <a:srgbClr val="002060"/>
                </a:solidFill>
              </a:rPr>
              <a:t>. </a:t>
            </a:r>
          </a:p>
        </p:txBody>
      </p:sp>
    </p:spTree>
    <p:extLst>
      <p:ext uri="{BB962C8B-B14F-4D97-AF65-F5344CB8AC3E}">
        <p14:creationId xmlns:p14="http://schemas.microsoft.com/office/powerpoint/2010/main" val="1915272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ECD893-E06A-A171-C1A2-00FF5090B996}"/>
              </a:ext>
            </a:extLst>
          </p:cNvPr>
          <p:cNvSpPr>
            <a:spLocks noGrp="1"/>
          </p:cNvSpPr>
          <p:nvPr>
            <p:ph type="title"/>
          </p:nvPr>
        </p:nvSpPr>
        <p:spPr>
          <a:xfrm>
            <a:off x="1115616" y="4149081"/>
            <a:ext cx="6192688" cy="792088"/>
          </a:xfrm>
        </p:spPr>
        <p:txBody>
          <a:bodyPr>
            <a:normAutofit fontScale="90000"/>
          </a:bodyPr>
          <a:lstStyle/>
          <a:p>
            <a:pPr algn="ctr"/>
            <a:r>
              <a:rPr lang="tr-TR" sz="6000" dirty="0">
                <a:solidFill>
                  <a:srgbClr val="002060"/>
                </a:solidFill>
              </a:rPr>
              <a:t>   </a:t>
            </a:r>
            <a:r>
              <a:rPr lang="tr-TR" sz="4000" dirty="0">
                <a:solidFill>
                  <a:srgbClr val="002060"/>
                </a:solidFill>
              </a:rPr>
              <a:t>BO42451-CROSSWALK</a:t>
            </a:r>
          </a:p>
        </p:txBody>
      </p:sp>
      <p:pic>
        <p:nvPicPr>
          <p:cNvPr id="6" name="İçerik Yer Tutucusu 5">
            <a:extLst>
              <a:ext uri="{FF2B5EF4-FFF2-40B4-BE49-F238E27FC236}">
                <a16:creationId xmlns:a16="http://schemas.microsoft.com/office/drawing/2014/main" id="{2CC686D3-2FB0-8F4C-5C11-A7ED8E64FECD}"/>
              </a:ext>
            </a:extLst>
          </p:cNvPr>
          <p:cNvPicPr>
            <a:picLocks noGrp="1" noChangeAspect="1"/>
          </p:cNvPicPr>
          <p:nvPr>
            <p:ph type="pic" idx="1"/>
          </p:nvPr>
        </p:nvPicPr>
        <p:blipFill>
          <a:blip r:embed="rId2"/>
          <a:srcRect t="10716" b="10716"/>
          <a:stretch/>
        </p:blipFill>
        <p:spPr>
          <a:xfrm>
            <a:off x="1619672" y="695628"/>
            <a:ext cx="5865788" cy="3226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Metin Yer Tutucusu 2">
            <a:extLst>
              <a:ext uri="{FF2B5EF4-FFF2-40B4-BE49-F238E27FC236}">
                <a16:creationId xmlns:a16="http://schemas.microsoft.com/office/drawing/2014/main" id="{3984ADA2-9976-78A3-9722-9F21308171FC}"/>
              </a:ext>
            </a:extLst>
          </p:cNvPr>
          <p:cNvSpPr>
            <a:spLocks noGrp="1"/>
          </p:cNvSpPr>
          <p:nvPr>
            <p:ph type="body" sz="half" idx="2"/>
          </p:nvPr>
        </p:nvSpPr>
        <p:spPr>
          <a:xfrm>
            <a:off x="683568" y="4941168"/>
            <a:ext cx="8064896" cy="1063885"/>
          </a:xfrm>
        </p:spPr>
        <p:txBody>
          <a:bodyPr>
            <a:normAutofit/>
          </a:bodyPr>
          <a:lstStyle/>
          <a:p>
            <a:pPr algn="ctr"/>
            <a:r>
              <a:rPr lang="tr-TR" sz="1600" dirty="0">
                <a:solidFill>
                  <a:srgbClr val="002060"/>
                </a:solidFill>
              </a:rPr>
              <a:t>ORAK HÜCRE HASTALIĞINDA (OHH) VAZO-OKLÜZİF EPİZOTLARIN ÖNLENMESİNDE EK TEDAVİ OLARAK CROVALİMABIN ETKİLİLİĞİ, GÜVENLİLİĞİ, FARMAKOKİNETİĞİ VE FARMAKODNAMİĞİNİ DEĞERLENDİREN RANDOMİZE, ÇİFT KÖR  FAZ IIA ÇALIŞMA</a:t>
            </a:r>
          </a:p>
        </p:txBody>
      </p:sp>
    </p:spTree>
    <p:extLst>
      <p:ext uri="{BB962C8B-B14F-4D97-AF65-F5344CB8AC3E}">
        <p14:creationId xmlns:p14="http://schemas.microsoft.com/office/powerpoint/2010/main" val="579420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002060"/>
                </a:solidFill>
              </a:rPr>
              <a:t>CROVALİMAB </a:t>
            </a:r>
          </a:p>
        </p:txBody>
      </p:sp>
      <p:sp>
        <p:nvSpPr>
          <p:cNvPr id="3" name="İçerik Yer Tutucusu 2"/>
          <p:cNvSpPr>
            <a:spLocks noGrp="1"/>
          </p:cNvSpPr>
          <p:nvPr>
            <p:ph idx="1"/>
          </p:nvPr>
        </p:nvSpPr>
        <p:spPr>
          <a:xfrm>
            <a:off x="107504" y="1600200"/>
            <a:ext cx="8579296" cy="4525963"/>
          </a:xfrm>
        </p:spPr>
        <p:txBody>
          <a:bodyPr>
            <a:normAutofit fontScale="92500" lnSpcReduction="10000"/>
          </a:bodyPr>
          <a:lstStyle/>
          <a:p>
            <a:pPr algn="just" eaLnBrk="0" fontAlgn="base" hangingPunct="0">
              <a:spcBef>
                <a:spcPct val="0"/>
              </a:spcBef>
              <a:spcAft>
                <a:spcPct val="0"/>
              </a:spcAft>
            </a:pPr>
            <a:r>
              <a:rPr lang="tr-TR" altLang="tr-TR" sz="3000" dirty="0" err="1">
                <a:solidFill>
                  <a:srgbClr val="002060"/>
                </a:solidFill>
              </a:rPr>
              <a:t>Crovalimab'a</a:t>
            </a:r>
            <a:r>
              <a:rPr lang="tr-TR" altLang="tr-TR" sz="3000" dirty="0">
                <a:solidFill>
                  <a:srgbClr val="002060"/>
                </a:solidFill>
              </a:rPr>
              <a:t> ilişkin bugüne kadarki klinik veriler, </a:t>
            </a:r>
            <a:r>
              <a:rPr lang="tr-TR" altLang="tr-TR" sz="3000" u="sng" dirty="0">
                <a:solidFill>
                  <a:srgbClr val="002060"/>
                </a:solidFill>
              </a:rPr>
              <a:t>sağlıklı gönüllülerde </a:t>
            </a:r>
            <a:r>
              <a:rPr lang="tr-TR" altLang="tr-TR" sz="3000" dirty="0">
                <a:solidFill>
                  <a:srgbClr val="002060"/>
                </a:solidFill>
              </a:rPr>
              <a:t>ve </a:t>
            </a:r>
            <a:r>
              <a:rPr lang="tr-TR" sz="3000" dirty="0" err="1">
                <a:solidFill>
                  <a:srgbClr val="002060"/>
                </a:solidFill>
              </a:rPr>
              <a:t>Paroksismal</a:t>
            </a:r>
            <a:r>
              <a:rPr lang="tr-TR" sz="3000" dirty="0">
                <a:solidFill>
                  <a:srgbClr val="002060"/>
                </a:solidFill>
              </a:rPr>
              <a:t> </a:t>
            </a:r>
            <a:r>
              <a:rPr lang="tr-TR" sz="3000" dirty="0" err="1">
                <a:solidFill>
                  <a:srgbClr val="002060"/>
                </a:solidFill>
              </a:rPr>
              <a:t>Nokturnal</a:t>
            </a:r>
            <a:r>
              <a:rPr lang="tr-TR" sz="3000" dirty="0">
                <a:solidFill>
                  <a:srgbClr val="002060"/>
                </a:solidFill>
              </a:rPr>
              <a:t> </a:t>
            </a:r>
            <a:r>
              <a:rPr lang="tr-TR" sz="3000" dirty="0" err="1">
                <a:solidFill>
                  <a:srgbClr val="002060"/>
                </a:solidFill>
              </a:rPr>
              <a:t>Hemoglobinüri</a:t>
            </a:r>
            <a:r>
              <a:rPr lang="tr-TR" sz="3000" dirty="0">
                <a:solidFill>
                  <a:srgbClr val="002060"/>
                </a:solidFill>
              </a:rPr>
              <a:t> </a:t>
            </a:r>
            <a:r>
              <a:rPr lang="tr-TR" altLang="tr-TR" sz="3000" dirty="0" err="1">
                <a:solidFill>
                  <a:srgbClr val="002060"/>
                </a:solidFill>
              </a:rPr>
              <a:t>PNH'li</a:t>
            </a:r>
            <a:r>
              <a:rPr lang="tr-TR" altLang="tr-TR" sz="3000" dirty="0">
                <a:solidFill>
                  <a:srgbClr val="002060"/>
                </a:solidFill>
              </a:rPr>
              <a:t> hastalarda </a:t>
            </a:r>
            <a:r>
              <a:rPr lang="tr-TR" altLang="tr-TR" sz="3000" dirty="0" err="1">
                <a:solidFill>
                  <a:srgbClr val="002060"/>
                </a:solidFill>
              </a:rPr>
              <a:t>crovalimabın</a:t>
            </a:r>
            <a:r>
              <a:rPr lang="tr-TR" altLang="tr-TR" sz="3000" dirty="0">
                <a:solidFill>
                  <a:srgbClr val="002060"/>
                </a:solidFill>
              </a:rPr>
              <a:t> güvenliğini, </a:t>
            </a:r>
            <a:r>
              <a:rPr lang="tr-TR" altLang="tr-TR" sz="3000" dirty="0" err="1">
                <a:solidFill>
                  <a:srgbClr val="002060"/>
                </a:solidFill>
              </a:rPr>
              <a:t>tolere</a:t>
            </a:r>
            <a:r>
              <a:rPr lang="tr-TR" altLang="tr-TR" sz="3000" dirty="0">
                <a:solidFill>
                  <a:srgbClr val="002060"/>
                </a:solidFill>
              </a:rPr>
              <a:t> edilebilirliğini, </a:t>
            </a:r>
            <a:r>
              <a:rPr lang="tr-TR" altLang="tr-TR" sz="3000" dirty="0" err="1">
                <a:solidFill>
                  <a:srgbClr val="002060"/>
                </a:solidFill>
              </a:rPr>
              <a:t>farmakokinetiğini</a:t>
            </a:r>
            <a:r>
              <a:rPr lang="tr-TR" altLang="tr-TR" sz="3000" dirty="0">
                <a:solidFill>
                  <a:srgbClr val="002060"/>
                </a:solidFill>
              </a:rPr>
              <a:t>, farmakodinamiğini ve etkinliğini değerlendirmek üzere tasarlanmış bir Faz I/II çalışması olan Çalışma BP39144'ün birincil analizinden elde edilmiştir.  </a:t>
            </a:r>
          </a:p>
          <a:p>
            <a:pPr algn="just" eaLnBrk="0" fontAlgn="base" hangingPunct="0">
              <a:spcBef>
                <a:spcPct val="0"/>
              </a:spcBef>
              <a:spcAft>
                <a:spcPct val="0"/>
              </a:spcAft>
            </a:pPr>
            <a:endParaRPr lang="tr-TR" altLang="tr-TR" sz="3000" dirty="0">
              <a:solidFill>
                <a:srgbClr val="002060"/>
              </a:solidFill>
            </a:endParaRPr>
          </a:p>
          <a:p>
            <a:pPr algn="just" eaLnBrk="0" fontAlgn="base" hangingPunct="0">
              <a:spcBef>
                <a:spcPct val="0"/>
              </a:spcBef>
              <a:spcAft>
                <a:spcPct val="0"/>
              </a:spcAft>
            </a:pPr>
            <a:r>
              <a:rPr lang="tr-TR" altLang="tr-TR" sz="3000" dirty="0" err="1">
                <a:solidFill>
                  <a:srgbClr val="002060"/>
                </a:solidFill>
              </a:rPr>
              <a:t>Crovalimabın</a:t>
            </a:r>
            <a:r>
              <a:rPr lang="tr-TR" altLang="tr-TR" sz="3000" dirty="0">
                <a:solidFill>
                  <a:srgbClr val="002060"/>
                </a:solidFill>
              </a:rPr>
              <a:t> </a:t>
            </a:r>
            <a:r>
              <a:rPr lang="tr-TR" altLang="tr-TR" sz="3000" dirty="0" err="1">
                <a:solidFill>
                  <a:srgbClr val="002060"/>
                </a:solidFill>
              </a:rPr>
              <a:t>PNH'li</a:t>
            </a:r>
            <a:r>
              <a:rPr lang="tr-TR" altLang="tr-TR" sz="3000" dirty="0">
                <a:solidFill>
                  <a:srgbClr val="002060"/>
                </a:solidFill>
              </a:rPr>
              <a:t> hastalarda terminal </a:t>
            </a:r>
            <a:r>
              <a:rPr lang="tr-TR" altLang="tr-TR" sz="3000" dirty="0" err="1">
                <a:solidFill>
                  <a:srgbClr val="002060"/>
                </a:solidFill>
              </a:rPr>
              <a:t>kompleman</a:t>
            </a:r>
            <a:r>
              <a:rPr lang="tr-TR" altLang="tr-TR" sz="3000" dirty="0">
                <a:solidFill>
                  <a:srgbClr val="002060"/>
                </a:solidFill>
              </a:rPr>
              <a:t> aktivitesinin hızlı ve tam </a:t>
            </a:r>
            <a:r>
              <a:rPr lang="tr-TR" altLang="tr-TR" sz="3000" dirty="0" err="1">
                <a:solidFill>
                  <a:srgbClr val="002060"/>
                </a:solidFill>
              </a:rPr>
              <a:t>inhibisyonuna</a:t>
            </a:r>
            <a:r>
              <a:rPr lang="tr-TR" altLang="tr-TR" sz="3000" dirty="0">
                <a:solidFill>
                  <a:srgbClr val="002060"/>
                </a:solidFill>
              </a:rPr>
              <a:t> neden olduğu gösterildi. </a:t>
            </a:r>
          </a:p>
          <a:p>
            <a:endParaRPr lang="tr-TR" dirty="0"/>
          </a:p>
        </p:txBody>
      </p:sp>
    </p:spTree>
    <p:extLst>
      <p:ext uri="{BB962C8B-B14F-4D97-AF65-F5344CB8AC3E}">
        <p14:creationId xmlns:p14="http://schemas.microsoft.com/office/powerpoint/2010/main" val="261025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AAB289-803F-7D2E-3580-52AFE0F3E9BA}"/>
              </a:ext>
            </a:extLst>
          </p:cNvPr>
          <p:cNvSpPr>
            <a:spLocks noGrp="1"/>
          </p:cNvSpPr>
          <p:nvPr>
            <p:ph type="title"/>
          </p:nvPr>
        </p:nvSpPr>
        <p:spPr/>
        <p:txBody>
          <a:bodyPr/>
          <a:lstStyle/>
          <a:p>
            <a:r>
              <a:rPr lang="tr-TR"/>
              <a:t>Sağlık Bakanlığı Verileri</a:t>
            </a:r>
          </a:p>
        </p:txBody>
      </p:sp>
      <p:sp>
        <p:nvSpPr>
          <p:cNvPr id="3" name="İçerik Yer Tutucusu 2">
            <a:extLst>
              <a:ext uri="{FF2B5EF4-FFF2-40B4-BE49-F238E27FC236}">
                <a16:creationId xmlns:a16="http://schemas.microsoft.com/office/drawing/2014/main" id="{5B925544-193E-859B-12F7-456BAD6D5E33}"/>
              </a:ext>
            </a:extLst>
          </p:cNvPr>
          <p:cNvSpPr>
            <a:spLocks noGrp="1"/>
          </p:cNvSpPr>
          <p:nvPr>
            <p:ph idx="1"/>
          </p:nvPr>
        </p:nvSpPr>
        <p:spPr/>
        <p:txBody>
          <a:bodyPr/>
          <a:lstStyle/>
          <a:p>
            <a:r>
              <a:rPr lang="tr-TR" dirty="0"/>
              <a:t>1.638.000 taşıyıcı</a:t>
            </a:r>
          </a:p>
          <a:p>
            <a:r>
              <a:rPr lang="tr-TR" dirty="0"/>
              <a:t>6.451 </a:t>
            </a:r>
            <a:r>
              <a:rPr lang="tr-TR" dirty="0" err="1"/>
              <a:t>talasemi</a:t>
            </a:r>
            <a:endParaRPr lang="tr-TR" dirty="0"/>
          </a:p>
          <a:p>
            <a:r>
              <a:rPr lang="tr-TR" dirty="0"/>
              <a:t>1.934 orak hücreli anemi</a:t>
            </a:r>
          </a:p>
          <a:p>
            <a:r>
              <a:rPr lang="tr-TR" dirty="0"/>
              <a:t>Yıllık ortalama; her ikisi de taşıyıcı 1.000 yeni çift </a:t>
            </a:r>
          </a:p>
          <a:p>
            <a:endParaRPr lang="tr-TR" dirty="0"/>
          </a:p>
        </p:txBody>
      </p:sp>
    </p:spTree>
    <p:extLst>
      <p:ext uri="{BB962C8B-B14F-4D97-AF65-F5344CB8AC3E}">
        <p14:creationId xmlns:p14="http://schemas.microsoft.com/office/powerpoint/2010/main" val="3418171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CA751B-0B65-527C-E94C-D038D9A9D47A}"/>
              </a:ext>
            </a:extLst>
          </p:cNvPr>
          <p:cNvSpPr>
            <a:spLocks noGrp="1"/>
          </p:cNvSpPr>
          <p:nvPr>
            <p:ph type="title"/>
          </p:nvPr>
        </p:nvSpPr>
        <p:spPr/>
        <p:txBody>
          <a:bodyPr/>
          <a:lstStyle/>
          <a:p>
            <a:r>
              <a:rPr lang="tr-TR" u="sng" dirty="0">
                <a:solidFill>
                  <a:srgbClr val="002060"/>
                </a:solidFill>
              </a:rPr>
              <a:t>Çalışma Hakkında</a:t>
            </a:r>
          </a:p>
        </p:txBody>
      </p:sp>
      <p:sp>
        <p:nvSpPr>
          <p:cNvPr id="3" name="İçerik Yer Tutucusu 2">
            <a:extLst>
              <a:ext uri="{FF2B5EF4-FFF2-40B4-BE49-F238E27FC236}">
                <a16:creationId xmlns:a16="http://schemas.microsoft.com/office/drawing/2014/main" id="{7E31163E-0948-D5C3-EAA8-AB8A7BA83FE1}"/>
              </a:ext>
            </a:extLst>
          </p:cNvPr>
          <p:cNvSpPr>
            <a:spLocks noGrp="1"/>
          </p:cNvSpPr>
          <p:nvPr>
            <p:ph idx="1"/>
          </p:nvPr>
        </p:nvSpPr>
        <p:spPr>
          <a:xfrm>
            <a:off x="179512" y="1655353"/>
            <a:ext cx="8856984" cy="4195481"/>
          </a:xfrm>
        </p:spPr>
        <p:txBody>
          <a:bodyPr>
            <a:normAutofit/>
          </a:bodyPr>
          <a:lstStyle/>
          <a:p>
            <a:r>
              <a:rPr lang="tr-TR" b="1" dirty="0">
                <a:solidFill>
                  <a:srgbClr val="002060"/>
                </a:solidFill>
              </a:rPr>
              <a:t>CROVALİMAB </a:t>
            </a:r>
            <a:r>
              <a:rPr lang="tr-TR" dirty="0">
                <a:solidFill>
                  <a:srgbClr val="002060"/>
                </a:solidFill>
              </a:rPr>
              <a:t>(anti C5monoklonal antikor)</a:t>
            </a:r>
          </a:p>
          <a:p>
            <a:r>
              <a:rPr lang="tr-TR" dirty="0">
                <a:solidFill>
                  <a:srgbClr val="002060"/>
                </a:solidFill>
              </a:rPr>
              <a:t>FAZ 2 çalışmasıdır</a:t>
            </a:r>
          </a:p>
          <a:p>
            <a:r>
              <a:rPr lang="tr-TR" dirty="0">
                <a:solidFill>
                  <a:srgbClr val="002060"/>
                </a:solidFill>
              </a:rPr>
              <a:t>49 hafta boyunca </a:t>
            </a:r>
            <a:r>
              <a:rPr lang="tr-TR" dirty="0" err="1">
                <a:solidFill>
                  <a:srgbClr val="002060"/>
                </a:solidFill>
              </a:rPr>
              <a:t>tedavi,sonraki</a:t>
            </a:r>
            <a:r>
              <a:rPr lang="tr-TR" dirty="0">
                <a:solidFill>
                  <a:srgbClr val="002060"/>
                </a:solidFill>
              </a:rPr>
              <a:t> 46 hafta boyunca  takip</a:t>
            </a:r>
          </a:p>
          <a:p>
            <a:r>
              <a:rPr lang="tr-TR" dirty="0">
                <a:solidFill>
                  <a:srgbClr val="002060"/>
                </a:solidFill>
              </a:rPr>
              <a:t>5 gönüllü Acıbadem Adana Hastanesinde</a:t>
            </a:r>
          </a:p>
          <a:p>
            <a:r>
              <a:rPr lang="tr-TR" dirty="0">
                <a:solidFill>
                  <a:srgbClr val="002060"/>
                </a:solidFill>
              </a:rPr>
              <a:t>Türkiye genelinde toplam 10 gönüllü çalışmada</a:t>
            </a:r>
          </a:p>
          <a:p>
            <a:endParaRPr lang="tr-TR" dirty="0">
              <a:solidFill>
                <a:srgbClr val="002060"/>
              </a:solidFill>
            </a:endParaRPr>
          </a:p>
          <a:p>
            <a:pPr marL="0" indent="0">
              <a:buNone/>
            </a:pPr>
            <a:endParaRPr lang="tr-TR" dirty="0"/>
          </a:p>
        </p:txBody>
      </p:sp>
    </p:spTree>
    <p:extLst>
      <p:ext uri="{BB962C8B-B14F-4D97-AF65-F5344CB8AC3E}">
        <p14:creationId xmlns:p14="http://schemas.microsoft.com/office/powerpoint/2010/main" val="1649585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ctrTitle"/>
          </p:nvPr>
        </p:nvSpPr>
        <p:spPr>
          <a:xfrm>
            <a:off x="3915696" y="965200"/>
            <a:ext cx="4499252" cy="4927600"/>
          </a:xfrm>
        </p:spPr>
        <p:txBody>
          <a:bodyPr anchor="ctr">
            <a:noAutofit/>
          </a:bodyPr>
          <a:lstStyle/>
          <a:p>
            <a:r>
              <a:rPr lang="tr-TR" sz="3600" i="1" dirty="0">
                <a:solidFill>
                  <a:schemeClr val="tx1"/>
                </a:solidFill>
                <a:ea typeface="+mj-lt"/>
                <a:cs typeface="+mj-lt"/>
              </a:rPr>
              <a:t>Orak Hücre Anemili Gönüllülerde </a:t>
            </a:r>
            <a:r>
              <a:rPr lang="tr-TR" sz="3600" i="1" dirty="0" err="1">
                <a:solidFill>
                  <a:schemeClr val="tx1"/>
                </a:solidFill>
                <a:ea typeface="+mj-lt"/>
                <a:cs typeface="+mj-lt"/>
              </a:rPr>
              <a:t>Mitapivat’ın</a:t>
            </a:r>
            <a:r>
              <a:rPr lang="tr-TR" sz="3600" i="1" dirty="0">
                <a:solidFill>
                  <a:schemeClr val="tx1"/>
                </a:solidFill>
                <a:ea typeface="+mj-lt"/>
                <a:cs typeface="+mj-lt"/>
              </a:rPr>
              <a:t> Etkililiğini ve Güvenliliğini Değerlendirmek İçin Çift Kör, Randomize, Plasebo Kontrollü, Çok Merkezli bir Faz 2/3 Çalışması</a:t>
            </a:r>
            <a:endParaRPr lang="tr-TR" sz="3600" i="1" dirty="0">
              <a:solidFill>
                <a:schemeClr val="tx1"/>
              </a:solidFill>
            </a:endParaRPr>
          </a:p>
        </p:txBody>
      </p:sp>
      <p:sp>
        <p:nvSpPr>
          <p:cNvPr id="26" name="Rectangle 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Alt Başlık 2"/>
          <p:cNvSpPr>
            <a:spLocks noGrp="1"/>
          </p:cNvSpPr>
          <p:nvPr>
            <p:ph type="subTitle" idx="1"/>
          </p:nvPr>
        </p:nvSpPr>
        <p:spPr>
          <a:xfrm>
            <a:off x="-108519" y="1159566"/>
            <a:ext cx="3146884" cy="4439055"/>
          </a:xfrm>
        </p:spPr>
        <p:txBody>
          <a:bodyPr anchor="ctr">
            <a:normAutofit/>
          </a:bodyPr>
          <a:lstStyle/>
          <a:p>
            <a:pPr algn="ctr"/>
            <a:r>
              <a:rPr lang="tr-TR" sz="4000" dirty="0">
                <a:solidFill>
                  <a:srgbClr val="FFFFFF"/>
                </a:solidFill>
                <a:ea typeface="+mj-lt"/>
                <a:cs typeface="+mj-lt"/>
              </a:rPr>
              <a:t>AG348-C-020</a:t>
            </a:r>
            <a:endParaRPr lang="tr-TR" sz="4000" dirty="0">
              <a:ea typeface="Calibri Light" panose="020F0302020204030204"/>
              <a:cs typeface="Calibri Light" panose="020F0302020204030204"/>
            </a:endParaRPr>
          </a:p>
        </p:txBody>
      </p:sp>
      <p:sp>
        <p:nvSpPr>
          <p:cNvPr id="28" name="Rectangle 1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1"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642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CFD2DB66-F61E-3B29-4DAC-EE1A9EA60C1C}"/>
              </a:ext>
            </a:extLst>
          </p:cNvPr>
          <p:cNvSpPr>
            <a:spLocks noGrp="1"/>
          </p:cNvSpPr>
          <p:nvPr>
            <p:ph type="title"/>
          </p:nvPr>
        </p:nvSpPr>
        <p:spPr>
          <a:xfrm>
            <a:off x="800100" y="5252937"/>
            <a:ext cx="7543800" cy="1028715"/>
          </a:xfrm>
        </p:spPr>
        <p:txBody>
          <a:bodyPr vert="horz" lIns="91440" tIns="45720" rIns="91440" bIns="45720" rtlCol="0" anchor="ctr">
            <a:normAutofit/>
          </a:bodyPr>
          <a:lstStyle/>
          <a:p>
            <a:pPr algn="ctr"/>
            <a:r>
              <a:rPr lang="en-US" dirty="0">
                <a:solidFill>
                  <a:srgbClr val="FFFFFF"/>
                </a:solidFill>
                <a:ea typeface="Calibri Light"/>
                <a:cs typeface="Calibri Light"/>
              </a:rPr>
              <a:t>MİTAPİVAT</a:t>
            </a:r>
            <a:endParaRPr lang="en-US" dirty="0">
              <a:solidFill>
                <a:srgbClr val="FFFFFF"/>
              </a:solidFill>
            </a:endParaRPr>
          </a:p>
        </p:txBody>
      </p:sp>
      <p:sp>
        <p:nvSpPr>
          <p:cNvPr id="4" name="Metin kutusu 3">
            <a:extLst>
              <a:ext uri="{FF2B5EF4-FFF2-40B4-BE49-F238E27FC236}">
                <a16:creationId xmlns:a16="http://schemas.microsoft.com/office/drawing/2014/main" id="{7D1AA69E-DF10-3644-F8F3-6C4FA1575290}"/>
              </a:ext>
            </a:extLst>
          </p:cNvPr>
          <p:cNvSpPr txBox="1"/>
          <p:nvPr/>
        </p:nvSpPr>
        <p:spPr>
          <a:xfrm>
            <a:off x="822960" y="1086679"/>
            <a:ext cx="7520940" cy="3471467"/>
          </a:xfrm>
          <a:prstGeom prst="rect">
            <a:avLst/>
          </a:prstGeom>
        </p:spPr>
        <p:txBody>
          <a:bodyPr rot="0" spcFirstLastPara="0" vertOverflow="overflow" horzOverflow="overflow" vert="horz" lIns="0" tIns="45720" rIns="0" bIns="45720" numCol="1" spcCol="0" rtlCol="0" fromWordArt="0" anchorCtr="0" forceAA="0" compatLnSpc="1">
            <a:prstTxWarp prst="textNoShape">
              <a:avLst/>
            </a:prstTxWarp>
            <a:normAutofit/>
          </a:bodyPr>
          <a:lstStyle/>
          <a:p>
            <a:pPr marL="342900" indent="-342900">
              <a:lnSpc>
                <a:spcPct val="90000"/>
              </a:lnSpc>
              <a:spcAft>
                <a:spcPts val="600"/>
              </a:spcAft>
              <a:buClr>
                <a:schemeClr val="accent1"/>
              </a:buClr>
              <a:buFont typeface="Arial" pitchFamily="34" charset="0"/>
              <a:buChar char="•"/>
            </a:pPr>
            <a:r>
              <a:rPr lang="tr-TR" sz="2400" dirty="0"/>
              <a:t>M</a:t>
            </a:r>
            <a:r>
              <a:rPr lang="en-US" sz="2400" dirty="0" err="1"/>
              <a:t>itapivat</a:t>
            </a:r>
            <a:r>
              <a:rPr lang="en-US" sz="2400" dirty="0"/>
              <a:t>, </a:t>
            </a:r>
            <a:r>
              <a:rPr lang="en-US" sz="2400" dirty="0" err="1"/>
              <a:t>Piruvat</a:t>
            </a:r>
            <a:r>
              <a:rPr lang="en-US" sz="2400" dirty="0"/>
              <a:t> </a:t>
            </a:r>
            <a:r>
              <a:rPr lang="en-US" sz="2400" dirty="0" err="1"/>
              <a:t>Kinaz'in</a:t>
            </a:r>
            <a:r>
              <a:rPr lang="en-US" sz="2400" dirty="0"/>
              <a:t> </a:t>
            </a:r>
            <a:r>
              <a:rPr lang="en-US" sz="2400" dirty="0" err="1"/>
              <a:t>allosterik</a:t>
            </a:r>
            <a:r>
              <a:rPr lang="en-US" sz="2400" dirty="0"/>
              <a:t> </a:t>
            </a:r>
            <a:r>
              <a:rPr lang="en-US" sz="2400" dirty="0" err="1"/>
              <a:t>aktivatörü</a:t>
            </a:r>
            <a:r>
              <a:rPr lang="en-US" sz="2400" dirty="0"/>
              <a:t> </a:t>
            </a:r>
            <a:r>
              <a:rPr lang="en-US" sz="2400" dirty="0" err="1"/>
              <a:t>olarak</a:t>
            </a:r>
            <a:r>
              <a:rPr lang="en-US" sz="2400" dirty="0"/>
              <a:t> </a:t>
            </a:r>
            <a:r>
              <a:rPr lang="en-US" sz="2400" dirty="0" err="1"/>
              <a:t>eritrosit</a:t>
            </a:r>
            <a:r>
              <a:rPr lang="en-US" sz="2400" dirty="0"/>
              <a:t> 2,3-DPG'yi </a:t>
            </a:r>
            <a:r>
              <a:rPr lang="en-US" sz="2400" dirty="0" err="1"/>
              <a:t>azaltır</a:t>
            </a:r>
            <a:r>
              <a:rPr lang="en-US" sz="2400" dirty="0"/>
              <a:t> </a:t>
            </a:r>
            <a:r>
              <a:rPr lang="en-US" sz="2400" dirty="0" err="1"/>
              <a:t>ve</a:t>
            </a:r>
            <a:r>
              <a:rPr lang="en-US" sz="2400" dirty="0"/>
              <a:t> </a:t>
            </a:r>
            <a:r>
              <a:rPr lang="en-US" sz="2400" dirty="0" err="1"/>
              <a:t>ATP'yi</a:t>
            </a:r>
            <a:r>
              <a:rPr lang="en-US" sz="2400" dirty="0"/>
              <a:t> </a:t>
            </a:r>
            <a:r>
              <a:rPr lang="en-US" sz="2400" dirty="0" err="1"/>
              <a:t>artır</a:t>
            </a:r>
            <a:r>
              <a:rPr lang="tr-TR" sz="2400" dirty="0"/>
              <a:t>arak </a:t>
            </a:r>
            <a:r>
              <a:rPr lang="en-US" sz="2400" dirty="0" err="1"/>
              <a:t>HbS</a:t>
            </a:r>
            <a:r>
              <a:rPr lang="en-US" sz="2400" dirty="0"/>
              <a:t> </a:t>
            </a:r>
            <a:r>
              <a:rPr lang="en-US" sz="2400" dirty="0" err="1"/>
              <a:t>polimerizasyonunu</a:t>
            </a:r>
            <a:r>
              <a:rPr lang="en-US" sz="2400" dirty="0"/>
              <a:t>, </a:t>
            </a:r>
            <a:r>
              <a:rPr lang="en-US" sz="2400" dirty="0" err="1"/>
              <a:t>oraklaşmayı</a:t>
            </a:r>
            <a:r>
              <a:rPr lang="en-US" sz="2400" dirty="0"/>
              <a:t> </a:t>
            </a:r>
            <a:r>
              <a:rPr lang="en-US" sz="2400" dirty="0" err="1"/>
              <a:t>ve</a:t>
            </a:r>
            <a:r>
              <a:rPr lang="en-US" sz="2400" dirty="0"/>
              <a:t> </a:t>
            </a:r>
            <a:r>
              <a:rPr lang="en-US" sz="2400" dirty="0" err="1"/>
              <a:t>hemolizi</a:t>
            </a:r>
            <a:r>
              <a:rPr lang="en-US" sz="2400" dirty="0"/>
              <a:t> </a:t>
            </a:r>
            <a:r>
              <a:rPr lang="en-US" sz="2400" dirty="0" err="1"/>
              <a:t>azaltabileceğini</a:t>
            </a:r>
            <a:r>
              <a:rPr lang="en-US" sz="2400" dirty="0"/>
              <a:t> </a:t>
            </a:r>
            <a:r>
              <a:rPr lang="en-US" sz="2400" dirty="0" err="1"/>
              <a:t>göstermektedir</a:t>
            </a:r>
            <a:r>
              <a:rPr lang="en-US" sz="2400" dirty="0"/>
              <a:t>. </a:t>
            </a:r>
            <a:endParaRPr lang="en-US" sz="2400" dirty="0">
              <a:ea typeface="Calibri"/>
              <a:cs typeface="Calibri"/>
            </a:endParaRPr>
          </a:p>
          <a:p>
            <a:pPr marL="342900" indent="-342900">
              <a:lnSpc>
                <a:spcPct val="90000"/>
              </a:lnSpc>
              <a:spcAft>
                <a:spcPts val="600"/>
              </a:spcAft>
              <a:buClr>
                <a:schemeClr val="accent1"/>
              </a:buClr>
              <a:buFont typeface="Arial" pitchFamily="34" charset="0"/>
              <a:buChar char="•"/>
            </a:pPr>
            <a:r>
              <a:rPr lang="en-US" sz="2400" dirty="0"/>
              <a:t> </a:t>
            </a:r>
            <a:r>
              <a:rPr lang="tr-TR" sz="2400" dirty="0" err="1"/>
              <a:t>A</a:t>
            </a:r>
            <a:r>
              <a:rPr lang="en-US" sz="2400" dirty="0" err="1"/>
              <a:t>neminin</a:t>
            </a:r>
            <a:r>
              <a:rPr lang="en-US" sz="2400" dirty="0"/>
              <a:t> </a:t>
            </a:r>
            <a:r>
              <a:rPr lang="en-US" sz="2400" dirty="0" err="1"/>
              <a:t>iyileştirilmesi</a:t>
            </a:r>
            <a:r>
              <a:rPr lang="en-US" sz="2400" dirty="0"/>
              <a:t> </a:t>
            </a:r>
            <a:endParaRPr lang="tr-TR" sz="2400" dirty="0"/>
          </a:p>
          <a:p>
            <a:pPr marL="342900" indent="-342900">
              <a:lnSpc>
                <a:spcPct val="90000"/>
              </a:lnSpc>
              <a:spcAft>
                <a:spcPts val="600"/>
              </a:spcAft>
              <a:buClr>
                <a:schemeClr val="accent1"/>
              </a:buClr>
              <a:buFont typeface="Arial" pitchFamily="34" charset="0"/>
              <a:buChar char="•"/>
            </a:pPr>
            <a:r>
              <a:rPr lang="tr-TR" sz="2400" dirty="0"/>
              <a:t>O</a:t>
            </a:r>
            <a:r>
              <a:rPr lang="en-US" sz="2400" dirty="0" err="1"/>
              <a:t>rak</a:t>
            </a:r>
            <a:r>
              <a:rPr lang="en-US" sz="2400" dirty="0"/>
              <a:t> </a:t>
            </a:r>
            <a:r>
              <a:rPr lang="en-US" sz="2400" dirty="0" err="1"/>
              <a:t>hücreli</a:t>
            </a:r>
            <a:r>
              <a:rPr lang="en-US" sz="2400" dirty="0"/>
              <a:t> </a:t>
            </a:r>
            <a:r>
              <a:rPr lang="en-US" sz="2400" dirty="0" err="1"/>
              <a:t>ağrı</a:t>
            </a:r>
            <a:r>
              <a:rPr lang="en-US" sz="2400" dirty="0"/>
              <a:t> </a:t>
            </a:r>
            <a:r>
              <a:rPr lang="en-US" sz="2400" dirty="0" err="1"/>
              <a:t>krizlerinin</a:t>
            </a:r>
            <a:r>
              <a:rPr lang="en-US" sz="2400" dirty="0"/>
              <a:t> </a:t>
            </a:r>
            <a:r>
              <a:rPr lang="en-US" sz="2400" dirty="0" err="1"/>
              <a:t>azaltılması</a:t>
            </a:r>
            <a:r>
              <a:rPr lang="en-US" sz="2400" dirty="0"/>
              <a:t> </a:t>
            </a:r>
            <a:r>
              <a:rPr lang="en-US" sz="2400" dirty="0" err="1"/>
              <a:t>yoluyla</a:t>
            </a:r>
            <a:r>
              <a:rPr lang="en-US" sz="2400" dirty="0"/>
              <a:t> </a:t>
            </a:r>
            <a:r>
              <a:rPr lang="en-US" sz="2400" dirty="0" err="1"/>
              <a:t>klinik</a:t>
            </a:r>
            <a:r>
              <a:rPr lang="en-US" sz="2400" dirty="0"/>
              <a:t> </a:t>
            </a:r>
            <a:r>
              <a:rPr lang="en-US" sz="2400" dirty="0" err="1"/>
              <a:t>fayda</a:t>
            </a:r>
            <a:r>
              <a:rPr lang="en-US" sz="2400" dirty="0"/>
              <a:t> </a:t>
            </a:r>
            <a:r>
              <a:rPr lang="en-US" sz="2400" dirty="0" err="1"/>
              <a:t>sağlama</a:t>
            </a:r>
            <a:r>
              <a:rPr lang="en-US" sz="2400" dirty="0"/>
              <a:t> </a:t>
            </a:r>
            <a:r>
              <a:rPr lang="en-US" sz="2400" dirty="0" err="1"/>
              <a:t>potansiyeline</a:t>
            </a:r>
            <a:r>
              <a:rPr lang="en-US" sz="2400" dirty="0"/>
              <a:t> </a:t>
            </a:r>
            <a:r>
              <a:rPr lang="en-US" sz="2400" dirty="0" err="1"/>
              <a:t>sahip</a:t>
            </a:r>
            <a:r>
              <a:rPr lang="tr-TR" sz="2400" dirty="0"/>
              <a:t> </a:t>
            </a:r>
          </a:p>
          <a:p>
            <a:pPr marL="342900" indent="-342900">
              <a:lnSpc>
                <a:spcPct val="90000"/>
              </a:lnSpc>
              <a:spcAft>
                <a:spcPts val="600"/>
              </a:spcAft>
              <a:buClr>
                <a:schemeClr val="accent1"/>
              </a:buClr>
              <a:buFont typeface="Arial" pitchFamily="34" charset="0"/>
              <a:buChar char="•"/>
            </a:pPr>
            <a:r>
              <a:rPr lang="en-US" sz="2400" dirty="0" err="1"/>
              <a:t>Orak</a:t>
            </a:r>
            <a:r>
              <a:rPr lang="en-US" sz="2400" dirty="0"/>
              <a:t> </a:t>
            </a:r>
            <a:r>
              <a:rPr lang="en-US" sz="2400" dirty="0" err="1"/>
              <a:t>Hücre</a:t>
            </a:r>
            <a:r>
              <a:rPr lang="en-US" sz="2400" dirty="0"/>
              <a:t> </a:t>
            </a:r>
            <a:r>
              <a:rPr lang="en-US" sz="2400" dirty="0" err="1"/>
              <a:t>Anemili</a:t>
            </a:r>
            <a:r>
              <a:rPr lang="en-US" sz="2400" dirty="0"/>
              <a:t> </a:t>
            </a:r>
            <a:r>
              <a:rPr lang="en-US" sz="2400" dirty="0" err="1"/>
              <a:t>hastaların</a:t>
            </a:r>
            <a:r>
              <a:rPr lang="en-US" sz="2400" dirty="0"/>
              <a:t> </a:t>
            </a:r>
            <a:r>
              <a:rPr lang="en-US" sz="2400" dirty="0" err="1"/>
              <a:t>tedavisi</a:t>
            </a:r>
            <a:r>
              <a:rPr lang="en-US" sz="2400" dirty="0"/>
              <a:t> </a:t>
            </a:r>
            <a:r>
              <a:rPr lang="en-US" sz="2400" dirty="0" err="1"/>
              <a:t>için</a:t>
            </a:r>
            <a:r>
              <a:rPr lang="en-US" sz="2400" dirty="0"/>
              <a:t> </a:t>
            </a:r>
            <a:r>
              <a:rPr lang="en-US" sz="2400" dirty="0" err="1"/>
              <a:t>terapötik</a:t>
            </a:r>
            <a:r>
              <a:rPr lang="en-US" sz="2400" dirty="0"/>
              <a:t> </a:t>
            </a:r>
            <a:r>
              <a:rPr lang="en-US" sz="2400" dirty="0" err="1"/>
              <a:t>bir</a:t>
            </a:r>
            <a:r>
              <a:rPr lang="en-US" sz="2400" dirty="0"/>
              <a:t> </a:t>
            </a:r>
            <a:r>
              <a:rPr lang="en-US" sz="2400" dirty="0" err="1"/>
              <a:t>adaydır</a:t>
            </a:r>
            <a:r>
              <a:rPr lang="en-US" sz="2400" dirty="0"/>
              <a:t>.</a:t>
            </a:r>
            <a:endParaRPr lang="en-US" sz="2400" dirty="0">
              <a:ea typeface="Calibri"/>
              <a:cs typeface="Calibri"/>
            </a:endParaRPr>
          </a:p>
        </p:txBody>
      </p:sp>
      <p:sp>
        <p:nvSpPr>
          <p:cNvPr id="21" name="Rectangle 20">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2838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0"/>
            <a:ext cx="3038093"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3357304E-9BA6-CFFD-E643-BEDC1ADBF5A6}"/>
              </a:ext>
            </a:extLst>
          </p:cNvPr>
          <p:cNvSpPr>
            <a:spLocks noGrp="1"/>
          </p:cNvSpPr>
          <p:nvPr>
            <p:ph type="title"/>
          </p:nvPr>
        </p:nvSpPr>
        <p:spPr>
          <a:xfrm>
            <a:off x="369278" y="516835"/>
            <a:ext cx="2313633" cy="5772840"/>
          </a:xfrm>
        </p:spPr>
        <p:txBody>
          <a:bodyPr anchor="ctr">
            <a:normAutofit/>
          </a:bodyPr>
          <a:lstStyle/>
          <a:p>
            <a:r>
              <a:rPr lang="tr-TR" sz="3600">
                <a:solidFill>
                  <a:srgbClr val="FFFFFF"/>
                </a:solidFill>
                <a:ea typeface="Calibri Light"/>
                <a:cs typeface="Calibri Light"/>
              </a:rPr>
              <a:t>Çalışma Dizaynı</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İçerik Yer Tutucusu 2">
            <a:extLst>
              <a:ext uri="{FF2B5EF4-FFF2-40B4-BE49-F238E27FC236}">
                <a16:creationId xmlns:a16="http://schemas.microsoft.com/office/drawing/2014/main" id="{C2339CE0-AF19-03DF-5183-C67C31ADCDA6}"/>
              </a:ext>
            </a:extLst>
          </p:cNvPr>
          <p:cNvGraphicFramePr>
            <a:graphicFrameLocks noGrp="1"/>
          </p:cNvGraphicFramePr>
          <p:nvPr>
            <p:ph idx="1"/>
            <p:extLst>
              <p:ext uri="{D42A27DB-BD31-4B8C-83A1-F6EECF244321}">
                <p14:modId xmlns:p14="http://schemas.microsoft.com/office/powerpoint/2010/main" val="2066752222"/>
              </p:ext>
            </p:extLst>
          </p:nvPr>
        </p:nvGraphicFramePr>
        <p:xfrm>
          <a:off x="3556398"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241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643407-8437-E1A6-434A-81038B82695F}"/>
              </a:ext>
            </a:extLst>
          </p:cNvPr>
          <p:cNvSpPr>
            <a:spLocks noGrp="1"/>
          </p:cNvSpPr>
          <p:nvPr>
            <p:ph type="ctrTitle"/>
          </p:nvPr>
        </p:nvSpPr>
        <p:spPr>
          <a:xfrm>
            <a:off x="2483768" y="3501008"/>
            <a:ext cx="4139212" cy="2915421"/>
          </a:xfrm>
        </p:spPr>
        <p:txBody>
          <a:bodyPr anchor="ctr">
            <a:normAutofit/>
          </a:bodyPr>
          <a:lstStyle/>
          <a:p>
            <a:br>
              <a:rPr lang="tr-TR" dirty="0">
                <a:solidFill>
                  <a:schemeClr val="tx2"/>
                </a:solidFill>
              </a:rPr>
            </a:br>
            <a:r>
              <a:rPr lang="tr-TR" b="1" dirty="0">
                <a:solidFill>
                  <a:srgbClr val="002060"/>
                </a:solidFill>
              </a:rPr>
              <a:t>ASCENT1</a:t>
            </a:r>
            <a:br>
              <a:rPr lang="tr-TR" b="1" dirty="0">
                <a:solidFill>
                  <a:srgbClr val="002060"/>
                </a:solidFill>
              </a:rPr>
            </a:br>
            <a:r>
              <a:rPr lang="tr-TR" b="1" dirty="0">
                <a:solidFill>
                  <a:srgbClr val="002060"/>
                </a:solidFill>
              </a:rPr>
              <a:t>Novo </a:t>
            </a:r>
            <a:r>
              <a:rPr lang="tr-TR" b="1" dirty="0" err="1">
                <a:solidFill>
                  <a:srgbClr val="002060"/>
                </a:solidFill>
              </a:rPr>
              <a:t>Nordisk</a:t>
            </a:r>
            <a:endParaRPr lang="en-US" b="1" dirty="0">
              <a:solidFill>
                <a:srgbClr val="002060"/>
              </a:solidFill>
            </a:endParaRPr>
          </a:p>
        </p:txBody>
      </p:sp>
      <p:pic>
        <p:nvPicPr>
          <p:cNvPr id="4" name="İçerik Yer Tutucusu 5">
            <a:extLst>
              <a:ext uri="{FF2B5EF4-FFF2-40B4-BE49-F238E27FC236}">
                <a16:creationId xmlns:a16="http://schemas.microsoft.com/office/drawing/2014/main" id="{2CC686D3-2FB0-8F4C-5C11-A7ED8E64FECD}"/>
              </a:ext>
            </a:extLst>
          </p:cNvPr>
          <p:cNvPicPr>
            <a:picLocks noChangeAspect="1"/>
          </p:cNvPicPr>
          <p:nvPr/>
        </p:nvPicPr>
        <p:blipFill>
          <a:blip r:embed="rId2"/>
          <a:srcRect t="10716" b="10716"/>
          <a:stretch/>
        </p:blipFill>
        <p:spPr>
          <a:xfrm>
            <a:off x="1547664" y="1145526"/>
            <a:ext cx="6009804" cy="3305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8053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5B5C91-DE3D-5C32-944B-6570A38B764C}"/>
              </a:ext>
            </a:extLst>
          </p:cNvPr>
          <p:cNvSpPr>
            <a:spLocks noGrp="1"/>
          </p:cNvSpPr>
          <p:nvPr>
            <p:ph type="title"/>
          </p:nvPr>
        </p:nvSpPr>
        <p:spPr/>
        <p:txBody>
          <a:bodyPr/>
          <a:lstStyle/>
          <a:p>
            <a:endParaRPr lang="en-US" dirty="0"/>
          </a:p>
        </p:txBody>
      </p:sp>
      <p:sp>
        <p:nvSpPr>
          <p:cNvPr id="3" name="İçerik Yer Tutucusu 2">
            <a:extLst>
              <a:ext uri="{FF2B5EF4-FFF2-40B4-BE49-F238E27FC236}">
                <a16:creationId xmlns:a16="http://schemas.microsoft.com/office/drawing/2014/main" id="{C85B4E06-CCE9-B441-AB5D-73369DB42D94}"/>
              </a:ext>
            </a:extLst>
          </p:cNvPr>
          <p:cNvSpPr>
            <a:spLocks noGrp="1"/>
          </p:cNvSpPr>
          <p:nvPr>
            <p:ph idx="1"/>
          </p:nvPr>
        </p:nvSpPr>
        <p:spPr>
          <a:xfrm>
            <a:off x="107504" y="1600200"/>
            <a:ext cx="9036496" cy="4525963"/>
          </a:xfrm>
        </p:spPr>
        <p:txBody>
          <a:bodyPr>
            <a:normAutofit fontScale="92500" lnSpcReduction="20000"/>
          </a:bodyPr>
          <a:lstStyle/>
          <a:p>
            <a:r>
              <a:rPr lang="tr-TR" dirty="0">
                <a:solidFill>
                  <a:srgbClr val="002060"/>
                </a:solidFill>
              </a:rPr>
              <a:t>Çalışma İlacı: oral </a:t>
            </a:r>
            <a:r>
              <a:rPr lang="tr-TR" dirty="0" err="1">
                <a:solidFill>
                  <a:srgbClr val="002060"/>
                </a:solidFill>
              </a:rPr>
              <a:t>desitabine-tetrahidroksiüridin</a:t>
            </a:r>
            <a:r>
              <a:rPr lang="tr-TR" dirty="0">
                <a:solidFill>
                  <a:srgbClr val="002060"/>
                </a:solidFill>
              </a:rPr>
              <a:t>(</a:t>
            </a:r>
            <a:r>
              <a:rPr lang="tr-TR" dirty="0" err="1">
                <a:solidFill>
                  <a:srgbClr val="002060"/>
                </a:solidFill>
              </a:rPr>
              <a:t>Ndec</a:t>
            </a:r>
            <a:r>
              <a:rPr lang="tr-TR" dirty="0">
                <a:solidFill>
                  <a:srgbClr val="002060"/>
                </a:solidFill>
              </a:rPr>
              <a:t>) /HU</a:t>
            </a:r>
          </a:p>
          <a:p>
            <a:r>
              <a:rPr lang="tr-TR" dirty="0">
                <a:solidFill>
                  <a:srgbClr val="002060"/>
                </a:solidFill>
              </a:rPr>
              <a:t>Çalışma Fazı: Faz 2</a:t>
            </a:r>
          </a:p>
          <a:p>
            <a:r>
              <a:rPr lang="tr-TR" dirty="0">
                <a:solidFill>
                  <a:srgbClr val="002060"/>
                </a:solidFill>
              </a:rPr>
              <a:t>Merkez Sayısı: 4</a:t>
            </a:r>
          </a:p>
          <a:p>
            <a:r>
              <a:rPr lang="tr-TR" dirty="0">
                <a:solidFill>
                  <a:srgbClr val="002060"/>
                </a:solidFill>
              </a:rPr>
              <a:t>Toplam Hedef Hasta Sayısı: 12 ( 33 hasta taranmıştır.)</a:t>
            </a:r>
          </a:p>
          <a:p>
            <a:r>
              <a:rPr lang="tr-TR" dirty="0">
                <a:solidFill>
                  <a:srgbClr val="002060"/>
                </a:solidFill>
              </a:rPr>
              <a:t>Tedavi Alan Hasta Sayısı: 9 hasta </a:t>
            </a:r>
          </a:p>
          <a:p>
            <a:r>
              <a:rPr lang="tr-TR" dirty="0">
                <a:solidFill>
                  <a:srgbClr val="002060"/>
                </a:solidFill>
              </a:rPr>
              <a:t>Tedavi Süresi: Her katılımcı için toplam tedavi süresi 52 haftadır.</a:t>
            </a:r>
          </a:p>
          <a:p>
            <a:r>
              <a:rPr lang="tr-TR" b="1" dirty="0" err="1">
                <a:solidFill>
                  <a:srgbClr val="002060"/>
                </a:solidFill>
              </a:rPr>
              <a:t>Hidroksiüre</a:t>
            </a:r>
            <a:r>
              <a:rPr lang="tr-TR" b="1" dirty="0">
                <a:solidFill>
                  <a:srgbClr val="002060"/>
                </a:solidFill>
              </a:rPr>
              <a:t> kullanmayan hasta kolu hasta alımına açıktır. </a:t>
            </a:r>
          </a:p>
          <a:p>
            <a:endParaRPr lang="en-US" dirty="0">
              <a:solidFill>
                <a:srgbClr val="002060"/>
              </a:solidFill>
            </a:endParaRPr>
          </a:p>
        </p:txBody>
      </p:sp>
    </p:spTree>
    <p:extLst>
      <p:ext uri="{BB962C8B-B14F-4D97-AF65-F5344CB8AC3E}">
        <p14:creationId xmlns:p14="http://schemas.microsoft.com/office/powerpoint/2010/main" val="3279300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Top Corners Rounded 43">
            <a:extLst>
              <a:ext uri="{FF2B5EF4-FFF2-40B4-BE49-F238E27FC236}">
                <a16:creationId xmlns:a16="http://schemas.microsoft.com/office/drawing/2014/main" id="{ED7047B8-ADB9-4D5A-986C-EE8E9A9BB54B}"/>
              </a:ext>
            </a:extLst>
          </p:cNvPr>
          <p:cNvSpPr/>
          <p:nvPr/>
        </p:nvSpPr>
        <p:spPr>
          <a:xfrm rot="12875824">
            <a:off x="973457" y="3060205"/>
            <a:ext cx="1044000" cy="1891200"/>
          </a:xfrm>
          <a:prstGeom prst="round2SameRect">
            <a:avLst>
              <a:gd name="adj1" fmla="val 43287"/>
              <a:gd name="adj2" fmla="val 0"/>
            </a:avLst>
          </a:prstGeom>
          <a:solidFill>
            <a:schemeClr val="bg1"/>
          </a:solidFill>
          <a:ln w="9525">
            <a:solidFill>
              <a:schemeClr val="accent5">
                <a:lumMod val="75000"/>
              </a:schemeClr>
            </a:solidFill>
          </a:ln>
          <a:effectLst>
            <a:innerShdw blurRad="101600" dist="50800">
              <a:prstClr val="black">
                <a:alpha val="46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5" name="Rectangle: Top Corners Rounded 44">
            <a:extLst>
              <a:ext uri="{FF2B5EF4-FFF2-40B4-BE49-F238E27FC236}">
                <a16:creationId xmlns:a16="http://schemas.microsoft.com/office/drawing/2014/main" id="{0FFFE27A-3C9B-4C38-9FE6-53FFC5C3A218}"/>
              </a:ext>
            </a:extLst>
          </p:cNvPr>
          <p:cNvSpPr/>
          <p:nvPr/>
        </p:nvSpPr>
        <p:spPr>
          <a:xfrm rot="8627773">
            <a:off x="3059831" y="2998761"/>
            <a:ext cx="1042303" cy="1889916"/>
          </a:xfrm>
          <a:prstGeom prst="round2SameRect">
            <a:avLst>
              <a:gd name="adj1" fmla="val 40215"/>
              <a:gd name="adj2" fmla="val 0"/>
            </a:avLst>
          </a:prstGeom>
          <a:solidFill>
            <a:schemeClr val="bg1"/>
          </a:solidFill>
          <a:ln w="9525">
            <a:solidFill>
              <a:schemeClr val="accent1"/>
            </a:solidFill>
          </a:ln>
          <a:effectLst>
            <a:innerShdw blurRad="101600" dist="50800" dir="10800000">
              <a:prstClr val="black">
                <a:alpha val="46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3" name="Rectangle: Top Corners Rounded 42">
            <a:extLst>
              <a:ext uri="{FF2B5EF4-FFF2-40B4-BE49-F238E27FC236}">
                <a16:creationId xmlns:a16="http://schemas.microsoft.com/office/drawing/2014/main" id="{3F274A18-6967-40AC-8117-DD9260BC3A74}"/>
              </a:ext>
            </a:extLst>
          </p:cNvPr>
          <p:cNvSpPr/>
          <p:nvPr/>
        </p:nvSpPr>
        <p:spPr>
          <a:xfrm rot="18269452">
            <a:off x="5609376" y="3135124"/>
            <a:ext cx="960000" cy="884018"/>
          </a:xfrm>
          <a:prstGeom prst="round2SameRect">
            <a:avLst>
              <a:gd name="adj1" fmla="val 43287"/>
              <a:gd name="adj2" fmla="val 0"/>
            </a:avLst>
          </a:prstGeom>
          <a:solidFill>
            <a:schemeClr val="bg1"/>
          </a:solidFill>
          <a:ln w="9525">
            <a:solidFill>
              <a:schemeClr val="accent5">
                <a:lumMod val="75000"/>
              </a:schemeClr>
            </a:solidFill>
          </a:ln>
          <a:effectLst>
            <a:innerShdw blurRad="101600" dist="50800">
              <a:prstClr val="black">
                <a:alpha val="46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 name="Rectangle: Top Corners Rounded 3">
            <a:extLst>
              <a:ext uri="{FF2B5EF4-FFF2-40B4-BE49-F238E27FC236}">
                <a16:creationId xmlns:a16="http://schemas.microsoft.com/office/drawing/2014/main" id="{53DE51E0-D7FF-4F46-A2E9-759BC800FF07}"/>
              </a:ext>
            </a:extLst>
          </p:cNvPr>
          <p:cNvSpPr/>
          <p:nvPr/>
        </p:nvSpPr>
        <p:spPr>
          <a:xfrm rot="7447387">
            <a:off x="6332191" y="3794302"/>
            <a:ext cx="960000" cy="884018"/>
          </a:xfrm>
          <a:prstGeom prst="round2SameRect">
            <a:avLst>
              <a:gd name="adj1" fmla="val 43287"/>
              <a:gd name="adj2" fmla="val 0"/>
            </a:avLst>
          </a:prstGeom>
          <a:solidFill>
            <a:schemeClr val="bg1"/>
          </a:solidFill>
          <a:ln w="9525">
            <a:solidFill>
              <a:schemeClr val="accent1"/>
            </a:solidFill>
          </a:ln>
          <a:effectLst>
            <a:innerShdw blurRad="101600" dist="50800" dir="10800000">
              <a:prstClr val="black">
                <a:alpha val="46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68" name="Rectangle 167">
            <a:extLst>
              <a:ext uri="{FF2B5EF4-FFF2-40B4-BE49-F238E27FC236}">
                <a16:creationId xmlns:a16="http://schemas.microsoft.com/office/drawing/2014/main" id="{F3296810-742D-4E1F-8AB4-63A1777359AA}"/>
              </a:ext>
            </a:extLst>
          </p:cNvPr>
          <p:cNvSpPr/>
          <p:nvPr/>
        </p:nvSpPr>
        <p:spPr>
          <a:xfrm>
            <a:off x="482157" y="5046365"/>
            <a:ext cx="8209214" cy="1223715"/>
          </a:xfrm>
          <a:prstGeom prst="rect">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defTabSz="914378"/>
            <a:endParaRPr lang="en-GB" sz="2000" err="1">
              <a:solidFill>
                <a:srgbClr val="FFFFFF"/>
              </a:solidFill>
              <a:latin typeface="Apis For Office"/>
            </a:endParaRPr>
          </a:p>
        </p:txBody>
      </p:sp>
      <p:sp>
        <p:nvSpPr>
          <p:cNvPr id="166" name="Flowchart: Magnetic Disk 165">
            <a:extLst>
              <a:ext uri="{FF2B5EF4-FFF2-40B4-BE49-F238E27FC236}">
                <a16:creationId xmlns:a16="http://schemas.microsoft.com/office/drawing/2014/main" id="{64BB06BE-A98A-44DB-B207-368FC6BB17E0}"/>
              </a:ext>
            </a:extLst>
          </p:cNvPr>
          <p:cNvSpPr/>
          <p:nvPr/>
        </p:nvSpPr>
        <p:spPr>
          <a:xfrm>
            <a:off x="1603612" y="5416483"/>
            <a:ext cx="959088" cy="655939"/>
          </a:xfrm>
          <a:prstGeom prst="flowChartMagneticDisk">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783"/>
            <a:endParaRPr lang="en-GB" sz="1500" err="1">
              <a:solidFill>
                <a:srgbClr val="FFFFFF"/>
              </a:solidFill>
              <a:latin typeface="Apis For Office"/>
            </a:endParaRPr>
          </a:p>
        </p:txBody>
      </p:sp>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225954188"/>
              </p:ext>
            </p:extLst>
          </p:nvPr>
        </p:nvGraphicFramePr>
        <p:xfrm>
          <a:off x="1590" y="2120"/>
          <a:ext cx="1588" cy="2117"/>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90" y="2120"/>
                        <a:ext cx="1588" cy="2117"/>
                      </a:xfrm>
                      <a:prstGeom prst="rect">
                        <a:avLst/>
                      </a:prstGeom>
                    </p:spPr>
                  </p:pic>
                </p:oleObj>
              </mc:Fallback>
            </mc:AlternateContent>
          </a:graphicData>
        </a:graphic>
      </p:graphicFrame>
      <p:sp>
        <p:nvSpPr>
          <p:cNvPr id="3" name="Rectangle 2" hidden="1"/>
          <p:cNvSpPr/>
          <p:nvPr>
            <p:custDataLst>
              <p:tags r:id="rId2"/>
            </p:custDataLst>
          </p:nvPr>
        </p:nvSpPr>
        <p:spPr>
          <a:xfrm>
            <a:off x="1" y="1"/>
            <a:ext cx="158750" cy="211667"/>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783">
              <a:spcBef>
                <a:spcPct val="0"/>
              </a:spcBef>
              <a:spcAft>
                <a:spcPct val="0"/>
              </a:spcAft>
              <a:defRPr/>
            </a:pPr>
            <a:endParaRPr lang="en-GB" sz="1600" b="1">
              <a:solidFill>
                <a:srgbClr val="FFFFFF"/>
              </a:solidFill>
              <a:latin typeface="Verdana" panose="020B0604030504040204" pitchFamily="34" charset="0"/>
              <a:sym typeface="Verdana" panose="020B0604030504040204" pitchFamily="34" charset="0"/>
            </a:endParaRPr>
          </a:p>
        </p:txBody>
      </p:sp>
      <p:sp>
        <p:nvSpPr>
          <p:cNvPr id="7" name="Title 6"/>
          <p:cNvSpPr>
            <a:spLocks noGrp="1"/>
          </p:cNvSpPr>
          <p:nvPr>
            <p:ph type="title"/>
          </p:nvPr>
        </p:nvSpPr>
        <p:spPr>
          <a:xfrm>
            <a:off x="-36512" y="557808"/>
            <a:ext cx="9083352" cy="1143000"/>
          </a:xfrm>
        </p:spPr>
        <p:txBody>
          <a:bodyPr vert="horz">
            <a:noAutofit/>
          </a:bodyPr>
          <a:lstStyle/>
          <a:p>
            <a:r>
              <a:rPr lang="en-GB" sz="3600" dirty="0" err="1">
                <a:solidFill>
                  <a:srgbClr val="002060"/>
                </a:solidFill>
              </a:rPr>
              <a:t>NDec</a:t>
            </a:r>
            <a:r>
              <a:rPr lang="en-GB" sz="3600" dirty="0">
                <a:solidFill>
                  <a:srgbClr val="002060"/>
                </a:solidFill>
              </a:rPr>
              <a:t>, </a:t>
            </a:r>
            <a:r>
              <a:rPr lang="en-GB" sz="3600" dirty="0" err="1">
                <a:solidFill>
                  <a:srgbClr val="002060"/>
                </a:solidFill>
              </a:rPr>
              <a:t>tetrahidroüridin</a:t>
            </a:r>
            <a:r>
              <a:rPr lang="en-GB" sz="3600" dirty="0">
                <a:solidFill>
                  <a:srgbClr val="002060"/>
                </a:solidFill>
              </a:rPr>
              <a:t> </a:t>
            </a:r>
            <a:r>
              <a:rPr lang="en-GB" sz="3600" dirty="0" err="1">
                <a:solidFill>
                  <a:srgbClr val="002060"/>
                </a:solidFill>
              </a:rPr>
              <a:t>tozu</a:t>
            </a:r>
            <a:r>
              <a:rPr lang="en-GB" sz="3600" dirty="0">
                <a:solidFill>
                  <a:srgbClr val="002060"/>
                </a:solidFill>
              </a:rPr>
              <a:t> </a:t>
            </a:r>
            <a:r>
              <a:rPr lang="en-GB" sz="3600" dirty="0" err="1">
                <a:solidFill>
                  <a:srgbClr val="002060"/>
                </a:solidFill>
              </a:rPr>
              <a:t>ve</a:t>
            </a:r>
            <a:r>
              <a:rPr lang="en-GB" sz="3600" dirty="0">
                <a:solidFill>
                  <a:srgbClr val="002060"/>
                </a:solidFill>
              </a:rPr>
              <a:t> </a:t>
            </a:r>
            <a:r>
              <a:rPr lang="en-GB" sz="3600" dirty="0" err="1">
                <a:solidFill>
                  <a:srgbClr val="002060"/>
                </a:solidFill>
              </a:rPr>
              <a:t>gecikmeli</a:t>
            </a:r>
            <a:r>
              <a:rPr lang="en-GB" sz="3600" dirty="0">
                <a:solidFill>
                  <a:srgbClr val="002060"/>
                </a:solidFill>
              </a:rPr>
              <a:t> </a:t>
            </a:r>
            <a:r>
              <a:rPr lang="en-GB" sz="3600" dirty="0" err="1">
                <a:solidFill>
                  <a:srgbClr val="002060"/>
                </a:solidFill>
              </a:rPr>
              <a:t>salımlı</a:t>
            </a:r>
            <a:r>
              <a:rPr lang="en-GB" sz="3600" dirty="0">
                <a:solidFill>
                  <a:srgbClr val="002060"/>
                </a:solidFill>
              </a:rPr>
              <a:t> </a:t>
            </a:r>
            <a:r>
              <a:rPr lang="en-GB" sz="3600" dirty="0" err="1">
                <a:solidFill>
                  <a:srgbClr val="002060"/>
                </a:solidFill>
              </a:rPr>
              <a:t>desitabin</a:t>
            </a:r>
            <a:r>
              <a:rPr lang="en-GB" sz="3600" dirty="0">
                <a:solidFill>
                  <a:srgbClr val="002060"/>
                </a:solidFill>
              </a:rPr>
              <a:t> </a:t>
            </a:r>
            <a:r>
              <a:rPr lang="en-GB" sz="3600" dirty="0" err="1">
                <a:solidFill>
                  <a:srgbClr val="002060"/>
                </a:solidFill>
              </a:rPr>
              <a:t>tableti</a:t>
            </a:r>
            <a:r>
              <a:rPr lang="en-GB" sz="3600" dirty="0">
                <a:solidFill>
                  <a:srgbClr val="002060"/>
                </a:solidFill>
              </a:rPr>
              <a:t> </a:t>
            </a:r>
            <a:r>
              <a:rPr lang="en-GB" sz="3600" dirty="0" err="1">
                <a:solidFill>
                  <a:srgbClr val="002060"/>
                </a:solidFill>
              </a:rPr>
              <a:t>içeren</a:t>
            </a:r>
            <a:r>
              <a:rPr lang="en-GB" sz="3600" dirty="0">
                <a:solidFill>
                  <a:srgbClr val="002060"/>
                </a:solidFill>
              </a:rPr>
              <a:t> </a:t>
            </a:r>
            <a:r>
              <a:rPr lang="en-GB" sz="3600" dirty="0" err="1">
                <a:solidFill>
                  <a:srgbClr val="002060"/>
                </a:solidFill>
              </a:rPr>
              <a:t>bir</a:t>
            </a:r>
            <a:r>
              <a:rPr lang="en-GB" sz="3600" dirty="0">
                <a:solidFill>
                  <a:srgbClr val="002060"/>
                </a:solidFill>
              </a:rPr>
              <a:t> </a:t>
            </a:r>
            <a:r>
              <a:rPr lang="en-GB" sz="3600" dirty="0" err="1">
                <a:solidFill>
                  <a:srgbClr val="002060"/>
                </a:solidFill>
              </a:rPr>
              <a:t>kapsüldür</a:t>
            </a:r>
            <a:endParaRPr lang="en-GB" sz="3600" dirty="0">
              <a:solidFill>
                <a:srgbClr val="002060"/>
              </a:solidFill>
            </a:endParaRPr>
          </a:p>
        </p:txBody>
      </p:sp>
      <p:sp>
        <p:nvSpPr>
          <p:cNvPr id="13" name="Text Placeholder 12">
            <a:extLst>
              <a:ext uri="{FF2B5EF4-FFF2-40B4-BE49-F238E27FC236}">
                <a16:creationId xmlns:a16="http://schemas.microsoft.com/office/drawing/2014/main" id="{D0D5DADE-312E-4C9C-9DFF-11A560FCB8CF}"/>
              </a:ext>
            </a:extLst>
          </p:cNvPr>
          <p:cNvSpPr>
            <a:spLocks noGrp="1"/>
          </p:cNvSpPr>
          <p:nvPr>
            <p:ph type="body" sz="quarter" idx="13"/>
          </p:nvPr>
        </p:nvSpPr>
        <p:spPr/>
        <p:txBody>
          <a:bodyPr/>
          <a:lstStyle/>
          <a:p>
            <a:r>
              <a:rPr lang="en-GB" dirty="0"/>
              <a:t>THU, tetrahydrouridine.</a:t>
            </a:r>
          </a:p>
        </p:txBody>
      </p:sp>
      <p:sp>
        <p:nvSpPr>
          <p:cNvPr id="19" name="TextBox 18">
            <a:extLst>
              <a:ext uri="{FF2B5EF4-FFF2-40B4-BE49-F238E27FC236}">
                <a16:creationId xmlns:a16="http://schemas.microsoft.com/office/drawing/2014/main" id="{C9831225-BD45-4419-AF1C-7D3F52C790E8}"/>
              </a:ext>
            </a:extLst>
          </p:cNvPr>
          <p:cNvSpPr txBox="1"/>
          <p:nvPr/>
        </p:nvSpPr>
        <p:spPr>
          <a:xfrm>
            <a:off x="4728103" y="5078505"/>
            <a:ext cx="3929897" cy="707886"/>
          </a:xfrm>
          <a:prstGeom prst="rect">
            <a:avLst/>
          </a:prstGeom>
          <a:noFill/>
        </p:spPr>
        <p:txBody>
          <a:bodyPr wrap="square" rtlCol="0">
            <a:spAutoFit/>
          </a:bodyPr>
          <a:lstStyle/>
          <a:p>
            <a:pPr defTabSz="685783">
              <a:defRPr/>
            </a:pPr>
            <a:r>
              <a:rPr lang="da-DK" sz="1000" dirty="0">
                <a:solidFill>
                  <a:srgbClr val="001965"/>
                </a:solidFill>
                <a:latin typeface="Apis For Office"/>
              </a:rPr>
              <a:t>The decitabine tablet has a delayed release coating in addition to an outer enteric coating. This allows immediate release of THU in the stomach and a lag time for decitabine to be released in the small intestine. </a:t>
            </a:r>
            <a:endParaRPr lang="en-GB" sz="1000" dirty="0">
              <a:solidFill>
                <a:srgbClr val="001965"/>
              </a:solidFill>
              <a:latin typeface="Apis For Office"/>
            </a:endParaRPr>
          </a:p>
        </p:txBody>
      </p:sp>
      <p:sp>
        <p:nvSpPr>
          <p:cNvPr id="23" name="TextBox 22">
            <a:extLst>
              <a:ext uri="{FF2B5EF4-FFF2-40B4-BE49-F238E27FC236}">
                <a16:creationId xmlns:a16="http://schemas.microsoft.com/office/drawing/2014/main" id="{62F02DAE-C869-447D-9727-C48027FEC6A6}"/>
              </a:ext>
            </a:extLst>
          </p:cNvPr>
          <p:cNvSpPr txBox="1"/>
          <p:nvPr/>
        </p:nvSpPr>
        <p:spPr>
          <a:xfrm>
            <a:off x="3007148" y="5360912"/>
            <a:ext cx="1499128" cy="577081"/>
          </a:xfrm>
          <a:prstGeom prst="rect">
            <a:avLst/>
          </a:prstGeom>
          <a:noFill/>
        </p:spPr>
        <p:txBody>
          <a:bodyPr wrap="none" rtlCol="0">
            <a:spAutoFit/>
          </a:bodyPr>
          <a:lstStyle/>
          <a:p>
            <a:pPr defTabSz="685783">
              <a:defRPr/>
            </a:pPr>
            <a:r>
              <a:rPr lang="da-DK" sz="1050">
                <a:solidFill>
                  <a:srgbClr val="3B97DE"/>
                </a:solidFill>
                <a:latin typeface="Apis For Office"/>
              </a:rPr>
              <a:t>Core (with decitabine)</a:t>
            </a:r>
          </a:p>
          <a:p>
            <a:pPr defTabSz="685783">
              <a:defRPr/>
            </a:pPr>
            <a:r>
              <a:rPr lang="da-DK" sz="1050">
                <a:solidFill>
                  <a:srgbClr val="2A918B"/>
                </a:solidFill>
                <a:latin typeface="Apis For Office"/>
              </a:rPr>
              <a:t>Delayed release coat</a:t>
            </a:r>
          </a:p>
          <a:p>
            <a:pPr defTabSz="685783">
              <a:defRPr/>
            </a:pPr>
            <a:r>
              <a:rPr lang="da-DK" sz="1050">
                <a:solidFill>
                  <a:srgbClr val="001965"/>
                </a:solidFill>
                <a:latin typeface="Apis For Office"/>
              </a:rPr>
              <a:t>Enteric coat</a:t>
            </a:r>
            <a:endParaRPr lang="en-GB" sz="1050">
              <a:solidFill>
                <a:srgbClr val="001965"/>
              </a:solidFill>
              <a:latin typeface="Apis For Office"/>
            </a:endParaRPr>
          </a:p>
        </p:txBody>
      </p:sp>
      <p:sp>
        <p:nvSpPr>
          <p:cNvPr id="36" name="Rectangle 35">
            <a:extLst>
              <a:ext uri="{FF2B5EF4-FFF2-40B4-BE49-F238E27FC236}">
                <a16:creationId xmlns:a16="http://schemas.microsoft.com/office/drawing/2014/main" id="{D30C2F98-61D0-4D6E-8186-D22392051BFF}"/>
              </a:ext>
            </a:extLst>
          </p:cNvPr>
          <p:cNvSpPr/>
          <p:nvPr/>
        </p:nvSpPr>
        <p:spPr>
          <a:xfrm>
            <a:off x="4450813" y="3182781"/>
            <a:ext cx="242374" cy="369332"/>
          </a:xfrm>
          <a:prstGeom prst="rect">
            <a:avLst/>
          </a:prstGeom>
        </p:spPr>
        <p:txBody>
          <a:bodyPr wrap="none">
            <a:spAutoFit/>
          </a:bodyPr>
          <a:lstStyle/>
          <a:p>
            <a:pPr defTabSz="685783">
              <a:defRPr/>
            </a:pPr>
            <a:r>
              <a:rPr lang="en-GB">
                <a:solidFill>
                  <a:srgbClr val="000000"/>
                </a:solidFill>
                <a:latin typeface="Times New Roman" panose="02020603050405020304" pitchFamily="18" charset="0"/>
              </a:rPr>
              <a:t> </a:t>
            </a:r>
            <a:endParaRPr lang="en-GB">
              <a:solidFill>
                <a:srgbClr val="000000"/>
              </a:solidFill>
              <a:latin typeface="Apis For Office"/>
            </a:endParaRPr>
          </a:p>
        </p:txBody>
      </p:sp>
      <p:sp>
        <p:nvSpPr>
          <p:cNvPr id="12" name="TextBox 11">
            <a:extLst>
              <a:ext uri="{FF2B5EF4-FFF2-40B4-BE49-F238E27FC236}">
                <a16:creationId xmlns:a16="http://schemas.microsoft.com/office/drawing/2014/main" id="{D49700EE-98E3-41BB-AB27-FE685A5142C6}"/>
              </a:ext>
            </a:extLst>
          </p:cNvPr>
          <p:cNvSpPr txBox="1"/>
          <p:nvPr/>
        </p:nvSpPr>
        <p:spPr>
          <a:xfrm>
            <a:off x="482156" y="2232444"/>
            <a:ext cx="2096262" cy="387798"/>
          </a:xfrm>
          <a:prstGeom prst="rect">
            <a:avLst/>
          </a:prstGeom>
          <a:noFill/>
        </p:spPr>
        <p:txBody>
          <a:bodyPr wrap="square" lIns="0" tIns="0" rIns="0" bIns="0" rtlCol="0">
            <a:spAutoFit/>
          </a:bodyPr>
          <a:lstStyle/>
          <a:p>
            <a:pPr algn="ctr" defTabSz="685783">
              <a:lnSpc>
                <a:spcPct val="120000"/>
              </a:lnSpc>
            </a:pPr>
            <a:r>
              <a:rPr lang="en-GB" sz="1050">
                <a:solidFill>
                  <a:srgbClr val="001965"/>
                </a:solidFill>
                <a:latin typeface="Apis For Office"/>
              </a:rPr>
              <a:t>A delayed release </a:t>
            </a:r>
            <a:br>
              <a:rPr lang="en-GB" sz="1050">
                <a:solidFill>
                  <a:srgbClr val="001965"/>
                </a:solidFill>
                <a:latin typeface="Apis For Office"/>
              </a:rPr>
            </a:br>
            <a:r>
              <a:rPr lang="en-GB" sz="1050">
                <a:solidFill>
                  <a:srgbClr val="001965"/>
                </a:solidFill>
                <a:latin typeface="Apis For Office"/>
              </a:rPr>
              <a:t>decitabine tablet</a:t>
            </a:r>
          </a:p>
        </p:txBody>
      </p:sp>
      <p:sp>
        <p:nvSpPr>
          <p:cNvPr id="97" name="TextBox 96">
            <a:extLst>
              <a:ext uri="{FF2B5EF4-FFF2-40B4-BE49-F238E27FC236}">
                <a16:creationId xmlns:a16="http://schemas.microsoft.com/office/drawing/2014/main" id="{C74E9109-9634-4092-9A25-2FC7823FBEC0}"/>
              </a:ext>
            </a:extLst>
          </p:cNvPr>
          <p:cNvSpPr txBox="1"/>
          <p:nvPr/>
        </p:nvSpPr>
        <p:spPr>
          <a:xfrm>
            <a:off x="2275168" y="2253814"/>
            <a:ext cx="2096262" cy="387798"/>
          </a:xfrm>
          <a:prstGeom prst="rect">
            <a:avLst/>
          </a:prstGeom>
          <a:noFill/>
        </p:spPr>
        <p:txBody>
          <a:bodyPr wrap="square" lIns="0" tIns="0" rIns="0" bIns="0" rtlCol="0">
            <a:spAutoFit/>
          </a:bodyPr>
          <a:lstStyle/>
          <a:p>
            <a:pPr algn="ctr" defTabSz="685783">
              <a:lnSpc>
                <a:spcPct val="120000"/>
              </a:lnSpc>
            </a:pPr>
            <a:r>
              <a:rPr lang="en-GB" sz="1050" dirty="0">
                <a:solidFill>
                  <a:srgbClr val="001965"/>
                </a:solidFill>
                <a:latin typeface="Apis For Office"/>
              </a:rPr>
              <a:t>An immediate release THU powder blend</a:t>
            </a:r>
          </a:p>
        </p:txBody>
      </p:sp>
      <p:sp>
        <p:nvSpPr>
          <p:cNvPr id="98" name="TextBox 97">
            <a:extLst>
              <a:ext uri="{FF2B5EF4-FFF2-40B4-BE49-F238E27FC236}">
                <a16:creationId xmlns:a16="http://schemas.microsoft.com/office/drawing/2014/main" id="{4DCC48C7-3E9B-487C-916C-9C49419A28C7}"/>
              </a:ext>
            </a:extLst>
          </p:cNvPr>
          <p:cNvSpPr txBox="1"/>
          <p:nvPr/>
        </p:nvSpPr>
        <p:spPr>
          <a:xfrm>
            <a:off x="5002273" y="2257082"/>
            <a:ext cx="3316604" cy="415498"/>
          </a:xfrm>
          <a:prstGeom prst="rect">
            <a:avLst/>
          </a:prstGeom>
          <a:noFill/>
        </p:spPr>
        <p:txBody>
          <a:bodyPr wrap="square" rtlCol="0">
            <a:spAutoFit/>
          </a:bodyPr>
          <a:lstStyle/>
          <a:p>
            <a:pPr algn="ctr" defTabSz="914355">
              <a:defRPr/>
            </a:pPr>
            <a:r>
              <a:rPr lang="en-GB" sz="1050" dirty="0">
                <a:solidFill>
                  <a:srgbClr val="001965"/>
                </a:solidFill>
                <a:latin typeface="Apis For Office"/>
              </a:rPr>
              <a:t>NDec is a fixed-combination formulation of 5 mg decitabine and 250 mg THU in a hard capsule</a:t>
            </a:r>
          </a:p>
        </p:txBody>
      </p:sp>
      <p:sp>
        <p:nvSpPr>
          <p:cNvPr id="164" name="Flowchart: Magnetic Disk 163">
            <a:extLst>
              <a:ext uri="{FF2B5EF4-FFF2-40B4-BE49-F238E27FC236}">
                <a16:creationId xmlns:a16="http://schemas.microsoft.com/office/drawing/2014/main" id="{D6F415B3-9419-4D4E-8BA9-D36B1A1C6C64}"/>
              </a:ext>
            </a:extLst>
          </p:cNvPr>
          <p:cNvSpPr/>
          <p:nvPr/>
        </p:nvSpPr>
        <p:spPr>
          <a:xfrm>
            <a:off x="1741416" y="5636499"/>
            <a:ext cx="700099" cy="282736"/>
          </a:xfrm>
          <a:prstGeom prst="flowChartMagneticDisk">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783"/>
            <a:endParaRPr lang="en-GB" sz="1500" err="1">
              <a:solidFill>
                <a:srgbClr val="FFFFFF"/>
              </a:solidFill>
              <a:latin typeface="Apis For Office"/>
            </a:endParaRPr>
          </a:p>
        </p:txBody>
      </p:sp>
      <p:sp>
        <p:nvSpPr>
          <p:cNvPr id="165" name="Flowchart: Magnetic Disk 164">
            <a:extLst>
              <a:ext uri="{FF2B5EF4-FFF2-40B4-BE49-F238E27FC236}">
                <a16:creationId xmlns:a16="http://schemas.microsoft.com/office/drawing/2014/main" id="{A2A0B924-A414-4BB8-AA96-CA8BE1B202BC}"/>
              </a:ext>
            </a:extLst>
          </p:cNvPr>
          <p:cNvSpPr/>
          <p:nvPr/>
        </p:nvSpPr>
        <p:spPr>
          <a:xfrm>
            <a:off x="1658204" y="5503758"/>
            <a:ext cx="875104" cy="506604"/>
          </a:xfrm>
          <a:prstGeom prst="flowChartMagneticDisk">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783"/>
            <a:endParaRPr lang="en-GB" sz="1500" err="1">
              <a:solidFill>
                <a:srgbClr val="FFFFFF"/>
              </a:solidFill>
              <a:latin typeface="Apis For Office"/>
            </a:endParaRPr>
          </a:p>
        </p:txBody>
      </p:sp>
      <p:cxnSp>
        <p:nvCxnSpPr>
          <p:cNvPr id="20" name="Straight Arrow Connector 19">
            <a:extLst>
              <a:ext uri="{FF2B5EF4-FFF2-40B4-BE49-F238E27FC236}">
                <a16:creationId xmlns:a16="http://schemas.microsoft.com/office/drawing/2014/main" id="{549DF50F-4683-4543-89F7-BF39B04DCD35}"/>
              </a:ext>
            </a:extLst>
          </p:cNvPr>
          <p:cNvCxnSpPr>
            <a:cxnSpLocks/>
            <a:endCxn id="164" idx="4"/>
          </p:cNvCxnSpPr>
          <p:nvPr/>
        </p:nvCxnSpPr>
        <p:spPr>
          <a:xfrm flipH="1">
            <a:off x="2441514" y="5521957"/>
            <a:ext cx="587920" cy="25591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0C1C106-C5C2-4BB7-95C4-828243D377E7}"/>
              </a:ext>
            </a:extLst>
          </p:cNvPr>
          <p:cNvCxnSpPr>
            <a:cxnSpLocks/>
            <a:stCxn id="23" idx="1"/>
          </p:cNvCxnSpPr>
          <p:nvPr/>
        </p:nvCxnSpPr>
        <p:spPr>
          <a:xfrm flipH="1">
            <a:off x="2529459" y="5649453"/>
            <a:ext cx="477689" cy="194597"/>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9ED6075-08A2-452E-BCE2-E92B7AE840F5}"/>
              </a:ext>
            </a:extLst>
          </p:cNvPr>
          <p:cNvCxnSpPr>
            <a:cxnSpLocks/>
          </p:cNvCxnSpPr>
          <p:nvPr/>
        </p:nvCxnSpPr>
        <p:spPr>
          <a:xfrm flipH="1">
            <a:off x="2594767" y="5952483"/>
            <a:ext cx="434666" cy="55572"/>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B488E76A-9BC8-4A74-A18D-1C81B7B7D287}"/>
              </a:ext>
            </a:extLst>
          </p:cNvPr>
          <p:cNvPicPr>
            <a:picLocks noChangeAspect="1"/>
          </p:cNvPicPr>
          <p:nvPr/>
        </p:nvPicPr>
        <p:blipFill>
          <a:blip r:embed="rId6"/>
          <a:stretch>
            <a:fillRect/>
          </a:stretch>
        </p:blipFill>
        <p:spPr>
          <a:xfrm>
            <a:off x="2780454" y="2818508"/>
            <a:ext cx="671489" cy="856392"/>
          </a:xfrm>
          <a:prstGeom prst="rect">
            <a:avLst/>
          </a:prstGeom>
        </p:spPr>
      </p:pic>
      <p:sp>
        <p:nvSpPr>
          <p:cNvPr id="10" name="Flowchart: Magnetic Disk 9">
            <a:extLst>
              <a:ext uri="{FF2B5EF4-FFF2-40B4-BE49-F238E27FC236}">
                <a16:creationId xmlns:a16="http://schemas.microsoft.com/office/drawing/2014/main" id="{A90DD2AA-7DD3-4637-A61E-360A0267B204}"/>
              </a:ext>
            </a:extLst>
          </p:cNvPr>
          <p:cNvSpPr/>
          <p:nvPr/>
        </p:nvSpPr>
        <p:spPr>
          <a:xfrm rot="20480013">
            <a:off x="1590566" y="3173911"/>
            <a:ext cx="471035" cy="207789"/>
          </a:xfrm>
          <a:prstGeom prst="flowChartMagneticDisk">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783"/>
            <a:endParaRPr lang="en-GB" sz="1500" err="1">
              <a:solidFill>
                <a:srgbClr val="FFFFFF"/>
              </a:solidFill>
              <a:latin typeface="Apis For Office"/>
            </a:endParaRPr>
          </a:p>
        </p:txBody>
      </p:sp>
      <p:grpSp>
        <p:nvGrpSpPr>
          <p:cNvPr id="30" name="Group 29">
            <a:extLst>
              <a:ext uri="{FF2B5EF4-FFF2-40B4-BE49-F238E27FC236}">
                <a16:creationId xmlns:a16="http://schemas.microsoft.com/office/drawing/2014/main" id="{8A212762-8296-4095-866A-9DAB0C794BD4}"/>
              </a:ext>
            </a:extLst>
          </p:cNvPr>
          <p:cNvGrpSpPr/>
          <p:nvPr/>
        </p:nvGrpSpPr>
        <p:grpSpPr>
          <a:xfrm rot="184588">
            <a:off x="5704782" y="3129600"/>
            <a:ext cx="1450078" cy="1598192"/>
            <a:chOff x="8061195" y="3254385"/>
            <a:chExt cx="2189401" cy="1809774"/>
          </a:xfrm>
        </p:grpSpPr>
        <p:pic>
          <p:nvPicPr>
            <p:cNvPr id="32" name="Picture 31">
              <a:extLst>
                <a:ext uri="{FF2B5EF4-FFF2-40B4-BE49-F238E27FC236}">
                  <a16:creationId xmlns:a16="http://schemas.microsoft.com/office/drawing/2014/main" id="{816F5997-6448-4CA6-9DD7-7535F5B8EA31}"/>
                </a:ext>
              </a:extLst>
            </p:cNvPr>
            <p:cNvPicPr>
              <a:picLocks noChangeAspect="1"/>
            </p:cNvPicPr>
            <p:nvPr/>
          </p:nvPicPr>
          <p:blipFill>
            <a:blip r:embed="rId6"/>
            <a:stretch>
              <a:fillRect/>
            </a:stretch>
          </p:blipFill>
          <p:spPr>
            <a:xfrm rot="15117439">
              <a:off x="8657222" y="3801966"/>
              <a:ext cx="832730" cy="796523"/>
            </a:xfrm>
            <a:prstGeom prst="rect">
              <a:avLst/>
            </a:prstGeom>
          </p:spPr>
        </p:pic>
        <p:pic>
          <p:nvPicPr>
            <p:cNvPr id="33" name="Picture 32">
              <a:extLst>
                <a:ext uri="{FF2B5EF4-FFF2-40B4-BE49-F238E27FC236}">
                  <a16:creationId xmlns:a16="http://schemas.microsoft.com/office/drawing/2014/main" id="{9EF8327F-492F-4C55-9A32-92A3A4D84F80}"/>
                </a:ext>
              </a:extLst>
            </p:cNvPr>
            <p:cNvPicPr>
              <a:picLocks noChangeAspect="1"/>
            </p:cNvPicPr>
            <p:nvPr/>
          </p:nvPicPr>
          <p:blipFill>
            <a:blip r:embed="rId6"/>
            <a:stretch>
              <a:fillRect/>
            </a:stretch>
          </p:blipFill>
          <p:spPr>
            <a:xfrm rot="271522">
              <a:off x="9555417" y="4267486"/>
              <a:ext cx="695179" cy="796673"/>
            </a:xfrm>
            <a:prstGeom prst="rect">
              <a:avLst/>
            </a:prstGeom>
          </p:spPr>
        </p:pic>
        <p:pic>
          <p:nvPicPr>
            <p:cNvPr id="34" name="Picture 33">
              <a:extLst>
                <a:ext uri="{FF2B5EF4-FFF2-40B4-BE49-F238E27FC236}">
                  <a16:creationId xmlns:a16="http://schemas.microsoft.com/office/drawing/2014/main" id="{73D0604C-C8D8-4934-8E32-9B64801B5AFF}"/>
                </a:ext>
              </a:extLst>
            </p:cNvPr>
            <p:cNvPicPr>
              <a:picLocks noChangeAspect="1"/>
            </p:cNvPicPr>
            <p:nvPr/>
          </p:nvPicPr>
          <p:blipFill>
            <a:blip r:embed="rId6"/>
            <a:stretch>
              <a:fillRect/>
            </a:stretch>
          </p:blipFill>
          <p:spPr>
            <a:xfrm rot="1745343">
              <a:off x="8061195" y="3254385"/>
              <a:ext cx="757726" cy="724781"/>
            </a:xfrm>
            <a:prstGeom prst="rect">
              <a:avLst/>
            </a:prstGeom>
          </p:spPr>
        </p:pic>
        <p:sp>
          <p:nvSpPr>
            <p:cNvPr id="35" name="Oval 34">
              <a:extLst>
                <a:ext uri="{FF2B5EF4-FFF2-40B4-BE49-F238E27FC236}">
                  <a16:creationId xmlns:a16="http://schemas.microsoft.com/office/drawing/2014/main" id="{A8F063CC-F155-4811-90AD-137A55C50AA1}"/>
                </a:ext>
              </a:extLst>
            </p:cNvPr>
            <p:cNvSpPr/>
            <p:nvPr/>
          </p:nvSpPr>
          <p:spPr>
            <a:xfrm>
              <a:off x="9455633" y="3866945"/>
              <a:ext cx="111483" cy="1166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7" name="Picture 36">
              <a:extLst>
                <a:ext uri="{FF2B5EF4-FFF2-40B4-BE49-F238E27FC236}">
                  <a16:creationId xmlns:a16="http://schemas.microsoft.com/office/drawing/2014/main" id="{6C705053-CE89-44A8-989B-8DE9AC10431E}"/>
                </a:ext>
              </a:extLst>
            </p:cNvPr>
            <p:cNvPicPr>
              <a:picLocks noChangeAspect="1"/>
            </p:cNvPicPr>
            <p:nvPr/>
          </p:nvPicPr>
          <p:blipFill>
            <a:blip r:embed="rId6"/>
            <a:stretch>
              <a:fillRect/>
            </a:stretch>
          </p:blipFill>
          <p:spPr>
            <a:xfrm rot="14577200">
              <a:off x="8575321" y="3464267"/>
              <a:ext cx="562172" cy="529841"/>
            </a:xfrm>
            <a:prstGeom prst="rect">
              <a:avLst/>
            </a:prstGeom>
          </p:spPr>
        </p:pic>
        <p:sp>
          <p:nvSpPr>
            <p:cNvPr id="38" name="Flowchart: Magnetic Disk 37">
              <a:extLst>
                <a:ext uri="{FF2B5EF4-FFF2-40B4-BE49-F238E27FC236}">
                  <a16:creationId xmlns:a16="http://schemas.microsoft.com/office/drawing/2014/main" id="{EB60F204-BF64-4753-88FC-AB2D11B89D8F}"/>
                </a:ext>
              </a:extLst>
            </p:cNvPr>
            <p:cNvSpPr/>
            <p:nvPr/>
          </p:nvSpPr>
          <p:spPr>
            <a:xfrm rot="2843816">
              <a:off x="8203527" y="3900086"/>
              <a:ext cx="632064" cy="188746"/>
            </a:xfrm>
            <a:prstGeom prst="flowChartMagneticDisk">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783"/>
              <a:endParaRPr lang="en-GB" sz="1500" dirty="0" err="1">
                <a:solidFill>
                  <a:srgbClr val="FFFFFF"/>
                </a:solidFill>
                <a:latin typeface="Apis For Office"/>
              </a:endParaRPr>
            </a:p>
          </p:txBody>
        </p:sp>
        <p:pic>
          <p:nvPicPr>
            <p:cNvPr id="39" name="Picture 38">
              <a:extLst>
                <a:ext uri="{FF2B5EF4-FFF2-40B4-BE49-F238E27FC236}">
                  <a16:creationId xmlns:a16="http://schemas.microsoft.com/office/drawing/2014/main" id="{94ABA300-448D-4E32-97AF-FD2C79998CF4}"/>
                </a:ext>
              </a:extLst>
            </p:cNvPr>
            <p:cNvPicPr>
              <a:picLocks noChangeAspect="1"/>
            </p:cNvPicPr>
            <p:nvPr/>
          </p:nvPicPr>
          <p:blipFill>
            <a:blip r:embed="rId6"/>
            <a:stretch>
              <a:fillRect/>
            </a:stretch>
          </p:blipFill>
          <p:spPr>
            <a:xfrm>
              <a:off x="9313970" y="4027330"/>
              <a:ext cx="566017" cy="541408"/>
            </a:xfrm>
            <a:prstGeom prst="rect">
              <a:avLst/>
            </a:prstGeom>
          </p:spPr>
        </p:pic>
        <p:sp>
          <p:nvSpPr>
            <p:cNvPr id="40" name="Oval 39">
              <a:extLst>
                <a:ext uri="{FF2B5EF4-FFF2-40B4-BE49-F238E27FC236}">
                  <a16:creationId xmlns:a16="http://schemas.microsoft.com/office/drawing/2014/main" id="{49DB71C7-244D-4B23-961E-B822506711AE}"/>
                </a:ext>
              </a:extLst>
            </p:cNvPr>
            <p:cNvSpPr/>
            <p:nvPr/>
          </p:nvSpPr>
          <p:spPr>
            <a:xfrm>
              <a:off x="8586514" y="3898560"/>
              <a:ext cx="75003" cy="850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cxnSp>
        <p:nvCxnSpPr>
          <p:cNvPr id="6" name="Straight Connector 5">
            <a:extLst>
              <a:ext uri="{FF2B5EF4-FFF2-40B4-BE49-F238E27FC236}">
                <a16:creationId xmlns:a16="http://schemas.microsoft.com/office/drawing/2014/main" id="{C8D75139-9BAA-435F-9225-4F17ADBFD42F}"/>
              </a:ext>
            </a:extLst>
          </p:cNvPr>
          <p:cNvCxnSpPr>
            <a:cxnSpLocks/>
          </p:cNvCxnSpPr>
          <p:nvPr/>
        </p:nvCxnSpPr>
        <p:spPr>
          <a:xfrm>
            <a:off x="1470118" y="2832230"/>
            <a:ext cx="725534" cy="671396"/>
          </a:xfrm>
          <a:prstGeom prst="line">
            <a:avLst/>
          </a:prstGeom>
          <a:ln w="95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74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8CB6A309-1155-4F3C-A3F5-D21102CE938C}"/>
              </a:ext>
            </a:extLst>
          </p:cNvPr>
          <p:cNvSpPr>
            <a:spLocks noGrp="1"/>
          </p:cNvSpPr>
          <p:nvPr>
            <p:ph type="title"/>
          </p:nvPr>
        </p:nvSpPr>
        <p:spPr>
          <a:xfrm>
            <a:off x="395536" y="404808"/>
            <a:ext cx="8172000" cy="1296000"/>
          </a:xfrm>
        </p:spPr>
        <p:txBody>
          <a:bodyPr>
            <a:normAutofit/>
          </a:bodyPr>
          <a:lstStyle/>
          <a:p>
            <a:r>
              <a:rPr lang="en-US" dirty="0" err="1"/>
              <a:t>NDec</a:t>
            </a:r>
            <a:r>
              <a:rPr lang="en-US" dirty="0"/>
              <a:t>, </a:t>
            </a:r>
            <a:r>
              <a:rPr lang="en-US" dirty="0" err="1"/>
              <a:t>HbF'yi</a:t>
            </a:r>
            <a:r>
              <a:rPr lang="en-US" dirty="0"/>
              <a:t> d</a:t>
            </a:r>
            <a:r>
              <a:rPr lang="tr-TR" dirty="0" err="1"/>
              <a:t>irekt</a:t>
            </a:r>
            <a:r>
              <a:rPr lang="tr-TR" dirty="0"/>
              <a:t> olarak </a:t>
            </a:r>
            <a:r>
              <a:rPr lang="en-US" dirty="0" err="1"/>
              <a:t>artırır</a:t>
            </a:r>
            <a:endParaRPr lang="en-US" dirty="0"/>
          </a:p>
        </p:txBody>
      </p:sp>
      <p:sp>
        <p:nvSpPr>
          <p:cNvPr id="20" name="Text Placeholder 6">
            <a:extLst>
              <a:ext uri="{FF2B5EF4-FFF2-40B4-BE49-F238E27FC236}">
                <a16:creationId xmlns:a16="http://schemas.microsoft.com/office/drawing/2014/main" id="{ECCF7B22-720D-4221-AAF4-270C66E6DA67}"/>
              </a:ext>
            </a:extLst>
          </p:cNvPr>
          <p:cNvSpPr>
            <a:spLocks noGrp="1"/>
          </p:cNvSpPr>
          <p:nvPr>
            <p:ph type="body" sz="quarter" idx="13"/>
          </p:nvPr>
        </p:nvSpPr>
        <p:spPr>
          <a:xfrm>
            <a:off x="485999" y="6210000"/>
            <a:ext cx="6489000" cy="324000"/>
          </a:xfrm>
        </p:spPr>
        <p:txBody>
          <a:bodyPr/>
          <a:lstStyle/>
          <a:p>
            <a:pPr>
              <a:spcBef>
                <a:spcPts val="0"/>
              </a:spcBef>
              <a:spcAft>
                <a:spcPts val="0"/>
              </a:spcAft>
            </a:pPr>
            <a:r>
              <a:rPr lang="en-GB" dirty="0"/>
              <a:t>BCL11A, B-cell lymphoma/leukaemia 11A; </a:t>
            </a:r>
            <a:r>
              <a:rPr lang="en-US" dirty="0"/>
              <a:t>DNMT1, </a:t>
            </a:r>
            <a:r>
              <a:rPr lang="en-GB" dirty="0"/>
              <a:t>DNA methyltransferase 1; </a:t>
            </a:r>
            <a:r>
              <a:rPr lang="en-US" dirty="0" err="1"/>
              <a:t>HbF</a:t>
            </a:r>
            <a:r>
              <a:rPr lang="en-US" dirty="0"/>
              <a:t>, </a:t>
            </a:r>
            <a:r>
              <a:rPr lang="en-US" dirty="0" err="1"/>
              <a:t>foetal</a:t>
            </a:r>
            <a:r>
              <a:rPr lang="en-US" dirty="0"/>
              <a:t> </a:t>
            </a:r>
            <a:r>
              <a:rPr lang="en-US" dirty="0" err="1"/>
              <a:t>haemoglobin</a:t>
            </a:r>
            <a:r>
              <a:rPr lang="en-US" dirty="0"/>
              <a:t>; </a:t>
            </a:r>
            <a:r>
              <a:rPr lang="en-US" dirty="0" err="1"/>
              <a:t>HbS</a:t>
            </a:r>
            <a:r>
              <a:rPr lang="en-US" dirty="0"/>
              <a:t>, sickle </a:t>
            </a:r>
            <a:r>
              <a:rPr lang="en-US" dirty="0" err="1"/>
              <a:t>haemoglobin</a:t>
            </a:r>
            <a:r>
              <a:rPr lang="en-US" dirty="0"/>
              <a:t>; </a:t>
            </a:r>
            <a:r>
              <a:rPr lang="en-GB" dirty="0"/>
              <a:t>RR, ribonuclease reductase; SCD, sickle cell disease</a:t>
            </a:r>
            <a:r>
              <a:rPr lang="en-US" dirty="0"/>
              <a:t>.</a:t>
            </a:r>
          </a:p>
          <a:p>
            <a:pPr>
              <a:spcBef>
                <a:spcPts val="0"/>
              </a:spcBef>
              <a:spcAft>
                <a:spcPts val="0"/>
              </a:spcAft>
            </a:pPr>
            <a:r>
              <a:rPr lang="en-GB" dirty="0" err="1"/>
              <a:t>Molokie</a:t>
            </a:r>
            <a:r>
              <a:rPr lang="en-GB" dirty="0"/>
              <a:t> R et al. </a:t>
            </a:r>
            <a:r>
              <a:rPr lang="en-GB" dirty="0" err="1"/>
              <a:t>PLoS</a:t>
            </a:r>
            <a:r>
              <a:rPr lang="en-GB" dirty="0"/>
              <a:t> Med 2017;14:e1002382; </a:t>
            </a:r>
            <a:r>
              <a:rPr lang="en-US" dirty="0" err="1"/>
              <a:t>Saunthararajah</a:t>
            </a:r>
            <a:r>
              <a:rPr lang="en-US" dirty="0"/>
              <a:t> Y et al. Br J </a:t>
            </a:r>
            <a:r>
              <a:rPr lang="en-US" dirty="0" err="1"/>
              <a:t>Haematol</a:t>
            </a:r>
            <a:r>
              <a:rPr lang="en-US" dirty="0"/>
              <a:t> 2004;126:629–36; 5. Terse P et al. Int J </a:t>
            </a:r>
            <a:r>
              <a:rPr lang="en-US" dirty="0" err="1"/>
              <a:t>Toxicol</a:t>
            </a:r>
            <a:r>
              <a:rPr lang="en-US" dirty="0"/>
              <a:t> 2014;</a:t>
            </a:r>
            <a:r>
              <a:rPr lang="en-GB" dirty="0"/>
              <a:t>33:75–85.</a:t>
            </a:r>
          </a:p>
        </p:txBody>
      </p:sp>
      <p:pic>
        <p:nvPicPr>
          <p:cNvPr id="3" name="Picture 2">
            <a:extLst>
              <a:ext uri="{FF2B5EF4-FFF2-40B4-BE49-F238E27FC236}">
                <a16:creationId xmlns:a16="http://schemas.microsoft.com/office/drawing/2014/main" id="{0A33A98B-EBE0-4CD8-8B55-A9CBBDA6CB34}"/>
              </a:ext>
            </a:extLst>
          </p:cNvPr>
          <p:cNvPicPr>
            <a:picLocks noChangeAspect="1"/>
          </p:cNvPicPr>
          <p:nvPr/>
        </p:nvPicPr>
        <p:blipFill>
          <a:blip r:embed="rId3"/>
          <a:stretch>
            <a:fillRect/>
          </a:stretch>
        </p:blipFill>
        <p:spPr>
          <a:xfrm>
            <a:off x="525662" y="4035859"/>
            <a:ext cx="4836899" cy="2219887"/>
          </a:xfrm>
          <a:prstGeom prst="rect">
            <a:avLst/>
          </a:prstGeom>
        </p:spPr>
      </p:pic>
      <p:pic>
        <p:nvPicPr>
          <p:cNvPr id="4" name="Picture 3">
            <a:extLst>
              <a:ext uri="{FF2B5EF4-FFF2-40B4-BE49-F238E27FC236}">
                <a16:creationId xmlns:a16="http://schemas.microsoft.com/office/drawing/2014/main" id="{D62BF518-14CB-4BBD-8511-D3C1D0BA0B45}"/>
              </a:ext>
            </a:extLst>
          </p:cNvPr>
          <p:cNvPicPr>
            <a:picLocks noChangeAspect="1"/>
          </p:cNvPicPr>
          <p:nvPr/>
        </p:nvPicPr>
        <p:blipFill>
          <a:blip r:embed="rId4"/>
          <a:stretch>
            <a:fillRect/>
          </a:stretch>
        </p:blipFill>
        <p:spPr>
          <a:xfrm>
            <a:off x="673889" y="1898255"/>
            <a:ext cx="4806000" cy="1904091"/>
          </a:xfrm>
          <a:prstGeom prst="rect">
            <a:avLst/>
          </a:prstGeom>
        </p:spPr>
      </p:pic>
      <p:sp>
        <p:nvSpPr>
          <p:cNvPr id="10" name="TextBox 9">
            <a:extLst>
              <a:ext uri="{FF2B5EF4-FFF2-40B4-BE49-F238E27FC236}">
                <a16:creationId xmlns:a16="http://schemas.microsoft.com/office/drawing/2014/main" id="{BF0B87B9-B964-42F5-B96A-6BAF2DF92C47}"/>
              </a:ext>
            </a:extLst>
          </p:cNvPr>
          <p:cNvSpPr txBox="1"/>
          <p:nvPr/>
        </p:nvSpPr>
        <p:spPr>
          <a:xfrm>
            <a:off x="397456" y="1692838"/>
            <a:ext cx="5459059" cy="219291"/>
          </a:xfrm>
          <a:prstGeom prst="rect">
            <a:avLst/>
          </a:prstGeom>
          <a:noFill/>
        </p:spPr>
        <p:txBody>
          <a:bodyPr wrap="square">
            <a:spAutoFit/>
          </a:bodyPr>
          <a:lstStyle/>
          <a:p>
            <a:r>
              <a:rPr lang="en-GB" sz="825" dirty="0">
                <a:solidFill>
                  <a:schemeClr val="tx2"/>
                </a:solidFill>
              </a:rPr>
              <a:t>NDec induces </a:t>
            </a:r>
            <a:r>
              <a:rPr lang="en-GB" sz="825" dirty="0" err="1">
                <a:solidFill>
                  <a:schemeClr val="tx2"/>
                </a:solidFill>
              </a:rPr>
              <a:t>HbF</a:t>
            </a:r>
            <a:r>
              <a:rPr lang="en-GB" sz="825" dirty="0">
                <a:solidFill>
                  <a:schemeClr val="tx2"/>
                </a:solidFill>
              </a:rPr>
              <a:t> gene expression through a direct mechanism which results in increased </a:t>
            </a:r>
            <a:r>
              <a:rPr lang="en-GB" sz="825" dirty="0" err="1">
                <a:solidFill>
                  <a:schemeClr val="tx2"/>
                </a:solidFill>
              </a:rPr>
              <a:t>HbF</a:t>
            </a:r>
            <a:r>
              <a:rPr lang="en-GB" sz="825" dirty="0">
                <a:solidFill>
                  <a:schemeClr val="tx2"/>
                </a:solidFill>
              </a:rPr>
              <a:t> expression</a:t>
            </a:r>
          </a:p>
        </p:txBody>
      </p:sp>
      <p:sp>
        <p:nvSpPr>
          <p:cNvPr id="12" name="TextBox 11">
            <a:extLst>
              <a:ext uri="{FF2B5EF4-FFF2-40B4-BE49-F238E27FC236}">
                <a16:creationId xmlns:a16="http://schemas.microsoft.com/office/drawing/2014/main" id="{355D08A3-8A58-426A-A11F-98CDACBFC2E1}"/>
              </a:ext>
            </a:extLst>
          </p:cNvPr>
          <p:cNvSpPr txBox="1"/>
          <p:nvPr/>
        </p:nvSpPr>
        <p:spPr>
          <a:xfrm>
            <a:off x="430336" y="3802346"/>
            <a:ext cx="5237445" cy="219291"/>
          </a:xfrm>
          <a:prstGeom prst="rect">
            <a:avLst/>
          </a:prstGeom>
          <a:noFill/>
        </p:spPr>
        <p:txBody>
          <a:bodyPr wrap="square">
            <a:spAutoFit/>
          </a:bodyPr>
          <a:lstStyle/>
          <a:p>
            <a:r>
              <a:rPr lang="en-GB" sz="825">
                <a:solidFill>
                  <a:schemeClr val="tx2"/>
                </a:solidFill>
              </a:rPr>
              <a:t>Hydroxyurea induces </a:t>
            </a:r>
            <a:r>
              <a:rPr lang="en-GB" sz="825" err="1">
                <a:solidFill>
                  <a:schemeClr val="tx2"/>
                </a:solidFill>
              </a:rPr>
              <a:t>HbF</a:t>
            </a:r>
            <a:r>
              <a:rPr lang="en-GB" sz="825">
                <a:solidFill>
                  <a:schemeClr val="tx2"/>
                </a:solidFill>
              </a:rPr>
              <a:t> through indirect effect of recovery from </a:t>
            </a:r>
            <a:r>
              <a:rPr lang="en-GB" sz="825" i="1">
                <a:solidFill>
                  <a:schemeClr val="tx2"/>
                </a:solidFill>
              </a:rPr>
              <a:t>bone marrow stress</a:t>
            </a:r>
            <a:endParaRPr lang="en-GB" sz="825">
              <a:solidFill>
                <a:schemeClr val="tx2"/>
              </a:solidFill>
            </a:endParaRPr>
          </a:p>
        </p:txBody>
      </p:sp>
      <p:sp>
        <p:nvSpPr>
          <p:cNvPr id="15" name="Content Placeholder 3">
            <a:extLst>
              <a:ext uri="{FF2B5EF4-FFF2-40B4-BE49-F238E27FC236}">
                <a16:creationId xmlns:a16="http://schemas.microsoft.com/office/drawing/2014/main" id="{5EFC6E84-7D31-433C-AAEE-8CA64FEB45DC}"/>
              </a:ext>
            </a:extLst>
          </p:cNvPr>
          <p:cNvSpPr txBox="1">
            <a:spLocks/>
          </p:cNvSpPr>
          <p:nvPr/>
        </p:nvSpPr>
        <p:spPr>
          <a:xfrm>
            <a:off x="5574661" y="2540069"/>
            <a:ext cx="3123000" cy="888932"/>
          </a:xfrm>
          <a:prstGeom prst="rect">
            <a:avLst/>
          </a:prstGeom>
          <a:solidFill>
            <a:srgbClr val="D8EAF8"/>
          </a:solidFill>
        </p:spPr>
        <p:txBody>
          <a:bodyPr vert="horz" lIns="54000" tIns="54000" rIns="54000" bIns="54000" rtlCol="0" anchor="ctr">
            <a:noAutofit/>
          </a:bodyPr>
          <a:lst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indent="0" defTabSz="914378">
              <a:spcAft>
                <a:spcPts val="200"/>
              </a:spcAft>
              <a:buNone/>
            </a:pPr>
            <a:r>
              <a:rPr lang="en-GB" sz="1000" dirty="0"/>
              <a:t>Decitabine, the active component of NDec, induces </a:t>
            </a:r>
            <a:r>
              <a:rPr lang="en-GB" sz="1000" dirty="0" err="1"/>
              <a:t>HbF</a:t>
            </a:r>
            <a:r>
              <a:rPr lang="en-GB" sz="1000" dirty="0"/>
              <a:t> expression by direct inhibition of the enzyme that silences γ‐globin</a:t>
            </a:r>
          </a:p>
        </p:txBody>
      </p:sp>
      <p:sp>
        <p:nvSpPr>
          <p:cNvPr id="16" name="Content Placeholder 3">
            <a:extLst>
              <a:ext uri="{FF2B5EF4-FFF2-40B4-BE49-F238E27FC236}">
                <a16:creationId xmlns:a16="http://schemas.microsoft.com/office/drawing/2014/main" id="{F8F00266-23B5-419B-BB2C-F277801F808A}"/>
              </a:ext>
            </a:extLst>
          </p:cNvPr>
          <p:cNvSpPr txBox="1">
            <a:spLocks/>
          </p:cNvSpPr>
          <p:nvPr/>
        </p:nvSpPr>
        <p:spPr>
          <a:xfrm>
            <a:off x="5574661" y="4543630"/>
            <a:ext cx="3123000" cy="1100429"/>
          </a:xfrm>
          <a:prstGeom prst="rect">
            <a:avLst/>
          </a:prstGeom>
          <a:solidFill>
            <a:srgbClr val="D8EAF8"/>
          </a:solidFill>
        </p:spPr>
        <p:txBody>
          <a:bodyPr vert="horz" lIns="54000" tIns="54000" rIns="54000" bIns="54000" rtlCol="0" anchor="ctr">
            <a:noAutofit/>
          </a:bodyPr>
          <a:lst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indent="0" defTabSz="914378">
              <a:spcAft>
                <a:spcPts val="200"/>
              </a:spcAft>
              <a:buNone/>
            </a:pPr>
            <a:r>
              <a:rPr lang="en-GB" sz="1000" dirty="0"/>
              <a:t>Hydroxyurea also induces </a:t>
            </a:r>
            <a:r>
              <a:rPr lang="en-GB" sz="1000" dirty="0" err="1"/>
              <a:t>HbF</a:t>
            </a:r>
            <a:r>
              <a:rPr lang="en-GB" sz="1000" dirty="0"/>
              <a:t>, but through an indirect effect. This effect on </a:t>
            </a:r>
            <a:r>
              <a:rPr lang="en-GB" sz="1000" dirty="0" err="1"/>
              <a:t>HbF</a:t>
            </a:r>
            <a:r>
              <a:rPr lang="en-GB" sz="1000" dirty="0"/>
              <a:t> is variable, there may be a dose limitation because of toxicity and the effect is often not sustainable over time</a:t>
            </a:r>
            <a:endParaRPr lang="en-US" sz="1000" dirty="0"/>
          </a:p>
        </p:txBody>
      </p:sp>
    </p:spTree>
    <p:extLst>
      <p:ext uri="{BB962C8B-B14F-4D97-AF65-F5344CB8AC3E}">
        <p14:creationId xmlns:p14="http://schemas.microsoft.com/office/powerpoint/2010/main" val="131133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EEF843-8810-4BF8-93D7-222409152507}"/>
              </a:ext>
            </a:extLst>
          </p:cNvPr>
          <p:cNvSpPr>
            <a:spLocks noGrp="1"/>
          </p:cNvSpPr>
          <p:nvPr>
            <p:ph type="title"/>
          </p:nvPr>
        </p:nvSpPr>
        <p:spPr>
          <a:xfrm>
            <a:off x="486000" y="648000"/>
            <a:ext cx="8172000" cy="1296000"/>
          </a:xfrm>
        </p:spPr>
        <p:txBody>
          <a:bodyPr>
            <a:normAutofit/>
          </a:bodyPr>
          <a:lstStyle/>
          <a:p>
            <a:r>
              <a:rPr lang="en-GB" dirty="0" err="1">
                <a:solidFill>
                  <a:srgbClr val="002060"/>
                </a:solidFill>
              </a:rPr>
              <a:t>Ndec</a:t>
            </a:r>
            <a:r>
              <a:rPr lang="tr-TR" dirty="0">
                <a:solidFill>
                  <a:srgbClr val="002060"/>
                </a:solidFill>
              </a:rPr>
              <a:t> ve HU Y</a:t>
            </a:r>
            <a:r>
              <a:rPr lang="en-GB" dirty="0">
                <a:solidFill>
                  <a:srgbClr val="002060"/>
                </a:solidFill>
              </a:rPr>
              <a:t>an </a:t>
            </a:r>
            <a:r>
              <a:rPr lang="tr-TR" dirty="0">
                <a:solidFill>
                  <a:srgbClr val="002060"/>
                </a:solidFill>
              </a:rPr>
              <a:t>E</a:t>
            </a:r>
            <a:r>
              <a:rPr lang="en-GB" dirty="0" err="1">
                <a:solidFill>
                  <a:srgbClr val="002060"/>
                </a:solidFill>
              </a:rPr>
              <a:t>tkileri</a:t>
            </a:r>
            <a:endParaRPr lang="en-GB" dirty="0">
              <a:solidFill>
                <a:srgbClr val="002060"/>
              </a:solidFill>
            </a:endParaRPr>
          </a:p>
        </p:txBody>
      </p:sp>
      <p:sp>
        <p:nvSpPr>
          <p:cNvPr id="12" name="Text Placeholder 11">
            <a:extLst>
              <a:ext uri="{FF2B5EF4-FFF2-40B4-BE49-F238E27FC236}">
                <a16:creationId xmlns:a16="http://schemas.microsoft.com/office/drawing/2014/main" id="{EBE42BDD-93BF-4531-9E8D-B78FF4B8CE41}"/>
              </a:ext>
            </a:extLst>
          </p:cNvPr>
          <p:cNvSpPr>
            <a:spLocks noGrp="1"/>
          </p:cNvSpPr>
          <p:nvPr>
            <p:ph type="body" sz="quarter" idx="13"/>
          </p:nvPr>
        </p:nvSpPr>
        <p:spPr/>
        <p:txBody>
          <a:bodyPr>
            <a:normAutofit fontScale="92500" lnSpcReduction="20000"/>
          </a:bodyPr>
          <a:lstStyle/>
          <a:p>
            <a:r>
              <a:rPr lang="en-GB" dirty="0" err="1"/>
              <a:t>HbF</a:t>
            </a:r>
            <a:r>
              <a:rPr lang="en-GB" dirty="0"/>
              <a:t>, foetal haemoglobin.</a:t>
            </a:r>
            <a:br>
              <a:rPr lang="en-GB" dirty="0"/>
            </a:br>
            <a:r>
              <a:rPr lang="en-GB" dirty="0"/>
              <a:t>1. Hydroxyurea Prescribing information. Last accessed November 2021: https://www.accessdata.fda.gov/drugsatfda_docs/label/2016/016295Orig1s047,s048Lbl.pdf; </a:t>
            </a:r>
            <a:br>
              <a:rPr lang="en-GB" dirty="0"/>
            </a:br>
            <a:r>
              <a:rPr lang="en-GB" dirty="0"/>
              <a:t>2. Hydroxyurea Summary of Product Characteristics. Last accessed November 2021:https://www.ema.europa.eu/en/documents/product-information/siklos-epar-product-information_en.pdf</a:t>
            </a:r>
          </a:p>
        </p:txBody>
      </p:sp>
      <p:sp>
        <p:nvSpPr>
          <p:cNvPr id="10" name="TextBox 9">
            <a:extLst>
              <a:ext uri="{FF2B5EF4-FFF2-40B4-BE49-F238E27FC236}">
                <a16:creationId xmlns:a16="http://schemas.microsoft.com/office/drawing/2014/main" id="{268FAF86-08EF-45F0-B878-09AE38A76D2A}"/>
              </a:ext>
            </a:extLst>
          </p:cNvPr>
          <p:cNvSpPr txBox="1"/>
          <p:nvPr/>
        </p:nvSpPr>
        <p:spPr>
          <a:xfrm>
            <a:off x="486000" y="1963305"/>
            <a:ext cx="8460465" cy="461665"/>
          </a:xfrm>
          <a:prstGeom prst="rect">
            <a:avLst/>
          </a:prstGeom>
          <a:noFill/>
        </p:spPr>
        <p:txBody>
          <a:bodyPr wrap="square">
            <a:spAutoFit/>
          </a:bodyPr>
          <a:lstStyle/>
          <a:p>
            <a:pPr algn="ctr" defTabSz="685766">
              <a:defRPr/>
            </a:pPr>
            <a:r>
              <a:rPr lang="en-GB" sz="1200" dirty="0">
                <a:solidFill>
                  <a:schemeClr val="tx2"/>
                </a:solidFill>
              </a:rPr>
              <a:t>Both NDec and hydroxyurea can reduce some of the problems/symptoms that sickle cell disease causes by increasing levels of </a:t>
            </a:r>
            <a:r>
              <a:rPr lang="en-GB" sz="1200" dirty="0" err="1">
                <a:solidFill>
                  <a:schemeClr val="tx2"/>
                </a:solidFill>
              </a:rPr>
              <a:t>HbF</a:t>
            </a:r>
            <a:r>
              <a:rPr lang="en-GB" sz="1200" dirty="0">
                <a:solidFill>
                  <a:schemeClr val="tx2"/>
                </a:solidFill>
              </a:rPr>
              <a:t> in the red blood cells</a:t>
            </a:r>
          </a:p>
        </p:txBody>
      </p:sp>
      <p:sp>
        <p:nvSpPr>
          <p:cNvPr id="20" name="Rectangle: Rounded Corners 19">
            <a:extLst>
              <a:ext uri="{FF2B5EF4-FFF2-40B4-BE49-F238E27FC236}">
                <a16:creationId xmlns:a16="http://schemas.microsoft.com/office/drawing/2014/main" id="{98D87CC3-7E3C-4FE5-9EAF-CD127DA73907}"/>
              </a:ext>
            </a:extLst>
          </p:cNvPr>
          <p:cNvSpPr/>
          <p:nvPr/>
        </p:nvSpPr>
        <p:spPr>
          <a:xfrm>
            <a:off x="5589001" y="2636876"/>
            <a:ext cx="3420000" cy="3574912"/>
          </a:xfrm>
          <a:prstGeom prst="roundRect">
            <a:avLst>
              <a:gd name="adj" fmla="val 5147"/>
            </a:avLst>
          </a:prstGeom>
          <a:solidFill>
            <a:srgbClr val="D4E9E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16000" tIns="36000" rIns="180000" bIns="36000" rtlCol="0" anchor="t"/>
          <a:lstStyle/>
          <a:p>
            <a:pPr algn="ctr"/>
            <a:r>
              <a:rPr lang="en-GB" sz="1200" b="1" dirty="0">
                <a:solidFill>
                  <a:schemeClr val="tx2"/>
                </a:solidFill>
              </a:rPr>
              <a:t>Hydroxyurea</a:t>
            </a:r>
            <a:r>
              <a:rPr lang="en-GB" sz="1200" b="1" baseline="30000" dirty="0">
                <a:solidFill>
                  <a:schemeClr val="tx2"/>
                </a:solidFill>
              </a:rPr>
              <a:t>1,2</a:t>
            </a:r>
          </a:p>
        </p:txBody>
      </p:sp>
      <p:sp>
        <p:nvSpPr>
          <p:cNvPr id="22" name="Rectangle: Rounded Corners 21">
            <a:extLst>
              <a:ext uri="{FF2B5EF4-FFF2-40B4-BE49-F238E27FC236}">
                <a16:creationId xmlns:a16="http://schemas.microsoft.com/office/drawing/2014/main" id="{8C2B4BD9-DD6B-496E-8E1B-16C8380BE6A1}"/>
              </a:ext>
            </a:extLst>
          </p:cNvPr>
          <p:cNvSpPr/>
          <p:nvPr/>
        </p:nvSpPr>
        <p:spPr>
          <a:xfrm>
            <a:off x="5663822" y="3000432"/>
            <a:ext cx="3250709" cy="833909"/>
          </a:xfrm>
          <a:prstGeom prst="roundRect">
            <a:avLst>
              <a:gd name="adj" fmla="val 187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a:r>
              <a:rPr lang="en-GB" sz="1000">
                <a:solidFill>
                  <a:schemeClr val="tx2"/>
                </a:solidFill>
              </a:rPr>
              <a:t>Hydroxyurea works </a:t>
            </a:r>
            <a:r>
              <a:rPr lang="en-GB" sz="1000" b="1">
                <a:solidFill>
                  <a:schemeClr val="tx2"/>
                </a:solidFill>
              </a:rPr>
              <a:t>indirectly</a:t>
            </a:r>
            <a:r>
              <a:rPr lang="en-GB" sz="1000">
                <a:solidFill>
                  <a:schemeClr val="tx2"/>
                </a:solidFill>
              </a:rPr>
              <a:t> by stressing the cell. During stress recovery, cells increase expression of </a:t>
            </a:r>
            <a:r>
              <a:rPr lang="en-GB" sz="1000" err="1">
                <a:solidFill>
                  <a:schemeClr val="tx2"/>
                </a:solidFill>
              </a:rPr>
              <a:t>HbF</a:t>
            </a:r>
            <a:endParaRPr lang="en-GB" sz="1000">
              <a:solidFill>
                <a:schemeClr val="tx2"/>
              </a:solidFill>
            </a:endParaRPr>
          </a:p>
          <a:p>
            <a:endParaRPr lang="en-GB" sz="1000"/>
          </a:p>
        </p:txBody>
      </p:sp>
      <p:sp>
        <p:nvSpPr>
          <p:cNvPr id="23" name="Rectangle: Rounded Corners 22">
            <a:extLst>
              <a:ext uri="{FF2B5EF4-FFF2-40B4-BE49-F238E27FC236}">
                <a16:creationId xmlns:a16="http://schemas.microsoft.com/office/drawing/2014/main" id="{388C2223-7072-4CE8-B17F-1238C40DB7C3}"/>
              </a:ext>
            </a:extLst>
          </p:cNvPr>
          <p:cNvSpPr/>
          <p:nvPr/>
        </p:nvSpPr>
        <p:spPr>
          <a:xfrm>
            <a:off x="5663822" y="3916519"/>
            <a:ext cx="3262717" cy="2157597"/>
          </a:xfrm>
          <a:prstGeom prst="roundRect">
            <a:avLst>
              <a:gd name="adj" fmla="val 115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000" dirty="0">
                <a:solidFill>
                  <a:schemeClr val="tx2"/>
                </a:solidFill>
              </a:rPr>
              <a:t>Common side effects with hydroxyurea include low number of white blood cells leading to a decreased resistance to infections. Other blood cell types are also affected</a:t>
            </a:r>
          </a:p>
          <a:p>
            <a:pPr algn="ctr"/>
            <a:endParaRPr lang="en-GB" sz="1000" dirty="0">
              <a:solidFill>
                <a:schemeClr val="tx2"/>
              </a:solidFill>
            </a:endParaRPr>
          </a:p>
          <a:p>
            <a:pPr algn="ctr"/>
            <a:r>
              <a:rPr lang="en-GB" sz="1000" dirty="0">
                <a:solidFill>
                  <a:schemeClr val="tx2"/>
                </a:solidFill>
              </a:rPr>
              <a:t>Hydroxyurea can affect the ability to have children. Women receiving hydroxyurea should avoid becoming pregnant. Sperm count is reduced in men taking hydroxyurea</a:t>
            </a:r>
          </a:p>
        </p:txBody>
      </p:sp>
      <p:sp>
        <p:nvSpPr>
          <p:cNvPr id="27" name="Rectangle: Rounded Corners 26">
            <a:extLst>
              <a:ext uri="{FF2B5EF4-FFF2-40B4-BE49-F238E27FC236}">
                <a16:creationId xmlns:a16="http://schemas.microsoft.com/office/drawing/2014/main" id="{1392A3FE-11FD-4749-9644-310736775C95}"/>
              </a:ext>
            </a:extLst>
          </p:cNvPr>
          <p:cNvSpPr/>
          <p:nvPr/>
        </p:nvSpPr>
        <p:spPr>
          <a:xfrm>
            <a:off x="2110853" y="2635983"/>
            <a:ext cx="3420000" cy="3574912"/>
          </a:xfrm>
          <a:prstGeom prst="roundRect">
            <a:avLst>
              <a:gd name="adj" fmla="val 5147"/>
            </a:avLst>
          </a:prstGeom>
          <a:solidFill>
            <a:srgbClr val="D8EA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16000" tIns="36000" rIns="180000" bIns="36000" rtlCol="0" anchor="t"/>
          <a:lstStyle/>
          <a:p>
            <a:pPr algn="ctr"/>
            <a:r>
              <a:rPr lang="en-GB" sz="1200" b="1" dirty="0">
                <a:solidFill>
                  <a:schemeClr val="tx2"/>
                </a:solidFill>
              </a:rPr>
              <a:t>NDec</a:t>
            </a:r>
          </a:p>
        </p:txBody>
      </p:sp>
      <p:sp>
        <p:nvSpPr>
          <p:cNvPr id="28" name="Rectangle: Rounded Corners 27">
            <a:extLst>
              <a:ext uri="{FF2B5EF4-FFF2-40B4-BE49-F238E27FC236}">
                <a16:creationId xmlns:a16="http://schemas.microsoft.com/office/drawing/2014/main" id="{70707CC1-D757-48FE-980C-B7C532D5099A}"/>
              </a:ext>
            </a:extLst>
          </p:cNvPr>
          <p:cNvSpPr/>
          <p:nvPr/>
        </p:nvSpPr>
        <p:spPr>
          <a:xfrm>
            <a:off x="2183040" y="2988952"/>
            <a:ext cx="3311490" cy="833909"/>
          </a:xfrm>
          <a:prstGeom prst="roundRect">
            <a:avLst>
              <a:gd name="adj" fmla="val 220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000" dirty="0" err="1">
                <a:solidFill>
                  <a:schemeClr val="tx2"/>
                </a:solidFill>
              </a:rPr>
              <a:t>NDec</a:t>
            </a:r>
            <a:r>
              <a:rPr lang="en-GB" sz="1000" dirty="0">
                <a:solidFill>
                  <a:schemeClr val="tx2"/>
                </a:solidFill>
              </a:rPr>
              <a:t> works </a:t>
            </a:r>
            <a:r>
              <a:rPr lang="en-GB" sz="1000" b="1" dirty="0">
                <a:solidFill>
                  <a:schemeClr val="tx2"/>
                </a:solidFill>
              </a:rPr>
              <a:t>directly</a:t>
            </a:r>
            <a:r>
              <a:rPr lang="en-GB" sz="1000" dirty="0">
                <a:solidFill>
                  <a:schemeClr val="tx2"/>
                </a:solidFill>
              </a:rPr>
              <a:t> on the gene responsible for expression of </a:t>
            </a:r>
            <a:r>
              <a:rPr lang="en-GB" sz="1000" dirty="0" err="1">
                <a:solidFill>
                  <a:schemeClr val="tx2"/>
                </a:solidFill>
              </a:rPr>
              <a:t>HbF</a:t>
            </a:r>
            <a:endParaRPr lang="en-GB" sz="1000" dirty="0">
              <a:solidFill>
                <a:schemeClr val="tx2"/>
              </a:solidFill>
            </a:endParaRPr>
          </a:p>
        </p:txBody>
      </p:sp>
      <p:sp>
        <p:nvSpPr>
          <p:cNvPr id="29" name="Rectangle: Rounded Corners 28">
            <a:extLst>
              <a:ext uri="{FF2B5EF4-FFF2-40B4-BE49-F238E27FC236}">
                <a16:creationId xmlns:a16="http://schemas.microsoft.com/office/drawing/2014/main" id="{C5716089-B5CB-4475-915F-CD7ADAA34546}"/>
              </a:ext>
            </a:extLst>
          </p:cNvPr>
          <p:cNvSpPr/>
          <p:nvPr/>
        </p:nvSpPr>
        <p:spPr>
          <a:xfrm>
            <a:off x="2189142" y="3916519"/>
            <a:ext cx="3305388" cy="2157597"/>
          </a:xfrm>
          <a:prstGeom prst="roundRect">
            <a:avLst>
              <a:gd name="adj" fmla="val 8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000">
                <a:solidFill>
                  <a:schemeClr val="tx2"/>
                </a:solidFill>
              </a:rPr>
              <a:t>In studies so far, most of the side effects were mild or moderate and included nausea, vomiting, headache, dry skin and low white blood cell count. No patient had to stop taking the drug because of side effects</a:t>
            </a:r>
            <a:br>
              <a:rPr lang="en-GB" sz="1000">
                <a:solidFill>
                  <a:schemeClr val="tx2"/>
                </a:solidFill>
              </a:rPr>
            </a:br>
            <a:endParaRPr lang="en-GB" sz="1000">
              <a:solidFill>
                <a:schemeClr val="tx2"/>
              </a:solidFill>
            </a:endParaRPr>
          </a:p>
          <a:p>
            <a:pPr algn="ctr"/>
            <a:r>
              <a:rPr lang="en-GB" sz="1000">
                <a:solidFill>
                  <a:schemeClr val="tx2"/>
                </a:solidFill>
              </a:rPr>
              <a:t>T</a:t>
            </a:r>
            <a:r>
              <a:rPr lang="en-GB" sz="1000">
                <a:solidFill>
                  <a:srgbClr val="001965"/>
                </a:solidFill>
              </a:rPr>
              <a:t>he side effects of taking NDec during pregnancy are not completely known. </a:t>
            </a:r>
            <a:r>
              <a:rPr lang="en-GB" sz="1000">
                <a:solidFill>
                  <a:schemeClr val="tx2"/>
                </a:solidFill>
              </a:rPr>
              <a:t>Women should avoid becoming pregnant. Sperm count may be reduced in men</a:t>
            </a:r>
            <a:r>
              <a:rPr lang="en-GB" sz="1000">
                <a:solidFill>
                  <a:srgbClr val="001965"/>
                </a:solidFill>
              </a:rPr>
              <a:t>  </a:t>
            </a:r>
            <a:endParaRPr lang="en-GB" sz="1000">
              <a:solidFill>
                <a:schemeClr val="tx2"/>
              </a:solidFill>
            </a:endParaRPr>
          </a:p>
        </p:txBody>
      </p:sp>
      <p:sp>
        <p:nvSpPr>
          <p:cNvPr id="15" name="Rectangle 14">
            <a:extLst>
              <a:ext uri="{FF2B5EF4-FFF2-40B4-BE49-F238E27FC236}">
                <a16:creationId xmlns:a16="http://schemas.microsoft.com/office/drawing/2014/main" id="{EF59C690-F80D-4014-A640-22A6D93F240E}"/>
              </a:ext>
            </a:extLst>
          </p:cNvPr>
          <p:cNvSpPr/>
          <p:nvPr/>
        </p:nvSpPr>
        <p:spPr>
          <a:xfrm>
            <a:off x="288705" y="3000432"/>
            <a:ext cx="1764000" cy="52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r>
              <a:rPr lang="en-GB" sz="1333" dirty="0"/>
              <a:t>Mode of action</a:t>
            </a:r>
          </a:p>
        </p:txBody>
      </p:sp>
      <p:sp>
        <p:nvSpPr>
          <p:cNvPr id="17" name="Rectangle 16">
            <a:extLst>
              <a:ext uri="{FF2B5EF4-FFF2-40B4-BE49-F238E27FC236}">
                <a16:creationId xmlns:a16="http://schemas.microsoft.com/office/drawing/2014/main" id="{CB6AAF31-668B-412C-A069-3F8142ADC998}"/>
              </a:ext>
            </a:extLst>
          </p:cNvPr>
          <p:cNvSpPr/>
          <p:nvPr/>
        </p:nvSpPr>
        <p:spPr>
          <a:xfrm>
            <a:off x="288705" y="3938527"/>
            <a:ext cx="1764000" cy="52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r>
              <a:rPr lang="en-GB" sz="1333" dirty="0"/>
              <a:t>Safety</a:t>
            </a:r>
          </a:p>
        </p:txBody>
      </p:sp>
    </p:spTree>
    <p:extLst>
      <p:ext uri="{BB962C8B-B14F-4D97-AF65-F5344CB8AC3E}">
        <p14:creationId xmlns:p14="http://schemas.microsoft.com/office/powerpoint/2010/main" val="296529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B03AE3-2287-D1F8-4166-536F594F059F}"/>
              </a:ext>
            </a:extLst>
          </p:cNvPr>
          <p:cNvSpPr>
            <a:spLocks noGrp="1"/>
          </p:cNvSpPr>
          <p:nvPr>
            <p:ph type="title"/>
          </p:nvPr>
        </p:nvSpPr>
        <p:spPr>
          <a:xfrm>
            <a:off x="33536" y="-99392"/>
            <a:ext cx="8452046" cy="1024792"/>
          </a:xfrm>
        </p:spPr>
        <p:txBody>
          <a:bodyPr/>
          <a:lstStyle/>
          <a:p>
            <a:r>
              <a:rPr lang="tr-TR" dirty="0">
                <a:solidFill>
                  <a:srgbClr val="002060"/>
                </a:solidFill>
              </a:rPr>
              <a:t>Çalışma Dizaynı</a:t>
            </a:r>
            <a:endParaRPr lang="en-US" dirty="0">
              <a:solidFill>
                <a:srgbClr val="002060"/>
              </a:solidFill>
            </a:endParaRPr>
          </a:p>
        </p:txBody>
      </p:sp>
      <p:pic>
        <p:nvPicPr>
          <p:cNvPr id="6" name="İçerik Yer Tutucusu 5">
            <a:extLst>
              <a:ext uri="{FF2B5EF4-FFF2-40B4-BE49-F238E27FC236}">
                <a16:creationId xmlns:a16="http://schemas.microsoft.com/office/drawing/2014/main" id="{D613AB67-3870-BE48-6E97-795D2ECF19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844062"/>
            <a:ext cx="8515350" cy="6013938"/>
          </a:xfrm>
        </p:spPr>
      </p:pic>
      <mc:AlternateContent xmlns:mc="http://schemas.openxmlformats.org/markup-compatibility/2006" xmlns:p14="http://schemas.microsoft.com/office/powerpoint/2010/main">
        <mc:Choice Requires="p14">
          <p:contentPart p14:bwMode="auto" r:id="rId3">
            <p14:nvContentPartPr>
              <p14:cNvPr id="4" name="Mürekkep 3">
                <a:extLst>
                  <a:ext uri="{FF2B5EF4-FFF2-40B4-BE49-F238E27FC236}">
                    <a16:creationId xmlns:a16="http://schemas.microsoft.com/office/drawing/2014/main" id="{978777A0-676F-C981-2B70-44795A99DE08}"/>
                  </a:ext>
                </a:extLst>
              </p14:cNvPr>
              <p14:cNvContentPartPr/>
              <p14:nvPr/>
            </p14:nvContentPartPr>
            <p14:xfrm>
              <a:off x="2479369" y="210683"/>
              <a:ext cx="270" cy="360"/>
            </p14:xfrm>
          </p:contentPart>
        </mc:Choice>
        <mc:Fallback xmlns="">
          <p:pic>
            <p:nvPicPr>
              <p:cNvPr id="4" name="Mürekkep 3">
                <a:extLst>
                  <a:ext uri="{FF2B5EF4-FFF2-40B4-BE49-F238E27FC236}">
                    <a16:creationId xmlns:a16="http://schemas.microsoft.com/office/drawing/2014/main" id="{978777A0-676F-C981-2B70-44795A99DE08}"/>
                  </a:ext>
                </a:extLst>
              </p:cNvPr>
              <p:cNvPicPr/>
              <p:nvPr/>
            </p:nvPicPr>
            <p:blipFill>
              <a:blip r:embed="rId4"/>
              <a:stretch>
                <a:fillRect/>
              </a:stretch>
            </p:blipFill>
            <p:spPr>
              <a:xfrm>
                <a:off x="3299705" y="204563"/>
                <a:ext cx="12600" cy="12600"/>
              </a:xfrm>
              <a:prstGeom prst="rect">
                <a:avLst/>
              </a:prstGeom>
            </p:spPr>
          </p:pic>
        </mc:Fallback>
      </mc:AlternateContent>
    </p:spTree>
    <p:extLst>
      <p:ext uri="{BB962C8B-B14F-4D97-AF65-F5344CB8AC3E}">
        <p14:creationId xmlns:p14="http://schemas.microsoft.com/office/powerpoint/2010/main" val="53228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053" name="Resim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0768"/>
            <a:ext cx="8566231" cy="475586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827584" y="404664"/>
            <a:ext cx="6768752" cy="646331"/>
          </a:xfrm>
          <a:prstGeom prst="rect">
            <a:avLst/>
          </a:prstGeom>
          <a:noFill/>
        </p:spPr>
        <p:txBody>
          <a:bodyPr wrap="square" rtlCol="0">
            <a:spAutoFit/>
          </a:bodyPr>
          <a:lstStyle/>
          <a:p>
            <a:pPr algn="ctr"/>
            <a:r>
              <a:rPr lang="tr-TR" sz="3600" dirty="0">
                <a:solidFill>
                  <a:srgbClr val="002060"/>
                </a:solidFill>
              </a:rPr>
              <a:t>ORAK HÜCRE YOLCULUĞU</a:t>
            </a:r>
          </a:p>
        </p:txBody>
      </p:sp>
    </p:spTree>
    <p:extLst>
      <p:ext uri="{BB962C8B-B14F-4D97-AF65-F5344CB8AC3E}">
        <p14:creationId xmlns:p14="http://schemas.microsoft.com/office/powerpoint/2010/main" val="2722924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749808"/>
            <a:ext cx="8424936" cy="5705856"/>
          </a:xfrm>
        </p:spPr>
        <p:txBody>
          <a:bodyPr/>
          <a:lstStyle/>
          <a:p>
            <a:pPr algn="just"/>
            <a:endParaRPr lang="tr-TR" sz="4000" b="1" dirty="0">
              <a:solidFill>
                <a:srgbClr val="0070C0"/>
              </a:solidFill>
            </a:endParaRPr>
          </a:p>
          <a:p>
            <a:pPr algn="just"/>
            <a:r>
              <a:rPr lang="tr-TR" sz="4000" b="1" dirty="0">
                <a:solidFill>
                  <a:srgbClr val="0070C0"/>
                </a:solidFill>
              </a:rPr>
              <a:t>  </a:t>
            </a:r>
            <a:r>
              <a:rPr lang="tr-TR" sz="4000" b="1" dirty="0">
                <a:solidFill>
                  <a:srgbClr val="002060"/>
                </a:solidFill>
              </a:rPr>
              <a:t>GBT2104-131/132/133</a:t>
            </a:r>
          </a:p>
          <a:p>
            <a:pPr algn="just"/>
            <a:r>
              <a:rPr lang="tr-TR" sz="3200" b="1" dirty="0">
                <a:solidFill>
                  <a:srgbClr val="002060"/>
                </a:solidFill>
              </a:rPr>
              <a:t>Vazo-</a:t>
            </a:r>
            <a:r>
              <a:rPr lang="tr-TR" sz="3200" b="1" dirty="0" err="1">
                <a:solidFill>
                  <a:srgbClr val="002060"/>
                </a:solidFill>
              </a:rPr>
              <a:t>oklüzif</a:t>
            </a:r>
            <a:r>
              <a:rPr lang="tr-TR" sz="3200" b="1" dirty="0">
                <a:solidFill>
                  <a:srgbClr val="002060"/>
                </a:solidFill>
              </a:rPr>
              <a:t> Krizler Yaşayan Orak Hücre Hastalığı Olan Katılımcılarda </a:t>
            </a:r>
            <a:r>
              <a:rPr lang="tr-TR" sz="3200" b="1" dirty="0" err="1">
                <a:solidFill>
                  <a:srgbClr val="002060"/>
                </a:solidFill>
              </a:rPr>
              <a:t>İnclacumab’ın</a:t>
            </a:r>
            <a:r>
              <a:rPr lang="tr-TR" sz="3200" b="1" dirty="0">
                <a:solidFill>
                  <a:srgbClr val="002060"/>
                </a:solidFill>
              </a:rPr>
              <a:t> Güvenlilik ve Etkililiğini Değerlendiren </a:t>
            </a:r>
            <a:r>
              <a:rPr lang="tr-TR" sz="3200" b="1" dirty="0" err="1">
                <a:solidFill>
                  <a:srgbClr val="002060"/>
                </a:solidFill>
              </a:rPr>
              <a:t>Randomize</a:t>
            </a:r>
            <a:r>
              <a:rPr lang="tr-TR" sz="3200" b="1" dirty="0">
                <a:solidFill>
                  <a:srgbClr val="002060"/>
                </a:solidFill>
              </a:rPr>
              <a:t>, </a:t>
            </a:r>
            <a:r>
              <a:rPr lang="tr-TR" sz="3200" b="1" dirty="0" err="1">
                <a:solidFill>
                  <a:srgbClr val="002060"/>
                </a:solidFill>
              </a:rPr>
              <a:t>Çiftkör</a:t>
            </a:r>
            <a:r>
              <a:rPr lang="tr-TR" sz="3200" b="1" dirty="0">
                <a:solidFill>
                  <a:srgbClr val="002060"/>
                </a:solidFill>
              </a:rPr>
              <a:t>, </a:t>
            </a:r>
            <a:r>
              <a:rPr lang="tr-TR" sz="3200" b="1" dirty="0" err="1">
                <a:solidFill>
                  <a:srgbClr val="002060"/>
                </a:solidFill>
              </a:rPr>
              <a:t>Plasebo</a:t>
            </a:r>
            <a:r>
              <a:rPr lang="tr-TR" sz="3200" b="1" dirty="0">
                <a:solidFill>
                  <a:srgbClr val="002060"/>
                </a:solidFill>
              </a:rPr>
              <a:t> Kontrollü, Çok Merkezli Çalışma </a:t>
            </a:r>
          </a:p>
        </p:txBody>
      </p:sp>
    </p:spTree>
    <p:extLst>
      <p:ext uri="{BB962C8B-B14F-4D97-AF65-F5344CB8AC3E}">
        <p14:creationId xmlns:p14="http://schemas.microsoft.com/office/powerpoint/2010/main" val="3794323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5"/>
            <a:ext cx="8119814" cy="5772300"/>
          </a:xfrm>
        </p:spPr>
        <p:txBody>
          <a:bodyPr/>
          <a:lstStyle/>
          <a:p>
            <a:r>
              <a:rPr lang="tr-TR" dirty="0" err="1">
                <a:solidFill>
                  <a:srgbClr val="002060"/>
                </a:solidFill>
              </a:rPr>
              <a:t>İnclacumab</a:t>
            </a:r>
            <a:r>
              <a:rPr lang="tr-TR" dirty="0">
                <a:solidFill>
                  <a:srgbClr val="002060"/>
                </a:solidFill>
              </a:rPr>
              <a:t>, </a:t>
            </a:r>
            <a:r>
              <a:rPr lang="tr-TR" dirty="0" err="1">
                <a:solidFill>
                  <a:srgbClr val="002060"/>
                </a:solidFill>
              </a:rPr>
              <a:t>rekombinant</a:t>
            </a:r>
            <a:r>
              <a:rPr lang="tr-TR" dirty="0">
                <a:solidFill>
                  <a:srgbClr val="002060"/>
                </a:solidFill>
              </a:rPr>
              <a:t>, </a:t>
            </a:r>
            <a:r>
              <a:rPr lang="tr-TR" dirty="0" err="1">
                <a:solidFill>
                  <a:srgbClr val="002060"/>
                </a:solidFill>
              </a:rPr>
              <a:t>monoklonal</a:t>
            </a:r>
            <a:r>
              <a:rPr lang="tr-TR" dirty="0">
                <a:solidFill>
                  <a:srgbClr val="002060"/>
                </a:solidFill>
              </a:rPr>
              <a:t> bir antikordur.</a:t>
            </a:r>
          </a:p>
          <a:p>
            <a:r>
              <a:rPr lang="tr-TR" dirty="0" err="1">
                <a:solidFill>
                  <a:srgbClr val="002060"/>
                </a:solidFill>
              </a:rPr>
              <a:t>İnclacumab</a:t>
            </a:r>
            <a:r>
              <a:rPr lang="tr-TR" dirty="0">
                <a:solidFill>
                  <a:srgbClr val="002060"/>
                </a:solidFill>
              </a:rPr>
              <a:t>, </a:t>
            </a:r>
            <a:r>
              <a:rPr lang="tr-TR" dirty="0" err="1">
                <a:solidFill>
                  <a:srgbClr val="002060"/>
                </a:solidFill>
              </a:rPr>
              <a:t>endotel</a:t>
            </a:r>
            <a:r>
              <a:rPr lang="tr-TR" dirty="0">
                <a:solidFill>
                  <a:srgbClr val="002060"/>
                </a:solidFill>
              </a:rPr>
              <a:t> hücreleri ve </a:t>
            </a:r>
            <a:r>
              <a:rPr lang="tr-TR" dirty="0" err="1">
                <a:solidFill>
                  <a:srgbClr val="002060"/>
                </a:solidFill>
              </a:rPr>
              <a:t>plt'ler</a:t>
            </a:r>
            <a:r>
              <a:rPr lang="tr-TR" dirty="0">
                <a:solidFill>
                  <a:srgbClr val="002060"/>
                </a:solidFill>
              </a:rPr>
              <a:t> tarafından üretilen adezyon molekülü olan P-</a:t>
            </a:r>
            <a:r>
              <a:rPr lang="tr-TR" dirty="0" err="1">
                <a:solidFill>
                  <a:srgbClr val="002060"/>
                </a:solidFill>
              </a:rPr>
              <a:t>selektine</a:t>
            </a:r>
            <a:r>
              <a:rPr lang="tr-TR" dirty="0">
                <a:solidFill>
                  <a:srgbClr val="002060"/>
                </a:solidFill>
              </a:rPr>
              <a:t> bağlanarak </a:t>
            </a:r>
            <a:r>
              <a:rPr lang="tr-TR" dirty="0" err="1">
                <a:solidFill>
                  <a:srgbClr val="002060"/>
                </a:solidFill>
              </a:rPr>
              <a:t>inhibe</a:t>
            </a:r>
            <a:r>
              <a:rPr lang="tr-TR" dirty="0">
                <a:solidFill>
                  <a:srgbClr val="002060"/>
                </a:solidFill>
              </a:rPr>
              <a:t> eder.</a:t>
            </a:r>
          </a:p>
        </p:txBody>
      </p:sp>
      <p:pic>
        <p:nvPicPr>
          <p:cNvPr id="15362" name="Picture 2" descr="Global Blood Therapeutics INCLACUM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078088"/>
            <a:ext cx="6264696" cy="3523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3581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291264" cy="6120680"/>
          </a:xfrm>
        </p:spPr>
        <p:txBody>
          <a:bodyPr>
            <a:normAutofit fontScale="92500" lnSpcReduction="20000"/>
          </a:bodyPr>
          <a:lstStyle/>
          <a:p>
            <a:r>
              <a:rPr lang="tr-TR" dirty="0">
                <a:solidFill>
                  <a:srgbClr val="002060"/>
                </a:solidFill>
              </a:rPr>
              <a:t>Araştırma Ürünü: </a:t>
            </a:r>
            <a:r>
              <a:rPr lang="tr-TR" dirty="0" err="1">
                <a:solidFill>
                  <a:srgbClr val="002060"/>
                </a:solidFill>
              </a:rPr>
              <a:t>İnclacumab</a:t>
            </a:r>
            <a:endParaRPr lang="tr-TR" dirty="0">
              <a:solidFill>
                <a:srgbClr val="002060"/>
              </a:solidFill>
            </a:endParaRPr>
          </a:p>
          <a:p>
            <a:r>
              <a:rPr lang="tr-TR" dirty="0">
                <a:solidFill>
                  <a:srgbClr val="002060"/>
                </a:solidFill>
              </a:rPr>
              <a:t>Faz: 3</a:t>
            </a:r>
          </a:p>
          <a:p>
            <a:r>
              <a:rPr lang="tr-TR" dirty="0">
                <a:solidFill>
                  <a:srgbClr val="002060"/>
                </a:solidFill>
              </a:rPr>
              <a:t>Merkez Sayısı: 75 klinik merkezde yürütülmektedir.</a:t>
            </a:r>
          </a:p>
          <a:p>
            <a:r>
              <a:rPr lang="tr-TR" dirty="0">
                <a:solidFill>
                  <a:srgbClr val="002060"/>
                </a:solidFill>
              </a:rPr>
              <a:t>Çalışma Katılımcılarının Sayısı: 240</a:t>
            </a:r>
          </a:p>
          <a:p>
            <a:r>
              <a:rPr lang="tr-TR" dirty="0">
                <a:solidFill>
                  <a:srgbClr val="002060"/>
                </a:solidFill>
              </a:rPr>
              <a:t>Acıbadem Adana Hastanesi’ </a:t>
            </a:r>
            <a:r>
              <a:rPr lang="tr-TR" dirty="0" err="1">
                <a:solidFill>
                  <a:srgbClr val="002060"/>
                </a:solidFill>
              </a:rPr>
              <a:t>nde</a:t>
            </a:r>
            <a:r>
              <a:rPr lang="tr-TR" dirty="0">
                <a:solidFill>
                  <a:srgbClr val="002060"/>
                </a:solidFill>
              </a:rPr>
              <a:t> bir gönüllü tedavi almaktadır.</a:t>
            </a:r>
          </a:p>
          <a:p>
            <a:r>
              <a:rPr lang="tr-TR" dirty="0">
                <a:solidFill>
                  <a:srgbClr val="002060"/>
                </a:solidFill>
              </a:rPr>
              <a:t>Tedavi Süresi: Her katılımcı için toplam tedavi süresi 48 haftadır.</a:t>
            </a:r>
          </a:p>
          <a:p>
            <a:r>
              <a:rPr lang="tr-TR" dirty="0">
                <a:solidFill>
                  <a:srgbClr val="002060"/>
                </a:solidFill>
              </a:rPr>
              <a:t>Uygun katılımcılar 1:1 oranında aşağıdaki şekilde </a:t>
            </a:r>
            <a:r>
              <a:rPr lang="tr-TR" dirty="0" err="1">
                <a:solidFill>
                  <a:srgbClr val="002060"/>
                </a:solidFill>
              </a:rPr>
              <a:t>randomize</a:t>
            </a:r>
            <a:r>
              <a:rPr lang="tr-TR" dirty="0">
                <a:solidFill>
                  <a:srgbClr val="002060"/>
                </a:solidFill>
              </a:rPr>
              <a:t> edilmektedir:</a:t>
            </a:r>
          </a:p>
          <a:p>
            <a:pPr lvl="1"/>
            <a:r>
              <a:rPr lang="tr-TR" dirty="0" err="1">
                <a:solidFill>
                  <a:srgbClr val="002060"/>
                </a:solidFill>
              </a:rPr>
              <a:t>İnclacumab</a:t>
            </a:r>
            <a:r>
              <a:rPr lang="tr-TR" dirty="0">
                <a:solidFill>
                  <a:srgbClr val="002060"/>
                </a:solidFill>
              </a:rPr>
              <a:t> 30 mg/kg</a:t>
            </a:r>
          </a:p>
          <a:p>
            <a:pPr lvl="1"/>
            <a:r>
              <a:rPr lang="tr-TR" dirty="0" err="1">
                <a:solidFill>
                  <a:srgbClr val="002060"/>
                </a:solidFill>
              </a:rPr>
              <a:t>Plasebo</a:t>
            </a:r>
            <a:r>
              <a:rPr lang="tr-TR" dirty="0">
                <a:solidFill>
                  <a:srgbClr val="002060"/>
                </a:solidFill>
              </a:rPr>
              <a:t> (etkin madde olmadan aynı yardımcı maddeleri içeren bir </a:t>
            </a:r>
            <a:r>
              <a:rPr lang="tr-TR" dirty="0" err="1">
                <a:solidFill>
                  <a:srgbClr val="002060"/>
                </a:solidFill>
              </a:rPr>
              <a:t>inclacumab</a:t>
            </a:r>
            <a:r>
              <a:rPr lang="tr-TR" dirty="0">
                <a:solidFill>
                  <a:srgbClr val="002060"/>
                </a:solidFill>
              </a:rPr>
              <a:t> </a:t>
            </a:r>
            <a:r>
              <a:rPr lang="tr-TR" dirty="0" err="1">
                <a:solidFill>
                  <a:srgbClr val="002060"/>
                </a:solidFill>
              </a:rPr>
              <a:t>plasebosudur</a:t>
            </a:r>
            <a:r>
              <a:rPr lang="tr-TR" dirty="0">
                <a:solidFill>
                  <a:srgbClr val="002060"/>
                </a:solidFill>
              </a:rPr>
              <a:t>.)</a:t>
            </a:r>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1323401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053" name="Resim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0768"/>
            <a:ext cx="8566231" cy="475586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403648" y="332656"/>
            <a:ext cx="6768752" cy="1200329"/>
          </a:xfrm>
          <a:prstGeom prst="rect">
            <a:avLst/>
          </a:prstGeom>
          <a:noFill/>
        </p:spPr>
        <p:txBody>
          <a:bodyPr wrap="square" rtlCol="0">
            <a:spAutoFit/>
          </a:bodyPr>
          <a:lstStyle/>
          <a:p>
            <a:pPr algn="ctr"/>
            <a:r>
              <a:rPr lang="tr-TR" sz="3600" b="1" dirty="0">
                <a:solidFill>
                  <a:srgbClr val="002060"/>
                </a:solidFill>
              </a:rPr>
              <a:t>ORAK HÜCRE YOLCULUĞU </a:t>
            </a:r>
          </a:p>
          <a:p>
            <a:pPr algn="ctr"/>
            <a:r>
              <a:rPr lang="tr-TR" sz="3600" b="1" dirty="0">
                <a:solidFill>
                  <a:srgbClr val="002060"/>
                </a:solidFill>
              </a:rPr>
              <a:t>DEVAM EDECEK</a:t>
            </a:r>
          </a:p>
        </p:txBody>
      </p:sp>
    </p:spTree>
    <p:extLst>
      <p:ext uri="{BB962C8B-B14F-4D97-AF65-F5344CB8AC3E}">
        <p14:creationId xmlns:p14="http://schemas.microsoft.com/office/powerpoint/2010/main" val="1693802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ECD893-E06A-A171-C1A2-00FF5090B996}"/>
              </a:ext>
            </a:extLst>
          </p:cNvPr>
          <p:cNvSpPr>
            <a:spLocks noGrp="1"/>
          </p:cNvSpPr>
          <p:nvPr>
            <p:ph type="title"/>
          </p:nvPr>
        </p:nvSpPr>
        <p:spPr>
          <a:xfrm>
            <a:off x="1115616" y="4149081"/>
            <a:ext cx="6192688" cy="792088"/>
          </a:xfrm>
        </p:spPr>
        <p:txBody>
          <a:bodyPr>
            <a:normAutofit fontScale="90000"/>
          </a:bodyPr>
          <a:lstStyle/>
          <a:p>
            <a:pPr algn="ctr"/>
            <a:r>
              <a:rPr lang="tr-TR" sz="6000" dirty="0">
                <a:solidFill>
                  <a:srgbClr val="002060"/>
                </a:solidFill>
              </a:rPr>
              <a:t>   </a:t>
            </a:r>
            <a:r>
              <a:rPr lang="tr-TR" sz="4000" dirty="0">
                <a:solidFill>
                  <a:srgbClr val="002060"/>
                </a:solidFill>
              </a:rPr>
              <a:t>BO42451-CROSSWALK</a:t>
            </a:r>
          </a:p>
        </p:txBody>
      </p:sp>
      <p:pic>
        <p:nvPicPr>
          <p:cNvPr id="6" name="İçerik Yer Tutucusu 5">
            <a:extLst>
              <a:ext uri="{FF2B5EF4-FFF2-40B4-BE49-F238E27FC236}">
                <a16:creationId xmlns:a16="http://schemas.microsoft.com/office/drawing/2014/main" id="{2CC686D3-2FB0-8F4C-5C11-A7ED8E64FECD}"/>
              </a:ext>
            </a:extLst>
          </p:cNvPr>
          <p:cNvPicPr>
            <a:picLocks noGrp="1" noChangeAspect="1"/>
          </p:cNvPicPr>
          <p:nvPr>
            <p:ph type="pic" idx="1"/>
          </p:nvPr>
        </p:nvPicPr>
        <p:blipFill>
          <a:blip r:embed="rId2"/>
          <a:srcRect t="10716" b="10716"/>
          <a:stretch/>
        </p:blipFill>
        <p:spPr>
          <a:xfrm>
            <a:off x="1619672" y="695628"/>
            <a:ext cx="5865788" cy="3226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Metin Yer Tutucusu 2">
            <a:extLst>
              <a:ext uri="{FF2B5EF4-FFF2-40B4-BE49-F238E27FC236}">
                <a16:creationId xmlns:a16="http://schemas.microsoft.com/office/drawing/2014/main" id="{3984ADA2-9976-78A3-9722-9F21308171FC}"/>
              </a:ext>
            </a:extLst>
          </p:cNvPr>
          <p:cNvSpPr>
            <a:spLocks noGrp="1"/>
          </p:cNvSpPr>
          <p:nvPr>
            <p:ph type="body" sz="half" idx="2"/>
          </p:nvPr>
        </p:nvSpPr>
        <p:spPr>
          <a:xfrm>
            <a:off x="683568" y="4941168"/>
            <a:ext cx="8064896" cy="1063885"/>
          </a:xfrm>
        </p:spPr>
        <p:txBody>
          <a:bodyPr>
            <a:normAutofit/>
          </a:bodyPr>
          <a:lstStyle/>
          <a:p>
            <a:pPr algn="ctr"/>
            <a:r>
              <a:rPr lang="tr-TR" sz="1600" dirty="0">
                <a:solidFill>
                  <a:srgbClr val="002060"/>
                </a:solidFill>
              </a:rPr>
              <a:t>ORAK HÜCRE HASTALIĞINDA (OHH) VAZO-OKLÜZİF EPİZOTLARIN ÖNLENMESİNDE EK TEDAVİ OLARAK KROVALİMABIN ETKİLİLİĞİ, GÜVENLİLİĞİ, FARMAKOKİNETİĞİ VE FARMAKODNAMİĞİNİ DEĞERLENDİREN RANDOMİZE, ÇİFT KÖR  FAZ IIA ÇALIŞMA</a:t>
            </a:r>
          </a:p>
        </p:txBody>
      </p:sp>
    </p:spTree>
    <p:extLst>
      <p:ext uri="{BB962C8B-B14F-4D97-AF65-F5344CB8AC3E}">
        <p14:creationId xmlns:p14="http://schemas.microsoft.com/office/powerpoint/2010/main" val="2904382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55E777-FAE6-5443-A098-C9FBE953CAA7}"/>
              </a:ext>
            </a:extLst>
          </p:cNvPr>
          <p:cNvSpPr>
            <a:spLocks noGrp="1"/>
          </p:cNvSpPr>
          <p:nvPr>
            <p:ph type="title"/>
          </p:nvPr>
        </p:nvSpPr>
        <p:spPr>
          <a:xfrm>
            <a:off x="467544" y="116632"/>
            <a:ext cx="8229600" cy="1143000"/>
          </a:xfrm>
        </p:spPr>
        <p:txBody>
          <a:bodyPr/>
          <a:lstStyle/>
          <a:p>
            <a:r>
              <a:rPr lang="tr-TR" u="sng" dirty="0">
                <a:solidFill>
                  <a:srgbClr val="002060"/>
                </a:solidFill>
              </a:rPr>
              <a:t>Tedavi şeması</a:t>
            </a:r>
          </a:p>
        </p:txBody>
      </p:sp>
      <p:pic>
        <p:nvPicPr>
          <p:cNvPr id="9" name="İçerik Yer Tutucusu 8">
            <a:extLst>
              <a:ext uri="{FF2B5EF4-FFF2-40B4-BE49-F238E27FC236}">
                <a16:creationId xmlns:a16="http://schemas.microsoft.com/office/drawing/2014/main" id="{66964D9B-5D28-FCC6-7EAE-F8EA6CF3FC80}"/>
              </a:ext>
            </a:extLst>
          </p:cNvPr>
          <p:cNvPicPr>
            <a:picLocks noGrp="1" noChangeAspect="1"/>
          </p:cNvPicPr>
          <p:nvPr>
            <p:ph idx="1"/>
          </p:nvPr>
        </p:nvPicPr>
        <p:blipFill>
          <a:blip r:embed="rId2"/>
          <a:stretch>
            <a:fillRect/>
          </a:stretch>
        </p:blipFill>
        <p:spPr>
          <a:xfrm>
            <a:off x="484584" y="1537252"/>
            <a:ext cx="8096601" cy="4456502"/>
          </a:xfrm>
        </p:spPr>
      </p:pic>
    </p:spTree>
    <p:extLst>
      <p:ext uri="{BB962C8B-B14F-4D97-AF65-F5344CB8AC3E}">
        <p14:creationId xmlns:p14="http://schemas.microsoft.com/office/powerpoint/2010/main" val="98988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12A697-CE2D-BC94-0900-615CB0769B54}"/>
              </a:ext>
            </a:extLst>
          </p:cNvPr>
          <p:cNvSpPr>
            <a:spLocks noGrp="1"/>
          </p:cNvSpPr>
          <p:nvPr>
            <p:ph type="title"/>
          </p:nvPr>
        </p:nvSpPr>
        <p:spPr>
          <a:xfrm>
            <a:off x="1088685" y="1"/>
            <a:ext cx="7202456" cy="768626"/>
          </a:xfrm>
        </p:spPr>
        <p:txBody>
          <a:bodyPr>
            <a:normAutofit fontScale="90000"/>
          </a:bodyPr>
          <a:lstStyle/>
          <a:p>
            <a:br>
              <a:rPr lang="tr-TR" dirty="0"/>
            </a:br>
            <a:r>
              <a:rPr lang="tr-TR" u="sng" dirty="0">
                <a:solidFill>
                  <a:srgbClr val="002060"/>
                </a:solidFill>
              </a:rPr>
              <a:t>Hedef Popülasyon</a:t>
            </a:r>
          </a:p>
        </p:txBody>
      </p:sp>
      <p:sp>
        <p:nvSpPr>
          <p:cNvPr id="3" name="İçerik Yer Tutucusu 2">
            <a:extLst>
              <a:ext uri="{FF2B5EF4-FFF2-40B4-BE49-F238E27FC236}">
                <a16:creationId xmlns:a16="http://schemas.microsoft.com/office/drawing/2014/main" id="{8F05C66E-556B-CC18-33DD-0FDDBA68182D}"/>
              </a:ext>
            </a:extLst>
          </p:cNvPr>
          <p:cNvSpPr>
            <a:spLocks noGrp="1"/>
          </p:cNvSpPr>
          <p:nvPr>
            <p:ph idx="1"/>
          </p:nvPr>
        </p:nvSpPr>
        <p:spPr>
          <a:xfrm>
            <a:off x="357810" y="1024432"/>
            <a:ext cx="7734549" cy="5233207"/>
          </a:xfrm>
        </p:spPr>
        <p:txBody>
          <a:bodyPr>
            <a:normAutofit fontScale="85000" lnSpcReduction="10000"/>
          </a:bodyPr>
          <a:lstStyle/>
          <a:p>
            <a:endParaRPr lang="tr-TR" dirty="0"/>
          </a:p>
          <a:p>
            <a:r>
              <a:rPr lang="tr-TR" dirty="0">
                <a:solidFill>
                  <a:srgbClr val="002060"/>
                </a:solidFill>
              </a:rPr>
              <a:t>İmzalı Bilgilendirilmiş Gönüllü Olur Formu</a:t>
            </a:r>
          </a:p>
          <a:p>
            <a:r>
              <a:rPr lang="tr-TR" dirty="0">
                <a:solidFill>
                  <a:srgbClr val="002060"/>
                </a:solidFill>
              </a:rPr>
              <a:t>En az 40 kg ve üzeri vücut ağırlığı</a:t>
            </a:r>
          </a:p>
          <a:p>
            <a:r>
              <a:rPr lang="tr-TR" dirty="0">
                <a:solidFill>
                  <a:srgbClr val="002060"/>
                </a:solidFill>
              </a:rPr>
              <a:t>Son bir yıl içerisinde 2 veya en fazla 10 belgelenmiş ağrılı kriz raporu</a:t>
            </a:r>
            <a:endParaRPr lang="tr-TR" sz="1800" b="0" i="0" u="none" strike="noStrike" baseline="0" dirty="0">
              <a:solidFill>
                <a:srgbClr val="002060"/>
              </a:solidFill>
            </a:endParaRPr>
          </a:p>
          <a:p>
            <a:r>
              <a:rPr lang="tr-TR" sz="1800" b="0" i="0" u="none" strike="noStrike" baseline="0" dirty="0">
                <a:solidFill>
                  <a:srgbClr val="002060"/>
                </a:solidFill>
                <a:latin typeface="+mn-lt"/>
              </a:rPr>
              <a:t>Doğrulanmış orak hücreli anemi tanısına sahip erkek veya kadın (OHH genotipi homozigot orak beta globin [</a:t>
            </a:r>
            <a:r>
              <a:rPr lang="tr-TR" sz="1800" b="0" i="0" u="none" strike="noStrike" baseline="0" dirty="0" err="1">
                <a:solidFill>
                  <a:srgbClr val="002060"/>
                </a:solidFill>
                <a:latin typeface="+mn-lt"/>
              </a:rPr>
              <a:t>HbSS</a:t>
            </a:r>
            <a:r>
              <a:rPr lang="tr-TR" sz="1800" b="0" i="0" u="none" strike="noStrike" baseline="0" dirty="0">
                <a:solidFill>
                  <a:srgbClr val="002060"/>
                </a:solidFill>
                <a:latin typeface="+mn-lt"/>
              </a:rPr>
              <a:t>] veya orak beta globin ve beta sıfır </a:t>
            </a:r>
            <a:r>
              <a:rPr lang="tr-TR" sz="1800" b="0" i="0" u="none" strike="noStrike" baseline="0" dirty="0" err="1">
                <a:solidFill>
                  <a:srgbClr val="002060"/>
                </a:solidFill>
                <a:latin typeface="+mn-lt"/>
              </a:rPr>
              <a:t>talasemi</a:t>
            </a:r>
            <a:r>
              <a:rPr lang="tr-TR" sz="1800" b="0" i="0" u="none" strike="noStrike" baseline="0" dirty="0">
                <a:solidFill>
                  <a:srgbClr val="002060"/>
                </a:solidFill>
                <a:latin typeface="+mn-lt"/>
              </a:rPr>
              <a:t> [HbSß0]) </a:t>
            </a:r>
          </a:p>
          <a:p>
            <a:pPr algn="l"/>
            <a:r>
              <a:rPr lang="tr-TR" sz="1800" dirty="0">
                <a:solidFill>
                  <a:srgbClr val="002060"/>
                </a:solidFill>
                <a:latin typeface="+mn-lt"/>
              </a:rPr>
              <a:t>Eşzamanlı tedavi alıyorsa </a:t>
            </a:r>
            <a:r>
              <a:rPr lang="tr-TR" sz="1800" dirty="0" err="1">
                <a:solidFill>
                  <a:srgbClr val="002060"/>
                </a:solidFill>
                <a:latin typeface="+mn-lt"/>
              </a:rPr>
              <a:t>örn</a:t>
            </a:r>
            <a:r>
              <a:rPr lang="tr-TR" sz="1800" dirty="0">
                <a:solidFill>
                  <a:srgbClr val="002060"/>
                </a:solidFill>
                <a:latin typeface="+mn-lt"/>
              </a:rPr>
              <a:t>. </a:t>
            </a:r>
            <a:r>
              <a:rPr lang="tr-TR" sz="1800" b="0" i="0" u="none" strike="noStrike" baseline="0" dirty="0" err="1">
                <a:solidFill>
                  <a:srgbClr val="002060"/>
                </a:solidFill>
                <a:latin typeface="+mn-lt"/>
              </a:rPr>
              <a:t>hidroksiüre</a:t>
            </a:r>
            <a:r>
              <a:rPr lang="tr-TR" sz="1800" b="0" i="0" u="none" strike="noStrike" baseline="0" dirty="0">
                <a:solidFill>
                  <a:srgbClr val="002060"/>
                </a:solidFill>
                <a:latin typeface="+mn-lt"/>
              </a:rPr>
              <a:t>, L-glutamin, </a:t>
            </a:r>
            <a:r>
              <a:rPr lang="tr-TR" sz="1800" b="0" i="0" u="none" strike="noStrike" baseline="0" dirty="0" err="1">
                <a:solidFill>
                  <a:srgbClr val="002060"/>
                </a:solidFill>
                <a:latin typeface="+mn-lt"/>
              </a:rPr>
              <a:t>krizanlizumab</a:t>
            </a:r>
            <a:r>
              <a:rPr lang="tr-TR" sz="1800" b="0" i="0" u="none" strike="noStrike" baseline="0" dirty="0">
                <a:solidFill>
                  <a:srgbClr val="002060"/>
                </a:solidFill>
                <a:latin typeface="+mn-lt"/>
              </a:rPr>
              <a:t> veya </a:t>
            </a:r>
            <a:r>
              <a:rPr lang="tr-TR" sz="1800" b="0" i="0" u="none" strike="noStrike" baseline="0" dirty="0" err="1">
                <a:solidFill>
                  <a:srgbClr val="002060"/>
                </a:solidFill>
                <a:latin typeface="+mn-lt"/>
              </a:rPr>
              <a:t>vokseletor</a:t>
            </a:r>
            <a:r>
              <a:rPr lang="tr-TR" sz="1800" b="0" i="0" u="none" strike="noStrike" baseline="0" dirty="0">
                <a:solidFill>
                  <a:srgbClr val="002060"/>
                </a:solidFill>
                <a:latin typeface="+mn-lt"/>
              </a:rPr>
              <a:t> ilaçların en az 3 aydır stabil dozda kullanıyor </a:t>
            </a:r>
            <a:r>
              <a:rPr lang="tr-TR" sz="1800" b="0" i="0" u="none" strike="noStrike" baseline="0" dirty="0" err="1">
                <a:solidFill>
                  <a:srgbClr val="002060"/>
                </a:solidFill>
                <a:latin typeface="+mn-lt"/>
              </a:rPr>
              <a:t>olmaılıdır</a:t>
            </a:r>
            <a:endParaRPr lang="tr-TR" sz="1800" b="0" i="0" u="none" strike="noStrike" baseline="0" dirty="0">
              <a:solidFill>
                <a:srgbClr val="002060"/>
              </a:solidFill>
              <a:latin typeface="+mn-lt"/>
            </a:endParaRPr>
          </a:p>
          <a:p>
            <a:pPr algn="l"/>
            <a:r>
              <a:rPr lang="tr-TR" sz="1800" dirty="0">
                <a:solidFill>
                  <a:srgbClr val="002060"/>
                </a:solidFill>
                <a:latin typeface="+mn-lt"/>
              </a:rPr>
              <a:t>Tedavi başlamadan önce tarama sürecinde aşılar yapılacaktır:</a:t>
            </a:r>
          </a:p>
          <a:p>
            <a:pPr lvl="1"/>
            <a:r>
              <a:rPr lang="tr-TR" b="0" i="0" u="none" strike="noStrike" baseline="0" dirty="0" err="1">
                <a:solidFill>
                  <a:srgbClr val="002060"/>
                </a:solidFill>
                <a:latin typeface="+mn-lt"/>
              </a:rPr>
              <a:t>Neisseria</a:t>
            </a:r>
            <a:r>
              <a:rPr lang="tr-TR" b="0" i="0" u="none" strike="noStrike" baseline="0" dirty="0">
                <a:solidFill>
                  <a:srgbClr val="002060"/>
                </a:solidFill>
                <a:latin typeface="+mn-lt"/>
              </a:rPr>
              <a:t> </a:t>
            </a:r>
            <a:r>
              <a:rPr lang="tr-TR" b="0" i="0" u="none" strike="noStrike" baseline="0" dirty="0" err="1">
                <a:solidFill>
                  <a:srgbClr val="002060"/>
                </a:solidFill>
                <a:latin typeface="+mn-lt"/>
              </a:rPr>
              <a:t>meningitidis</a:t>
            </a:r>
            <a:r>
              <a:rPr lang="tr-TR" b="0" i="0" u="none" strike="noStrike" baseline="0" dirty="0">
                <a:solidFill>
                  <a:srgbClr val="002060"/>
                </a:solidFill>
                <a:latin typeface="+mn-lt"/>
              </a:rPr>
              <a:t> </a:t>
            </a:r>
          </a:p>
          <a:p>
            <a:pPr lvl="1"/>
            <a:r>
              <a:rPr lang="tr-TR" b="0" i="0" u="none" strike="noStrike" baseline="0" dirty="0" err="1">
                <a:solidFill>
                  <a:srgbClr val="002060"/>
                </a:solidFill>
                <a:latin typeface="+mn-lt"/>
              </a:rPr>
              <a:t>Heamophilus</a:t>
            </a:r>
            <a:r>
              <a:rPr lang="tr-TR" b="0" i="0" u="none" strike="noStrike" baseline="0" dirty="0">
                <a:solidFill>
                  <a:srgbClr val="002060"/>
                </a:solidFill>
                <a:latin typeface="+mn-lt"/>
              </a:rPr>
              <a:t> influenza </a:t>
            </a:r>
          </a:p>
          <a:p>
            <a:pPr lvl="1"/>
            <a:r>
              <a:rPr lang="tr-TR" b="0" i="0" u="none" strike="noStrike" baseline="0" dirty="0" err="1">
                <a:solidFill>
                  <a:srgbClr val="002060"/>
                </a:solidFill>
                <a:latin typeface="+mn-lt"/>
              </a:rPr>
              <a:t>Streptococcus</a:t>
            </a:r>
            <a:r>
              <a:rPr lang="tr-TR" b="0" i="0" u="none" strike="noStrike" baseline="0" dirty="0">
                <a:solidFill>
                  <a:srgbClr val="002060"/>
                </a:solidFill>
                <a:latin typeface="+mn-lt"/>
              </a:rPr>
              <a:t> </a:t>
            </a:r>
            <a:r>
              <a:rPr lang="tr-TR" b="0" i="0" u="none" strike="noStrike" baseline="0" dirty="0" err="1">
                <a:solidFill>
                  <a:srgbClr val="002060"/>
                </a:solidFill>
                <a:latin typeface="+mn-lt"/>
              </a:rPr>
              <a:t>penumonia</a:t>
            </a:r>
            <a:r>
              <a:rPr lang="tr-TR" b="0" i="0" u="none" strike="noStrike" baseline="0" dirty="0">
                <a:solidFill>
                  <a:srgbClr val="002060"/>
                </a:solidFill>
                <a:latin typeface="+mn-lt"/>
              </a:rPr>
              <a:t> </a:t>
            </a:r>
          </a:p>
          <a:p>
            <a:r>
              <a:rPr lang="tr-TR" sz="1800" b="0" i="0" u="none" strike="noStrike" baseline="0" dirty="0">
                <a:solidFill>
                  <a:srgbClr val="002060"/>
                </a:solidFill>
                <a:latin typeface="+mn-lt"/>
              </a:rPr>
              <a:t>Çocuk doğurma potansiyeli olan kadınlar için, cinsel perhizi (heteroseksüel cinsel ilişkiden kaçınma) doğum kontrolünü kullanmayı kabul etmeleri gerek</a:t>
            </a:r>
          </a:p>
          <a:p>
            <a:pPr marL="457200" lvl="1" indent="0">
              <a:buNone/>
            </a:pPr>
            <a:endParaRPr lang="tr-TR" sz="1600" b="0" i="0" u="none" strike="noStrike" baseline="0" dirty="0">
              <a:solidFill>
                <a:srgbClr val="002060"/>
              </a:solidFill>
            </a:endParaRPr>
          </a:p>
          <a:p>
            <a:endParaRPr lang="tr-TR" sz="1800" b="0" i="0" u="none" strike="noStrike" baseline="0" dirty="0">
              <a:latin typeface="+mn-lt"/>
            </a:endParaRPr>
          </a:p>
          <a:p>
            <a:endParaRPr lang="tr-TR" dirty="0"/>
          </a:p>
          <a:p>
            <a:endParaRPr lang="tr-TR" dirty="0"/>
          </a:p>
          <a:p>
            <a:endParaRPr lang="tr-TR" dirty="0"/>
          </a:p>
        </p:txBody>
      </p:sp>
    </p:spTree>
    <p:extLst>
      <p:ext uri="{BB962C8B-B14F-4D97-AF65-F5344CB8AC3E}">
        <p14:creationId xmlns:p14="http://schemas.microsoft.com/office/powerpoint/2010/main" val="1120955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D84710-1266-876C-0888-6B7665DF40C8}"/>
              </a:ext>
            </a:extLst>
          </p:cNvPr>
          <p:cNvSpPr>
            <a:spLocks noGrp="1"/>
          </p:cNvSpPr>
          <p:nvPr>
            <p:ph type="title"/>
          </p:nvPr>
        </p:nvSpPr>
        <p:spPr/>
        <p:txBody>
          <a:bodyPr/>
          <a:lstStyle/>
          <a:p>
            <a:r>
              <a:rPr lang="tr-TR" b="0" i="0" u="sng" strike="noStrike" baseline="0" dirty="0">
                <a:solidFill>
                  <a:srgbClr val="002060"/>
                </a:solidFill>
                <a:latin typeface="+mn-lt"/>
                <a:ea typeface="Segoe UI Symbol" panose="020B0502040204020203" pitchFamily="34" charset="0"/>
              </a:rPr>
              <a:t>Hariç Tutulma Kriterleri </a:t>
            </a:r>
            <a:endParaRPr lang="tr-TR" u="sng" dirty="0">
              <a:solidFill>
                <a:srgbClr val="002060"/>
              </a:solidFill>
              <a:latin typeface="+mn-lt"/>
              <a:ea typeface="Segoe UI Symbol" panose="020B0502040204020203" pitchFamily="34" charset="0"/>
            </a:endParaRPr>
          </a:p>
        </p:txBody>
      </p:sp>
      <p:sp>
        <p:nvSpPr>
          <p:cNvPr id="3" name="İçerik Yer Tutucusu 2">
            <a:extLst>
              <a:ext uri="{FF2B5EF4-FFF2-40B4-BE49-F238E27FC236}">
                <a16:creationId xmlns:a16="http://schemas.microsoft.com/office/drawing/2014/main" id="{0EC45C0D-C863-A9F8-7A7B-AFF1BE79A01C}"/>
              </a:ext>
            </a:extLst>
          </p:cNvPr>
          <p:cNvSpPr>
            <a:spLocks noGrp="1"/>
          </p:cNvSpPr>
          <p:nvPr>
            <p:ph idx="1"/>
          </p:nvPr>
        </p:nvSpPr>
        <p:spPr>
          <a:xfrm>
            <a:off x="415010" y="1331260"/>
            <a:ext cx="7685382" cy="5074023"/>
          </a:xfrm>
        </p:spPr>
        <p:txBody>
          <a:bodyPr>
            <a:normAutofit/>
          </a:bodyPr>
          <a:lstStyle/>
          <a:p>
            <a:pPr algn="l"/>
            <a:endParaRPr lang="tr-TR" sz="1800" b="0" i="0" u="none" strike="noStrike" baseline="0" dirty="0">
              <a:solidFill>
                <a:srgbClr val="000000"/>
              </a:solidFill>
              <a:latin typeface="Symbol" panose="05050102010706020507" pitchFamily="18" charset="2"/>
            </a:endParaRPr>
          </a:p>
          <a:p>
            <a:pPr>
              <a:buFont typeface="Wingdings" pitchFamily="2" charset="2"/>
              <a:buChar char="Ø"/>
            </a:pPr>
            <a:r>
              <a:rPr lang="tr-TR" sz="1800" b="0" i="0" u="none" strike="noStrike" baseline="0" dirty="0">
                <a:solidFill>
                  <a:srgbClr val="002060"/>
                </a:solidFill>
              </a:rPr>
              <a:t>Kök hücre nakli öyküsü </a:t>
            </a:r>
          </a:p>
          <a:p>
            <a:pPr algn="l">
              <a:buFont typeface="Wingdings" pitchFamily="2" charset="2"/>
              <a:buChar char="Ø"/>
            </a:pPr>
            <a:r>
              <a:rPr lang="tr-TR" sz="1800" b="0" i="0" u="none" strike="noStrike" baseline="0" dirty="0">
                <a:solidFill>
                  <a:srgbClr val="002060"/>
                </a:solidFill>
              </a:rPr>
              <a:t>Bir kronik transfüzyon programına katılım (Epizodik basit transfüzyona izin verilir.)</a:t>
            </a:r>
          </a:p>
          <a:p>
            <a:pPr>
              <a:buFont typeface="Wingdings" pitchFamily="2" charset="2"/>
              <a:buChar char="Ø"/>
            </a:pPr>
            <a:r>
              <a:rPr lang="tr-TR" sz="1800" b="0" i="0" u="none" strike="noStrike" baseline="0" dirty="0" err="1">
                <a:solidFill>
                  <a:srgbClr val="002060"/>
                </a:solidFill>
              </a:rPr>
              <a:t>Crovalimab</a:t>
            </a:r>
            <a:r>
              <a:rPr lang="tr-TR" sz="1800" b="0" i="0" u="none" strike="noStrike" baseline="0" dirty="0">
                <a:solidFill>
                  <a:srgbClr val="002060"/>
                </a:solidFill>
              </a:rPr>
              <a:t> veya plasebo yer alan herhangi bir bileşene aşırı duyarlılık, alerjik veya anafilaktik reaksiyonlar öyküsü </a:t>
            </a:r>
          </a:p>
          <a:p>
            <a:pPr>
              <a:buFont typeface="Wingdings" pitchFamily="2" charset="2"/>
              <a:buChar char="Ø"/>
            </a:pPr>
            <a:r>
              <a:rPr lang="tr-TR" sz="1800" b="0" i="0" u="none" strike="noStrike" baseline="0" dirty="0">
                <a:solidFill>
                  <a:srgbClr val="002060"/>
                </a:solidFill>
              </a:rPr>
              <a:t>Hemoglobin &lt;6 g/</a:t>
            </a:r>
            <a:r>
              <a:rPr lang="tr-TR" sz="1800" b="0" i="0" u="none" strike="noStrike" baseline="0" dirty="0" err="1">
                <a:solidFill>
                  <a:srgbClr val="002060"/>
                </a:solidFill>
              </a:rPr>
              <a:t>dL</a:t>
            </a:r>
            <a:r>
              <a:rPr lang="tr-TR" sz="1800" b="0" i="0" u="none" strike="noStrike" baseline="0" dirty="0">
                <a:solidFill>
                  <a:srgbClr val="002060"/>
                </a:solidFill>
              </a:rPr>
              <a:t> </a:t>
            </a:r>
          </a:p>
          <a:p>
            <a:pPr>
              <a:buFont typeface="Wingdings" pitchFamily="2" charset="2"/>
              <a:buChar char="Ø"/>
            </a:pPr>
            <a:r>
              <a:rPr lang="tr-TR" sz="1800" b="0" i="0" u="none" strike="noStrike" baseline="0" dirty="0">
                <a:solidFill>
                  <a:srgbClr val="002060"/>
                </a:solidFill>
              </a:rPr>
              <a:t>İlk ilaç uygulamasından önceki 14 gün içinde aktif sistemik bakteriyel, viral veya </a:t>
            </a:r>
            <a:r>
              <a:rPr lang="tr-TR" sz="1800" b="0" i="0" u="none" strike="noStrike" baseline="0" dirty="0" err="1">
                <a:solidFill>
                  <a:srgbClr val="002060"/>
                </a:solidFill>
              </a:rPr>
              <a:t>fungal</a:t>
            </a:r>
            <a:r>
              <a:rPr lang="tr-TR" sz="1800" b="0" i="0" u="none" strike="noStrike" baseline="0" dirty="0">
                <a:solidFill>
                  <a:srgbClr val="002060"/>
                </a:solidFill>
              </a:rPr>
              <a:t> enfeksiyon </a:t>
            </a:r>
          </a:p>
          <a:p>
            <a:pPr>
              <a:buFont typeface="Wingdings" pitchFamily="2" charset="2"/>
              <a:buChar char="Ø"/>
            </a:pPr>
            <a:r>
              <a:rPr lang="tr-TR" sz="1800" b="0" i="0" u="none" strike="noStrike" baseline="0" dirty="0">
                <a:solidFill>
                  <a:srgbClr val="002060"/>
                </a:solidFill>
              </a:rPr>
              <a:t>İlk ilaç uygulamasından önceki 7 gün içinde ateş (≥38°C) varlığı </a:t>
            </a:r>
          </a:p>
          <a:p>
            <a:pPr>
              <a:buFont typeface="Wingdings" pitchFamily="2" charset="2"/>
              <a:buChar char="Ø"/>
            </a:pPr>
            <a:r>
              <a:rPr lang="tr-TR" sz="1800" dirty="0">
                <a:solidFill>
                  <a:srgbClr val="002060"/>
                </a:solidFill>
              </a:rPr>
              <a:t>HIV enfeksiyonu</a:t>
            </a:r>
            <a:endParaRPr lang="tr-TR" sz="1800" b="0" i="0" u="none" strike="noStrike" baseline="0" dirty="0">
              <a:solidFill>
                <a:srgbClr val="002060"/>
              </a:solidFill>
            </a:endParaRPr>
          </a:p>
          <a:p>
            <a:pPr>
              <a:buFont typeface="Wingdings" pitchFamily="2" charset="2"/>
              <a:buChar char="Ø"/>
            </a:pPr>
            <a:r>
              <a:rPr lang="tr-TR" sz="1800" b="0" i="0" u="none" strike="noStrike" baseline="0" dirty="0">
                <a:solidFill>
                  <a:srgbClr val="002060"/>
                </a:solidFill>
              </a:rPr>
              <a:t>Önceki 6 ay içinde </a:t>
            </a:r>
            <a:r>
              <a:rPr lang="tr-TR" sz="1800" b="0" i="1" u="none" strike="noStrike" baseline="0" dirty="0">
                <a:solidFill>
                  <a:srgbClr val="002060"/>
                </a:solidFill>
              </a:rPr>
              <a:t>N. </a:t>
            </a:r>
            <a:r>
              <a:rPr lang="tr-TR" sz="1800" b="0" i="1" u="none" strike="noStrike" baseline="0" dirty="0" err="1">
                <a:solidFill>
                  <a:srgbClr val="002060"/>
                </a:solidFill>
              </a:rPr>
              <a:t>meningitidis</a:t>
            </a:r>
            <a:r>
              <a:rPr lang="tr-TR" sz="1800" b="0" i="1" u="none" strike="noStrike" baseline="0" dirty="0">
                <a:solidFill>
                  <a:srgbClr val="002060"/>
                </a:solidFill>
              </a:rPr>
              <a:t> </a:t>
            </a:r>
            <a:r>
              <a:rPr lang="tr-TR" sz="1800" b="0" i="0" u="none" strike="noStrike" baseline="0" dirty="0">
                <a:solidFill>
                  <a:srgbClr val="002060"/>
                </a:solidFill>
              </a:rPr>
              <a:t>enfeksiyonu öyküsü </a:t>
            </a:r>
          </a:p>
          <a:p>
            <a:pPr>
              <a:buFont typeface="Wingdings" pitchFamily="2" charset="2"/>
              <a:buChar char="Ø"/>
            </a:pPr>
            <a:r>
              <a:rPr lang="tr-TR" sz="1800" b="0" i="0" u="none" strike="noStrike" baseline="0" dirty="0">
                <a:solidFill>
                  <a:srgbClr val="002060"/>
                </a:solidFill>
              </a:rPr>
              <a:t>Gebe veya emziren veya çalışma sırasında ya da son çalışma tedavisi dozundan sonraki 6 ay içinde gebe kalma planı </a:t>
            </a:r>
          </a:p>
          <a:p>
            <a:endParaRPr lang="tr-TR" sz="1800" b="0" i="0" u="none" strike="noStrike" baseline="0" dirty="0">
              <a:latin typeface="+mn-lt"/>
            </a:endParaRPr>
          </a:p>
          <a:p>
            <a:endParaRPr lang="tr-TR" sz="1800" b="0" i="0" u="none" strike="noStrike" baseline="0" dirty="0">
              <a:solidFill>
                <a:srgbClr val="000000"/>
              </a:solidFill>
            </a:endParaRPr>
          </a:p>
          <a:p>
            <a:endParaRPr lang="tr-TR" sz="1800" b="0" i="0" u="none" strike="noStrike" baseline="0" dirty="0">
              <a:latin typeface="+mn-lt"/>
            </a:endParaRPr>
          </a:p>
          <a:p>
            <a:endParaRPr lang="tr-TR" sz="1800" b="0" i="0" u="none" strike="noStrike" baseline="0" dirty="0">
              <a:solidFill>
                <a:srgbClr val="000000"/>
              </a:solidFill>
            </a:endParaRPr>
          </a:p>
          <a:p>
            <a:pPr algn="l"/>
            <a:endParaRPr lang="tr-TR" sz="1800" b="0" i="0" u="none" strike="noStrike" baseline="0" dirty="0">
              <a:latin typeface="+mn-lt"/>
            </a:endParaRPr>
          </a:p>
          <a:p>
            <a:endParaRPr lang="tr-TR" dirty="0"/>
          </a:p>
        </p:txBody>
      </p:sp>
    </p:spTree>
    <p:extLst>
      <p:ext uri="{BB962C8B-B14F-4D97-AF65-F5344CB8AC3E}">
        <p14:creationId xmlns:p14="http://schemas.microsoft.com/office/powerpoint/2010/main" val="3128896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ctrTitle"/>
          </p:nvPr>
        </p:nvSpPr>
        <p:spPr>
          <a:xfrm>
            <a:off x="3915696" y="965200"/>
            <a:ext cx="4499252" cy="4927600"/>
          </a:xfrm>
        </p:spPr>
        <p:txBody>
          <a:bodyPr anchor="ctr">
            <a:noAutofit/>
          </a:bodyPr>
          <a:lstStyle/>
          <a:p>
            <a:r>
              <a:rPr lang="tr-TR" sz="3600" i="1" dirty="0">
                <a:solidFill>
                  <a:schemeClr val="tx1"/>
                </a:solidFill>
                <a:ea typeface="+mj-lt"/>
                <a:cs typeface="+mj-lt"/>
              </a:rPr>
              <a:t>Orak Hücre Anemili Gönüllülerde </a:t>
            </a:r>
            <a:r>
              <a:rPr lang="tr-TR" sz="3600" i="1" dirty="0" err="1">
                <a:solidFill>
                  <a:schemeClr val="tx1"/>
                </a:solidFill>
                <a:ea typeface="+mj-lt"/>
                <a:cs typeface="+mj-lt"/>
              </a:rPr>
              <a:t>Mitapivat’ın</a:t>
            </a:r>
            <a:r>
              <a:rPr lang="tr-TR" sz="3600" i="1" dirty="0">
                <a:solidFill>
                  <a:schemeClr val="tx1"/>
                </a:solidFill>
                <a:ea typeface="+mj-lt"/>
                <a:cs typeface="+mj-lt"/>
              </a:rPr>
              <a:t> Etkililiğini ve Güvenliliğini Değerlendirmek İçin Çift Kör, Randomize, Plasebo Kontrollü, Çok Merkezli bir Faz 2/3 Çalışması</a:t>
            </a:r>
            <a:endParaRPr lang="tr-TR" sz="3600" i="1" dirty="0">
              <a:solidFill>
                <a:schemeClr val="tx1"/>
              </a:solidFill>
            </a:endParaRPr>
          </a:p>
        </p:txBody>
      </p:sp>
      <p:sp>
        <p:nvSpPr>
          <p:cNvPr id="26" name="Rectangle 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Alt Başlık 2"/>
          <p:cNvSpPr>
            <a:spLocks noGrp="1"/>
          </p:cNvSpPr>
          <p:nvPr>
            <p:ph type="subTitle" idx="1"/>
          </p:nvPr>
        </p:nvSpPr>
        <p:spPr>
          <a:xfrm>
            <a:off x="-108519" y="1159566"/>
            <a:ext cx="3146884" cy="4439055"/>
          </a:xfrm>
        </p:spPr>
        <p:txBody>
          <a:bodyPr anchor="ctr">
            <a:normAutofit/>
          </a:bodyPr>
          <a:lstStyle/>
          <a:p>
            <a:pPr algn="ctr"/>
            <a:r>
              <a:rPr lang="tr-TR" sz="4000" dirty="0">
                <a:solidFill>
                  <a:srgbClr val="FFFFFF"/>
                </a:solidFill>
                <a:ea typeface="+mj-lt"/>
                <a:cs typeface="+mj-lt"/>
              </a:rPr>
              <a:t>AG348-C-020</a:t>
            </a:r>
            <a:endParaRPr lang="tr-TR" sz="4000" dirty="0">
              <a:ea typeface="Calibri Light" panose="020F0302020204030204"/>
              <a:cs typeface="Calibri Light" panose="020F0302020204030204"/>
            </a:endParaRPr>
          </a:p>
        </p:txBody>
      </p:sp>
      <p:sp>
        <p:nvSpPr>
          <p:cNvPr id="28" name="Rectangle 1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1"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8197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92296FB6-5AC2-BC1B-9E7E-C7016191815A}"/>
              </a:ext>
            </a:extLst>
          </p:cNvPr>
          <p:cNvSpPr>
            <a:spLocks noGrp="1"/>
          </p:cNvSpPr>
          <p:nvPr>
            <p:ph idx="1"/>
          </p:nvPr>
        </p:nvSpPr>
        <p:spPr>
          <a:xfrm>
            <a:off x="251520" y="620688"/>
            <a:ext cx="8280920" cy="3793442"/>
          </a:xfrm>
        </p:spPr>
        <p:txBody>
          <a:bodyPr vert="horz" lIns="0" tIns="45720" rIns="0" bIns="45720" rtlCol="0" anchor="t">
            <a:noAutofit/>
          </a:bodyPr>
          <a:lstStyle/>
          <a:p>
            <a:pPr>
              <a:buFont typeface="Wingdings" pitchFamily="2" charset="2"/>
              <a:buChar char="Ø"/>
            </a:pPr>
            <a:r>
              <a:rPr lang="tr-TR" sz="1800" dirty="0">
                <a:solidFill>
                  <a:srgbClr val="002060"/>
                </a:solidFill>
                <a:ea typeface="Calibri"/>
                <a:cs typeface="Calibri"/>
              </a:rPr>
              <a:t>Çalışmanın Faz 2 kısmında, uygun bulunan hastalar 50 mg BID </a:t>
            </a:r>
            <a:r>
              <a:rPr lang="tr-TR" sz="1800" dirty="0" err="1">
                <a:solidFill>
                  <a:srgbClr val="002060"/>
                </a:solidFill>
                <a:ea typeface="Calibri"/>
                <a:cs typeface="Calibri"/>
              </a:rPr>
              <a:t>mitapivat</a:t>
            </a:r>
            <a:r>
              <a:rPr lang="tr-TR" sz="1800" dirty="0">
                <a:solidFill>
                  <a:srgbClr val="002060"/>
                </a:solidFill>
                <a:ea typeface="Calibri"/>
                <a:cs typeface="Calibri"/>
              </a:rPr>
              <a:t>, 100 mg BID </a:t>
            </a:r>
            <a:r>
              <a:rPr lang="tr-TR" sz="1800" dirty="0" err="1">
                <a:solidFill>
                  <a:srgbClr val="002060"/>
                </a:solidFill>
                <a:ea typeface="Calibri"/>
                <a:cs typeface="Calibri"/>
              </a:rPr>
              <a:t>mitapivat</a:t>
            </a:r>
            <a:r>
              <a:rPr lang="tr-TR" sz="1800" dirty="0">
                <a:solidFill>
                  <a:srgbClr val="002060"/>
                </a:solidFill>
                <a:ea typeface="Calibri"/>
                <a:cs typeface="Calibri"/>
              </a:rPr>
              <a:t> veya eşdeğerde plasebo almak üzere 1:1:1 oranında randomize edilecektir.</a:t>
            </a:r>
          </a:p>
          <a:p>
            <a:pPr>
              <a:buFont typeface="Wingdings" pitchFamily="2" charset="2"/>
              <a:buChar char="Ø"/>
            </a:pPr>
            <a:r>
              <a:rPr lang="tr-TR" sz="1800" dirty="0">
                <a:solidFill>
                  <a:srgbClr val="002060"/>
                </a:solidFill>
                <a:ea typeface="Calibri"/>
                <a:cs typeface="Calibri"/>
              </a:rPr>
              <a:t> Çalışmanın Faz 3 bölümünde, uygun bulunan hastalar </a:t>
            </a:r>
            <a:r>
              <a:rPr lang="tr-TR" sz="1800" dirty="0" err="1">
                <a:solidFill>
                  <a:srgbClr val="002060"/>
                </a:solidFill>
                <a:ea typeface="Calibri"/>
                <a:cs typeface="Calibri"/>
              </a:rPr>
              <a:t>mitapivat</a:t>
            </a:r>
            <a:r>
              <a:rPr lang="tr-TR" sz="1800" dirty="0">
                <a:solidFill>
                  <a:srgbClr val="002060"/>
                </a:solidFill>
                <a:ea typeface="Calibri"/>
                <a:cs typeface="Calibri"/>
              </a:rPr>
              <a:t> veya eşdeğerde plasebo almak üzere 2:1 oranında randomize edilecektir. Randomizasyon, önceki yıldaki </a:t>
            </a:r>
            <a:r>
              <a:rPr lang="tr-TR" sz="1800" dirty="0" err="1">
                <a:solidFill>
                  <a:srgbClr val="002060"/>
                </a:solidFill>
                <a:ea typeface="Calibri"/>
                <a:cs typeface="Calibri"/>
              </a:rPr>
              <a:t>SCPC'lerin</a:t>
            </a:r>
            <a:r>
              <a:rPr lang="tr-TR" sz="1800" dirty="0">
                <a:solidFill>
                  <a:srgbClr val="002060"/>
                </a:solidFill>
                <a:ea typeface="Calibri"/>
                <a:cs typeface="Calibri"/>
              </a:rPr>
              <a:t> sayısına (&lt;5, ≥5) ve eşzamanlı </a:t>
            </a:r>
            <a:r>
              <a:rPr lang="tr-TR" sz="1800" dirty="0" err="1">
                <a:solidFill>
                  <a:srgbClr val="002060"/>
                </a:solidFill>
                <a:ea typeface="Calibri"/>
                <a:cs typeface="Calibri"/>
              </a:rPr>
              <a:t>hidroksiüre</a:t>
            </a:r>
            <a:r>
              <a:rPr lang="tr-TR" sz="1800" dirty="0">
                <a:solidFill>
                  <a:srgbClr val="002060"/>
                </a:solidFill>
                <a:ea typeface="Calibri"/>
                <a:cs typeface="Calibri"/>
              </a:rPr>
              <a:t> kullanımına (evet, hayır) göre </a:t>
            </a:r>
            <a:r>
              <a:rPr lang="tr-TR" sz="1800" dirty="0" err="1">
                <a:solidFill>
                  <a:srgbClr val="002060"/>
                </a:solidFill>
                <a:ea typeface="Calibri"/>
                <a:cs typeface="Calibri"/>
              </a:rPr>
              <a:t>katmanlandırılacaktır</a:t>
            </a:r>
            <a:r>
              <a:rPr lang="tr-TR" sz="1800" dirty="0">
                <a:solidFill>
                  <a:srgbClr val="002060"/>
                </a:solidFill>
                <a:ea typeface="Calibri"/>
                <a:cs typeface="Calibri"/>
              </a:rPr>
              <a:t>. </a:t>
            </a:r>
          </a:p>
          <a:p>
            <a:pPr>
              <a:buFont typeface="Wingdings" pitchFamily="2" charset="2"/>
              <a:buChar char="Ø"/>
            </a:pPr>
            <a:r>
              <a:rPr lang="tr-TR" sz="1800" dirty="0">
                <a:solidFill>
                  <a:srgbClr val="002060"/>
                </a:solidFill>
                <a:ea typeface="Calibri"/>
                <a:cs typeface="Calibri"/>
              </a:rPr>
              <a:t>Çalışmanın Faz 2 kısmını tamamlayan ve aktif tedavi almış olan hastalar, Açık Etiketli Uzatma Döneminde aynı dozu almaya devam edebilecektir. Plasebo almış olan hastalar, Açık Etiketli Uzatma Döneminde 50 mg BID </a:t>
            </a:r>
            <a:r>
              <a:rPr lang="tr-TR" sz="1800" dirty="0" err="1">
                <a:solidFill>
                  <a:srgbClr val="002060"/>
                </a:solidFill>
                <a:ea typeface="Calibri"/>
                <a:cs typeface="Calibri"/>
              </a:rPr>
              <a:t>mitapivat</a:t>
            </a:r>
            <a:r>
              <a:rPr lang="tr-TR" sz="1800" dirty="0">
                <a:solidFill>
                  <a:srgbClr val="002060"/>
                </a:solidFill>
                <a:ea typeface="Calibri"/>
                <a:cs typeface="Calibri"/>
              </a:rPr>
              <a:t> veya 100 mg BID </a:t>
            </a:r>
            <a:r>
              <a:rPr lang="tr-TR" sz="1800" dirty="0" err="1">
                <a:solidFill>
                  <a:srgbClr val="002060"/>
                </a:solidFill>
                <a:ea typeface="Calibri"/>
                <a:cs typeface="Calibri"/>
              </a:rPr>
              <a:t>mitapivat</a:t>
            </a:r>
            <a:r>
              <a:rPr lang="tr-TR" sz="1800" dirty="0">
                <a:solidFill>
                  <a:srgbClr val="002060"/>
                </a:solidFill>
                <a:ea typeface="Calibri"/>
                <a:cs typeface="Calibri"/>
              </a:rPr>
              <a:t> almak üzere 1:1 oranında randomize edilecektir.</a:t>
            </a:r>
          </a:p>
          <a:p>
            <a:pPr>
              <a:buFont typeface="Wingdings" pitchFamily="2" charset="2"/>
              <a:buChar char="Ø"/>
            </a:pPr>
            <a:r>
              <a:rPr lang="tr-TR" sz="1800" dirty="0">
                <a:solidFill>
                  <a:srgbClr val="002060"/>
                </a:solidFill>
                <a:ea typeface="Calibri"/>
                <a:cs typeface="Calibri"/>
              </a:rPr>
              <a:t> Hastalar, Araştırmacılar, klinik çalışma merkezi personeli, eczacılar ve Sponsor, hastanın tedavi atamasına körleştirilecektir. Çift Kör Dönemi tamamladıktan sonra, hastalara Açık Etiketli Uzatma Döneminde </a:t>
            </a:r>
            <a:r>
              <a:rPr lang="tr-TR" sz="1800" dirty="0" err="1">
                <a:solidFill>
                  <a:srgbClr val="002060"/>
                </a:solidFill>
                <a:ea typeface="Calibri"/>
                <a:cs typeface="Calibri"/>
              </a:rPr>
              <a:t>mitapivat</a:t>
            </a:r>
            <a:r>
              <a:rPr lang="tr-TR" sz="1800" dirty="0">
                <a:solidFill>
                  <a:srgbClr val="002060"/>
                </a:solidFill>
                <a:ea typeface="Calibri"/>
                <a:cs typeface="Calibri"/>
              </a:rPr>
              <a:t> alma fırsatı verilecektir.</a:t>
            </a:r>
          </a:p>
        </p:txBody>
      </p:sp>
      <p:sp>
        <p:nvSpPr>
          <p:cNvPr id="21" name="Rectangle 20">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448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tr-TR" sz="3600" dirty="0">
                <a:solidFill>
                  <a:srgbClr val="002060"/>
                </a:solidFill>
              </a:rPr>
              <a:t>Koruyucu tedavi</a:t>
            </a:r>
            <a:endParaRPr lang="en-US" sz="3600" dirty="0">
              <a:solidFill>
                <a:srgbClr val="002060"/>
              </a:solidFill>
            </a:endParaRPr>
          </a:p>
        </p:txBody>
      </p:sp>
      <p:sp>
        <p:nvSpPr>
          <p:cNvPr id="14339" name="Rectangle 3"/>
          <p:cNvSpPr>
            <a:spLocks noGrp="1" noChangeArrowheads="1"/>
          </p:cNvSpPr>
          <p:nvPr>
            <p:ph type="body" idx="1"/>
          </p:nvPr>
        </p:nvSpPr>
        <p:spPr>
          <a:xfrm>
            <a:off x="304918" y="1432537"/>
            <a:ext cx="5876075" cy="5040311"/>
          </a:xfrm>
        </p:spPr>
        <p:txBody>
          <a:bodyPr/>
          <a:lstStyle/>
          <a:p>
            <a:pPr eaLnBrk="1" hangingPunct="1">
              <a:defRPr/>
            </a:pPr>
            <a:r>
              <a:rPr lang="tr-TR" sz="2800" dirty="0">
                <a:solidFill>
                  <a:srgbClr val="002060"/>
                </a:solidFill>
              </a:rPr>
              <a:t>Penisilin </a:t>
            </a:r>
            <a:r>
              <a:rPr lang="tr-TR" sz="2800" dirty="0" err="1">
                <a:solidFill>
                  <a:srgbClr val="002060"/>
                </a:solidFill>
              </a:rPr>
              <a:t>profilaksisi</a:t>
            </a:r>
            <a:endParaRPr lang="tr-TR" sz="2800" dirty="0">
              <a:solidFill>
                <a:srgbClr val="002060"/>
              </a:solidFill>
            </a:endParaRPr>
          </a:p>
          <a:p>
            <a:pPr eaLnBrk="1" hangingPunct="1">
              <a:defRPr/>
            </a:pPr>
            <a:endParaRPr lang="tr-TR" sz="2800" dirty="0">
              <a:solidFill>
                <a:srgbClr val="002060"/>
              </a:solidFill>
            </a:endParaRPr>
          </a:p>
          <a:p>
            <a:pPr eaLnBrk="1" hangingPunct="1">
              <a:defRPr/>
            </a:pPr>
            <a:r>
              <a:rPr lang="tr-TR" sz="2800" dirty="0" err="1">
                <a:solidFill>
                  <a:srgbClr val="002060"/>
                </a:solidFill>
              </a:rPr>
              <a:t>Pnömokok</a:t>
            </a:r>
            <a:r>
              <a:rPr lang="tr-TR" sz="2800" dirty="0">
                <a:solidFill>
                  <a:srgbClr val="002060"/>
                </a:solidFill>
              </a:rPr>
              <a:t> ve </a:t>
            </a:r>
            <a:r>
              <a:rPr lang="tr-TR" sz="2800" dirty="0" err="1">
                <a:solidFill>
                  <a:srgbClr val="002060"/>
                </a:solidFill>
              </a:rPr>
              <a:t>hemofilus</a:t>
            </a:r>
            <a:r>
              <a:rPr lang="tr-TR" sz="2800" dirty="0">
                <a:solidFill>
                  <a:srgbClr val="002060"/>
                </a:solidFill>
              </a:rPr>
              <a:t> </a:t>
            </a:r>
            <a:r>
              <a:rPr lang="tr-TR" sz="2800" dirty="0" err="1">
                <a:solidFill>
                  <a:srgbClr val="002060"/>
                </a:solidFill>
              </a:rPr>
              <a:t>influenzaya</a:t>
            </a:r>
            <a:r>
              <a:rPr lang="tr-TR" sz="2800" dirty="0">
                <a:solidFill>
                  <a:srgbClr val="002060"/>
                </a:solidFill>
              </a:rPr>
              <a:t> karşı aşılama </a:t>
            </a:r>
          </a:p>
          <a:p>
            <a:pPr eaLnBrk="1" hangingPunct="1">
              <a:defRPr/>
            </a:pPr>
            <a:endParaRPr lang="tr-TR" sz="2800" dirty="0">
              <a:solidFill>
                <a:srgbClr val="002060"/>
              </a:solidFill>
            </a:endParaRPr>
          </a:p>
          <a:p>
            <a:pPr eaLnBrk="1" hangingPunct="1">
              <a:defRPr/>
            </a:pPr>
            <a:r>
              <a:rPr lang="tr-TR" sz="2800" dirty="0" err="1">
                <a:solidFill>
                  <a:srgbClr val="002060"/>
                </a:solidFill>
              </a:rPr>
              <a:t>Folat</a:t>
            </a:r>
            <a:r>
              <a:rPr lang="tr-TR" sz="2800" dirty="0">
                <a:solidFill>
                  <a:srgbClr val="002060"/>
                </a:solidFill>
              </a:rPr>
              <a:t> verilmesi </a:t>
            </a:r>
            <a:endParaRPr lang="en-US" sz="2800" dirty="0">
              <a:solidFill>
                <a:srgbClr val="002060"/>
              </a:solidFill>
            </a:endParaRPr>
          </a:p>
        </p:txBody>
      </p:sp>
    </p:spTree>
    <p:extLst>
      <p:ext uri="{BB962C8B-B14F-4D97-AF65-F5344CB8AC3E}">
        <p14:creationId xmlns:p14="http://schemas.microsoft.com/office/powerpoint/2010/main" val="1582671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9C2DA81-E445-B96E-8D30-42DC0B9805EE}"/>
              </a:ext>
            </a:extLst>
          </p:cNvPr>
          <p:cNvSpPr>
            <a:spLocks noGrp="1"/>
          </p:cNvSpPr>
          <p:nvPr>
            <p:ph type="title"/>
          </p:nvPr>
        </p:nvSpPr>
        <p:spPr>
          <a:xfrm>
            <a:off x="467544" y="4725144"/>
            <a:ext cx="8189761" cy="882741"/>
          </a:xfrm>
        </p:spPr>
        <p:txBody>
          <a:bodyPr vert="horz" lIns="91440" tIns="45720" rIns="91440" bIns="45720" rtlCol="0" anchor="b">
            <a:normAutofit/>
          </a:bodyPr>
          <a:lstStyle/>
          <a:p>
            <a:r>
              <a:rPr lang="en-US" sz="2400" b="1" dirty="0" err="1">
                <a:solidFill>
                  <a:srgbClr val="002060"/>
                </a:solidFill>
              </a:rPr>
              <a:t>Araştırma</a:t>
            </a:r>
            <a:r>
              <a:rPr lang="en-US" sz="2400" b="1" dirty="0">
                <a:solidFill>
                  <a:srgbClr val="002060"/>
                </a:solidFill>
              </a:rPr>
              <a:t> </a:t>
            </a:r>
            <a:r>
              <a:rPr lang="en-US" sz="2400" b="1" dirty="0" err="1">
                <a:solidFill>
                  <a:srgbClr val="002060"/>
                </a:solidFill>
              </a:rPr>
              <a:t>Ürünü</a:t>
            </a:r>
            <a:r>
              <a:rPr lang="en-US" sz="2400" b="1" dirty="0">
                <a:solidFill>
                  <a:srgbClr val="002060"/>
                </a:solidFill>
              </a:rPr>
              <a:t>, </a:t>
            </a:r>
            <a:r>
              <a:rPr lang="en-US" sz="2400" b="1" dirty="0" err="1">
                <a:solidFill>
                  <a:srgbClr val="002060"/>
                </a:solidFill>
              </a:rPr>
              <a:t>Dozaj</a:t>
            </a:r>
            <a:r>
              <a:rPr lang="en-US" sz="2400" b="1" dirty="0">
                <a:solidFill>
                  <a:srgbClr val="002060"/>
                </a:solidFill>
              </a:rPr>
              <a:t> </a:t>
            </a:r>
            <a:r>
              <a:rPr lang="en-US" sz="2400" b="1" dirty="0" err="1">
                <a:solidFill>
                  <a:srgbClr val="002060"/>
                </a:solidFill>
              </a:rPr>
              <a:t>ve</a:t>
            </a:r>
            <a:r>
              <a:rPr lang="en-US" sz="2400" b="1" dirty="0">
                <a:solidFill>
                  <a:srgbClr val="002060"/>
                </a:solidFill>
              </a:rPr>
              <a:t> </a:t>
            </a:r>
            <a:r>
              <a:rPr lang="en-US" sz="2400" b="1" dirty="0" err="1">
                <a:solidFill>
                  <a:srgbClr val="002060"/>
                </a:solidFill>
              </a:rPr>
              <a:t>Uygulama</a:t>
            </a:r>
            <a:r>
              <a:rPr lang="en-US" sz="2400" b="1" dirty="0">
                <a:solidFill>
                  <a:srgbClr val="002060"/>
                </a:solidFill>
              </a:rPr>
              <a:t> </a:t>
            </a:r>
            <a:r>
              <a:rPr lang="en-US" sz="2400" b="1" dirty="0" err="1">
                <a:solidFill>
                  <a:srgbClr val="002060"/>
                </a:solidFill>
              </a:rPr>
              <a:t>Şekli</a:t>
            </a:r>
            <a:r>
              <a:rPr lang="en-US" sz="2400" b="1" dirty="0">
                <a:solidFill>
                  <a:srgbClr val="002060"/>
                </a:solidFill>
              </a:rPr>
              <a:t>: </a:t>
            </a:r>
            <a:br>
              <a:rPr lang="tr-TR" sz="2400" b="1" dirty="0">
                <a:solidFill>
                  <a:srgbClr val="002060"/>
                </a:solidFill>
              </a:rPr>
            </a:br>
            <a:r>
              <a:rPr lang="en-US" sz="2400" b="1" dirty="0" err="1">
                <a:solidFill>
                  <a:srgbClr val="002060"/>
                </a:solidFill>
              </a:rPr>
              <a:t>Hastalar</a:t>
            </a:r>
            <a:r>
              <a:rPr lang="en-US" sz="2400" b="1" dirty="0">
                <a:solidFill>
                  <a:srgbClr val="002060"/>
                </a:solidFill>
              </a:rPr>
              <a:t> </a:t>
            </a:r>
            <a:r>
              <a:rPr lang="en-US" sz="2400" b="1" dirty="0">
                <a:solidFill>
                  <a:srgbClr val="FF0000"/>
                </a:solidFill>
              </a:rPr>
              <a:t>oral </a:t>
            </a:r>
            <a:r>
              <a:rPr lang="en-US" sz="2400" b="1" dirty="0" err="1">
                <a:solidFill>
                  <a:srgbClr val="FF0000"/>
                </a:solidFill>
              </a:rPr>
              <a:t>yolla</a:t>
            </a:r>
            <a:r>
              <a:rPr lang="en-US" sz="2400" b="1" dirty="0">
                <a:solidFill>
                  <a:srgbClr val="FF0000"/>
                </a:solidFill>
              </a:rPr>
              <a:t> </a:t>
            </a:r>
            <a:r>
              <a:rPr lang="en-US" sz="2400" b="1" u="sng" dirty="0" err="1">
                <a:solidFill>
                  <a:srgbClr val="FF0000"/>
                </a:solidFill>
              </a:rPr>
              <a:t>günde</a:t>
            </a:r>
            <a:r>
              <a:rPr lang="en-US" sz="2400" b="1" u="sng" dirty="0">
                <a:solidFill>
                  <a:srgbClr val="FF0000"/>
                </a:solidFill>
              </a:rPr>
              <a:t> </a:t>
            </a:r>
            <a:r>
              <a:rPr lang="en-US" sz="2400" b="1" u="sng" dirty="0" err="1">
                <a:solidFill>
                  <a:srgbClr val="FF0000"/>
                </a:solidFill>
              </a:rPr>
              <a:t>iki</a:t>
            </a:r>
            <a:r>
              <a:rPr lang="en-US" sz="2400" b="1" u="sng" dirty="0">
                <a:solidFill>
                  <a:srgbClr val="FF0000"/>
                </a:solidFill>
              </a:rPr>
              <a:t> </a:t>
            </a:r>
            <a:r>
              <a:rPr lang="en-US" sz="2400" b="1" u="sng" dirty="0" err="1">
                <a:solidFill>
                  <a:srgbClr val="FF0000"/>
                </a:solidFill>
              </a:rPr>
              <a:t>kez</a:t>
            </a:r>
            <a:r>
              <a:rPr lang="en-US" sz="2400" b="1" u="sng" dirty="0">
                <a:solidFill>
                  <a:srgbClr val="FF0000"/>
                </a:solidFill>
              </a:rPr>
              <a:t> 100 mg</a:t>
            </a:r>
            <a:r>
              <a:rPr lang="tr-TR" sz="2400" b="1" dirty="0">
                <a:solidFill>
                  <a:srgbClr val="002060"/>
                </a:solidFill>
              </a:rPr>
              <a:t> </a:t>
            </a:r>
            <a:r>
              <a:rPr lang="en-US" sz="2400" b="1" dirty="0" err="1">
                <a:solidFill>
                  <a:srgbClr val="002060"/>
                </a:solidFill>
              </a:rPr>
              <a:t>mitapivat</a:t>
            </a:r>
            <a:r>
              <a:rPr lang="en-US" sz="2400" b="1" dirty="0">
                <a:solidFill>
                  <a:srgbClr val="002060"/>
                </a:solidFill>
              </a:rPr>
              <a:t> </a:t>
            </a:r>
            <a:r>
              <a:rPr lang="en-US" sz="2400" b="1" dirty="0" err="1">
                <a:solidFill>
                  <a:srgbClr val="002060"/>
                </a:solidFill>
              </a:rPr>
              <a:t>alacaktır</a:t>
            </a:r>
            <a:r>
              <a:rPr lang="en-US" sz="2400" b="1" dirty="0">
                <a:solidFill>
                  <a:srgbClr val="002060"/>
                </a:solidFill>
              </a:rPr>
              <a:t>.</a:t>
            </a:r>
          </a:p>
        </p:txBody>
      </p:sp>
      <p:cxnSp>
        <p:nvCxnSpPr>
          <p:cNvPr id="17" name="Straight Connector 16">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5"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9144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çerik Yer Tutucusu 6" descr="metin, ekran görüntüsü, yazı tipi, sayı, numara içeren bir resim&#10;&#10;Açıklama otomatik olarak oluşturuldu">
            <a:extLst>
              <a:ext uri="{FF2B5EF4-FFF2-40B4-BE49-F238E27FC236}">
                <a16:creationId xmlns:a16="http://schemas.microsoft.com/office/drawing/2014/main" id="{91A4B1AE-6B1C-2400-C73D-6B41AB6B3BCE}"/>
              </a:ext>
            </a:extLst>
          </p:cNvPr>
          <p:cNvPicPr>
            <a:picLocks noGrp="1" noChangeAspect="1"/>
          </p:cNvPicPr>
          <p:nvPr>
            <p:ph idx="1"/>
          </p:nvPr>
        </p:nvPicPr>
        <p:blipFill>
          <a:blip r:embed="rId2"/>
          <a:stretch>
            <a:fillRect/>
          </a:stretch>
        </p:blipFill>
        <p:spPr>
          <a:xfrm>
            <a:off x="1611293" y="299852"/>
            <a:ext cx="5748618" cy="4425712"/>
          </a:xfrm>
        </p:spPr>
      </p:pic>
    </p:spTree>
    <p:extLst>
      <p:ext uri="{BB962C8B-B14F-4D97-AF65-F5344CB8AC3E}">
        <p14:creationId xmlns:p14="http://schemas.microsoft.com/office/powerpoint/2010/main" val="733535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9" name="Rectangle 2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metin, ekran görüntüsü, sayı, numara, yazı tipi içeren bir resim&#10;&#10;Açıklama otomatik olarak oluşturuldu">
            <a:extLst>
              <a:ext uri="{FF2B5EF4-FFF2-40B4-BE49-F238E27FC236}">
                <a16:creationId xmlns:a16="http://schemas.microsoft.com/office/drawing/2014/main" id="{5426A849-E33A-0104-4D63-2E56EA254EC4}"/>
              </a:ext>
            </a:extLst>
          </p:cNvPr>
          <p:cNvPicPr>
            <a:picLocks noChangeAspect="1"/>
          </p:cNvPicPr>
          <p:nvPr/>
        </p:nvPicPr>
        <p:blipFill>
          <a:blip r:embed="rId2"/>
          <a:stretch>
            <a:fillRect/>
          </a:stretch>
        </p:blipFill>
        <p:spPr>
          <a:xfrm>
            <a:off x="393595" y="1179627"/>
            <a:ext cx="8308370" cy="4792849"/>
          </a:xfrm>
          <a:prstGeom prst="rect">
            <a:avLst/>
          </a:prstGeom>
        </p:spPr>
      </p:pic>
    </p:spTree>
    <p:extLst>
      <p:ext uri="{BB962C8B-B14F-4D97-AF65-F5344CB8AC3E}">
        <p14:creationId xmlns:p14="http://schemas.microsoft.com/office/powerpoint/2010/main" val="2694279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2">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çerik Yer Tutucusu 15" descr="metin, ekran görüntüsü, diyagram, yazı tipi içeren bir resim&#10;&#10;Açıklama otomatik olarak oluşturuldu">
            <a:extLst>
              <a:ext uri="{FF2B5EF4-FFF2-40B4-BE49-F238E27FC236}">
                <a16:creationId xmlns:a16="http://schemas.microsoft.com/office/drawing/2014/main" id="{5BBA6A93-6253-A32B-B3CA-4CCBBA7267DD}"/>
              </a:ext>
            </a:extLst>
          </p:cNvPr>
          <p:cNvPicPr>
            <a:picLocks noGrp="1" noChangeAspect="1"/>
          </p:cNvPicPr>
          <p:nvPr>
            <p:ph idx="1"/>
          </p:nvPr>
        </p:nvPicPr>
        <p:blipFill>
          <a:blip r:embed="rId2"/>
          <a:stretch>
            <a:fillRect/>
          </a:stretch>
        </p:blipFill>
        <p:spPr>
          <a:xfrm>
            <a:off x="586311" y="937205"/>
            <a:ext cx="7968803" cy="4960362"/>
          </a:xfrm>
        </p:spPr>
      </p:pic>
    </p:spTree>
    <p:extLst>
      <p:ext uri="{BB962C8B-B14F-4D97-AF65-F5344CB8AC3E}">
        <p14:creationId xmlns:p14="http://schemas.microsoft.com/office/powerpoint/2010/main" val="3435521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13A75535-C022-3D6F-89C9-27D802701454}"/>
              </a:ext>
            </a:extLst>
          </p:cNvPr>
          <p:cNvSpPr>
            <a:spLocks noGrp="1"/>
          </p:cNvSpPr>
          <p:nvPr>
            <p:ph idx="1"/>
          </p:nvPr>
        </p:nvSpPr>
        <p:spPr>
          <a:xfrm>
            <a:off x="395536" y="1124744"/>
            <a:ext cx="8229600" cy="4525963"/>
          </a:xfrm>
        </p:spPr>
        <p:txBody>
          <a:bodyPr vert="horz" lIns="0" tIns="45720" rIns="0" bIns="45720" rtlCol="0" anchor="t">
            <a:normAutofit/>
          </a:bodyPr>
          <a:lstStyle/>
          <a:p>
            <a:r>
              <a:rPr lang="tr-TR" b="1" dirty="0">
                <a:solidFill>
                  <a:srgbClr val="002060"/>
                </a:solidFill>
                <a:ea typeface="+mn-lt"/>
                <a:cs typeface="+mn-lt"/>
              </a:rPr>
              <a:t>Planlanan Hasta Sayısı:</a:t>
            </a:r>
            <a:r>
              <a:rPr lang="tr-TR" dirty="0">
                <a:solidFill>
                  <a:srgbClr val="002060"/>
                </a:solidFill>
                <a:ea typeface="+mn-lt"/>
                <a:cs typeface="+mn-lt"/>
              </a:rPr>
              <a:t> Bu çalışmaya yaklaşık </a:t>
            </a:r>
            <a:r>
              <a:rPr lang="tr-TR" sz="3400" b="1" dirty="0">
                <a:solidFill>
                  <a:srgbClr val="002060"/>
                </a:solidFill>
                <a:ea typeface="+mn-lt"/>
                <a:cs typeface="+mn-lt"/>
              </a:rPr>
              <a:t>267</a:t>
            </a:r>
            <a:r>
              <a:rPr lang="tr-TR" dirty="0">
                <a:solidFill>
                  <a:srgbClr val="002060"/>
                </a:solidFill>
                <a:ea typeface="+mn-lt"/>
                <a:cs typeface="+mn-lt"/>
              </a:rPr>
              <a:t> hastanın (Faz 2’de 69 ve Faz 3’te 198) </a:t>
            </a:r>
            <a:r>
              <a:rPr lang="tr-TR" dirty="0" err="1">
                <a:solidFill>
                  <a:srgbClr val="002060"/>
                </a:solidFill>
                <a:ea typeface="+mn-lt"/>
                <a:cs typeface="+mn-lt"/>
              </a:rPr>
              <a:t>randomize</a:t>
            </a:r>
            <a:r>
              <a:rPr lang="tr-TR" dirty="0">
                <a:solidFill>
                  <a:srgbClr val="002060"/>
                </a:solidFill>
                <a:ea typeface="+mn-lt"/>
                <a:cs typeface="+mn-lt"/>
              </a:rPr>
              <a:t> edilmesi planlanmaktadır.</a:t>
            </a:r>
            <a:endParaRPr lang="tr-TR" dirty="0">
              <a:solidFill>
                <a:srgbClr val="002060"/>
              </a:solidFill>
            </a:endParaRPr>
          </a:p>
          <a:p>
            <a:pPr>
              <a:buFont typeface="Arial" panose="020F0502020204030204" pitchFamily="34" charset="0"/>
              <a:buChar char="•"/>
            </a:pPr>
            <a:r>
              <a:rPr lang="en-US" dirty="0" err="1">
                <a:solidFill>
                  <a:srgbClr val="002060"/>
                </a:solidFill>
              </a:rPr>
              <a:t>Toplam</a:t>
            </a:r>
            <a:r>
              <a:rPr lang="en-US" dirty="0">
                <a:solidFill>
                  <a:srgbClr val="002060"/>
                </a:solidFill>
              </a:rPr>
              <a:t> </a:t>
            </a:r>
            <a:r>
              <a:rPr lang="en-US" sz="3400" b="1" dirty="0">
                <a:solidFill>
                  <a:srgbClr val="002060"/>
                </a:solidFill>
              </a:rPr>
              <a:t>82</a:t>
            </a:r>
            <a:r>
              <a:rPr lang="en-US" dirty="0">
                <a:solidFill>
                  <a:srgbClr val="002060"/>
                </a:solidFill>
              </a:rPr>
              <a:t> hasta </a:t>
            </a:r>
            <a:r>
              <a:rPr lang="en-US" dirty="0" err="1">
                <a:solidFill>
                  <a:srgbClr val="002060"/>
                </a:solidFill>
              </a:rPr>
              <a:t>alındı</a:t>
            </a:r>
            <a:r>
              <a:rPr lang="en-US" dirty="0">
                <a:solidFill>
                  <a:srgbClr val="002060"/>
                </a:solidFill>
              </a:rPr>
              <a:t>.</a:t>
            </a:r>
            <a:endParaRPr lang="tr-TR" dirty="0">
              <a:solidFill>
                <a:srgbClr val="002060"/>
              </a:solidFill>
              <a:ea typeface="Calibri" panose="020F0502020204030204"/>
              <a:cs typeface="Calibri" panose="020F0502020204030204"/>
            </a:endParaRPr>
          </a:p>
          <a:p>
            <a:pPr>
              <a:buFont typeface="Arial" panose="020F0502020204030204" pitchFamily="34" charset="0"/>
              <a:buChar char="•"/>
            </a:pPr>
            <a:r>
              <a:rPr lang="en-US" dirty="0" err="1">
                <a:solidFill>
                  <a:srgbClr val="002060"/>
                </a:solidFill>
              </a:rPr>
              <a:t>Türkiyede</a:t>
            </a:r>
            <a:r>
              <a:rPr lang="en-US" dirty="0">
                <a:solidFill>
                  <a:srgbClr val="002060"/>
                </a:solidFill>
              </a:rPr>
              <a:t> </a:t>
            </a:r>
            <a:r>
              <a:rPr lang="en-US" sz="3400" b="1" dirty="0">
                <a:solidFill>
                  <a:srgbClr val="002060"/>
                </a:solidFill>
              </a:rPr>
              <a:t>5 </a:t>
            </a:r>
            <a:r>
              <a:rPr lang="en-US" dirty="0" err="1">
                <a:solidFill>
                  <a:srgbClr val="002060"/>
                </a:solidFill>
              </a:rPr>
              <a:t>merkezin</a:t>
            </a:r>
            <a:r>
              <a:rPr lang="en-US" dirty="0">
                <a:solidFill>
                  <a:srgbClr val="002060"/>
                </a:solidFill>
              </a:rPr>
              <a:t> </a:t>
            </a:r>
            <a:r>
              <a:rPr lang="en-US" dirty="0" err="1">
                <a:solidFill>
                  <a:srgbClr val="002060"/>
                </a:solidFill>
              </a:rPr>
              <a:t>sadece</a:t>
            </a:r>
            <a:r>
              <a:rPr lang="en-US" dirty="0">
                <a:solidFill>
                  <a:srgbClr val="002060"/>
                </a:solidFill>
              </a:rPr>
              <a:t> </a:t>
            </a:r>
            <a:r>
              <a:rPr lang="en-US" b="1" dirty="0">
                <a:solidFill>
                  <a:srgbClr val="002060"/>
                </a:solidFill>
              </a:rPr>
              <a:t>2</a:t>
            </a:r>
            <a:r>
              <a:rPr lang="en-US" dirty="0">
                <a:solidFill>
                  <a:srgbClr val="002060"/>
                </a:solidFill>
              </a:rPr>
              <a:t> </a:t>
            </a:r>
            <a:r>
              <a:rPr lang="en-US" dirty="0" err="1">
                <a:solidFill>
                  <a:srgbClr val="002060"/>
                </a:solidFill>
              </a:rPr>
              <a:t>tanesi</a:t>
            </a:r>
            <a:r>
              <a:rPr lang="en-US" dirty="0">
                <a:solidFill>
                  <a:srgbClr val="002060"/>
                </a:solidFill>
              </a:rPr>
              <a:t> </a:t>
            </a:r>
            <a:r>
              <a:rPr lang="en-US" dirty="0" err="1">
                <a:solidFill>
                  <a:srgbClr val="002060"/>
                </a:solidFill>
              </a:rPr>
              <a:t>aktif</a:t>
            </a:r>
            <a:r>
              <a:rPr lang="tr-TR" dirty="0">
                <a:solidFill>
                  <a:srgbClr val="002060"/>
                </a:solidFill>
              </a:rPr>
              <a:t>tir.</a:t>
            </a:r>
            <a:endParaRPr lang="en-US" dirty="0">
              <a:solidFill>
                <a:srgbClr val="002060"/>
              </a:solidFill>
              <a:ea typeface="Calibri" panose="020F0502020204030204"/>
              <a:cs typeface="Calibri" panose="020F0502020204030204"/>
            </a:endParaRPr>
          </a:p>
          <a:p>
            <a:pPr>
              <a:buFont typeface="Arial" panose="020F0502020204030204" pitchFamily="34" charset="0"/>
              <a:buChar char="•"/>
            </a:pPr>
            <a:r>
              <a:rPr lang="tr-TR" dirty="0">
                <a:solidFill>
                  <a:srgbClr val="002060"/>
                </a:solidFill>
                <a:ea typeface="Calibri" panose="020F0502020204030204"/>
                <a:cs typeface="Calibri" panose="020F0502020204030204"/>
              </a:rPr>
              <a:t>Türkiye'de yalnızca Acıbadem Adana Hastanesi hasta almıştır. </a:t>
            </a:r>
          </a:p>
          <a:p>
            <a:r>
              <a:rPr lang="tr-TR" dirty="0">
                <a:solidFill>
                  <a:srgbClr val="002060"/>
                </a:solidFill>
                <a:ea typeface="Calibri" panose="020F0502020204030204"/>
                <a:cs typeface="Calibri" panose="020F0502020204030204"/>
              </a:rPr>
              <a:t>Çalışmaya </a:t>
            </a:r>
            <a:r>
              <a:rPr lang="tr-TR" sz="3400" b="1" dirty="0">
                <a:solidFill>
                  <a:srgbClr val="002060"/>
                </a:solidFill>
                <a:ea typeface="Calibri" panose="020F0502020204030204"/>
                <a:cs typeface="Calibri" panose="020F0502020204030204"/>
              </a:rPr>
              <a:t>3</a:t>
            </a:r>
            <a:r>
              <a:rPr lang="tr-TR" dirty="0">
                <a:solidFill>
                  <a:srgbClr val="002060"/>
                </a:solidFill>
                <a:ea typeface="Calibri" panose="020F0502020204030204"/>
                <a:cs typeface="Calibri" panose="020F0502020204030204"/>
              </a:rPr>
              <a:t> hasta alınmıştır.</a:t>
            </a:r>
          </a:p>
        </p:txBody>
      </p:sp>
    </p:spTree>
    <p:extLst>
      <p:ext uri="{BB962C8B-B14F-4D97-AF65-F5344CB8AC3E}">
        <p14:creationId xmlns:p14="http://schemas.microsoft.com/office/powerpoint/2010/main" val="1641986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0"/>
            <a:ext cx="3038093"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2A929783-8B1C-5E41-DFEF-2890361E024A}"/>
              </a:ext>
            </a:extLst>
          </p:cNvPr>
          <p:cNvSpPr>
            <a:spLocks noGrp="1"/>
          </p:cNvSpPr>
          <p:nvPr>
            <p:ph type="title"/>
          </p:nvPr>
        </p:nvSpPr>
        <p:spPr>
          <a:xfrm>
            <a:off x="369278" y="605896"/>
            <a:ext cx="2313633" cy="5646208"/>
          </a:xfrm>
        </p:spPr>
        <p:txBody>
          <a:bodyPr anchor="ctr">
            <a:normAutofit/>
          </a:bodyPr>
          <a:lstStyle/>
          <a:p>
            <a:r>
              <a:rPr lang="tr-TR" sz="3600" b="1" dirty="0">
                <a:solidFill>
                  <a:srgbClr val="FFFFFF"/>
                </a:solidFill>
              </a:rPr>
              <a:t>Dahil Etme Kriterleri:</a:t>
            </a:r>
            <a:endParaRPr lang="tr-TR" sz="3600" b="1" dirty="0">
              <a:solidFill>
                <a:srgbClr val="FFFFFF"/>
              </a:solidFill>
              <a:ea typeface="Calibri Light"/>
              <a:cs typeface="Calibri Light"/>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C6200764-F564-71D0-7929-9CC544DC6905}"/>
              </a:ext>
            </a:extLst>
          </p:cNvPr>
          <p:cNvSpPr>
            <a:spLocks noGrp="1"/>
          </p:cNvSpPr>
          <p:nvPr>
            <p:ph idx="1"/>
          </p:nvPr>
        </p:nvSpPr>
        <p:spPr>
          <a:xfrm>
            <a:off x="3201491" y="605896"/>
            <a:ext cx="5901291" cy="5646208"/>
          </a:xfrm>
        </p:spPr>
        <p:txBody>
          <a:bodyPr vert="horz" lIns="0" tIns="45720" rIns="0" bIns="45720" rtlCol="0" anchor="ctr">
            <a:noAutofit/>
          </a:bodyPr>
          <a:lstStyle/>
          <a:p>
            <a:pPr marL="0" indent="0">
              <a:buNone/>
            </a:pPr>
            <a:endParaRPr lang="tr-TR" sz="1400" dirty="0">
              <a:ea typeface="+mn-lt"/>
              <a:cs typeface="+mn-lt"/>
            </a:endParaRPr>
          </a:p>
          <a:p>
            <a:pPr marL="0" indent="0">
              <a:buNone/>
            </a:pPr>
            <a:r>
              <a:rPr lang="tr-TR" sz="1600" dirty="0">
                <a:ea typeface="+mn-lt"/>
                <a:cs typeface="+mn-lt"/>
              </a:rPr>
              <a:t> 1. ≥16 yaş; 16 veya 17 yaşındaki hastalarda </a:t>
            </a:r>
            <a:r>
              <a:rPr lang="tr-TR" sz="1600" dirty="0" err="1">
                <a:ea typeface="+mn-lt"/>
                <a:cs typeface="+mn-lt"/>
              </a:rPr>
              <a:t>Tanner</a:t>
            </a:r>
            <a:r>
              <a:rPr lang="tr-TR" sz="1600" dirty="0">
                <a:ea typeface="+mn-lt"/>
                <a:cs typeface="+mn-lt"/>
              </a:rPr>
              <a:t> Evre 5 belgelenmiş olmalıdır (bkz. Ek 3)</a:t>
            </a:r>
            <a:endParaRPr lang="tr-TR" sz="1600" dirty="0">
              <a:ea typeface="Calibri" panose="020F0502020204030204"/>
              <a:cs typeface="Calibri" panose="020F0502020204030204"/>
            </a:endParaRPr>
          </a:p>
          <a:p>
            <a:pPr marL="0" indent="0">
              <a:buNone/>
            </a:pPr>
            <a:r>
              <a:rPr lang="tr-TR" sz="1600" dirty="0">
                <a:ea typeface="+mn-lt"/>
                <a:cs typeface="+mn-lt"/>
              </a:rPr>
              <a:t>2. Belgelenmiş orak hücre hastalığı (OHH) tanısı (</a:t>
            </a:r>
            <a:r>
              <a:rPr lang="tr-TR" sz="1600" dirty="0" err="1">
                <a:ea typeface="+mn-lt"/>
                <a:cs typeface="+mn-lt"/>
              </a:rPr>
              <a:t>HbSS</a:t>
            </a:r>
            <a:r>
              <a:rPr lang="tr-TR" sz="1600" dirty="0">
                <a:ea typeface="+mn-lt"/>
                <a:cs typeface="+mn-lt"/>
              </a:rPr>
              <a:t>, </a:t>
            </a:r>
            <a:r>
              <a:rPr lang="tr-TR" sz="1600" dirty="0" err="1">
                <a:ea typeface="+mn-lt"/>
                <a:cs typeface="+mn-lt"/>
              </a:rPr>
              <a:t>HbSC</a:t>
            </a:r>
            <a:r>
              <a:rPr lang="tr-TR" sz="1600" dirty="0">
                <a:ea typeface="+mn-lt"/>
                <a:cs typeface="+mn-lt"/>
              </a:rPr>
              <a:t>, </a:t>
            </a:r>
            <a:r>
              <a:rPr lang="tr-TR" sz="1600" dirty="0" err="1">
                <a:ea typeface="+mn-lt"/>
                <a:cs typeface="+mn-lt"/>
              </a:rPr>
              <a:t>HbS</a:t>
            </a:r>
            <a:r>
              <a:rPr lang="tr-TR" sz="1600" dirty="0">
                <a:ea typeface="+mn-lt"/>
                <a:cs typeface="+mn-lt"/>
              </a:rPr>
              <a:t>/β0-talasemi, </a:t>
            </a:r>
            <a:r>
              <a:rPr lang="tr-TR" sz="1600" dirty="0" err="1">
                <a:ea typeface="+mn-lt"/>
                <a:cs typeface="+mn-lt"/>
              </a:rPr>
              <a:t>HbS</a:t>
            </a:r>
            <a:r>
              <a:rPr lang="tr-TR" sz="1600" dirty="0">
                <a:ea typeface="+mn-lt"/>
                <a:cs typeface="+mn-lt"/>
              </a:rPr>
              <a:t>/β+ </a:t>
            </a:r>
            <a:r>
              <a:rPr lang="tr-TR" sz="1600" dirty="0" err="1">
                <a:ea typeface="+mn-lt"/>
                <a:cs typeface="+mn-lt"/>
              </a:rPr>
              <a:t>talasemi</a:t>
            </a:r>
            <a:r>
              <a:rPr lang="tr-TR" sz="1600" dirty="0">
                <a:ea typeface="+mn-lt"/>
                <a:cs typeface="+mn-lt"/>
              </a:rPr>
              <a:t> veya diğer orak hücre sendromu varyantları)</a:t>
            </a:r>
            <a:endParaRPr lang="tr-TR" sz="1600" dirty="0">
              <a:ea typeface="Calibri"/>
              <a:cs typeface="Calibri"/>
            </a:endParaRPr>
          </a:p>
          <a:p>
            <a:pPr marL="0" indent="0">
              <a:buNone/>
            </a:pPr>
            <a:r>
              <a:rPr lang="tr-TR" sz="1600" dirty="0">
                <a:ea typeface="+mn-lt"/>
                <a:cs typeface="+mn-lt"/>
              </a:rPr>
              <a:t>3. En az 2 orak hücre ağrılı krizi (SCPC) ve bilgilendirilmiş onay/olur vermeden önceki 12 ay içinde en fazla 10 SCPC.</a:t>
            </a:r>
            <a:endParaRPr lang="tr-TR" sz="1600" dirty="0">
              <a:ea typeface="Calibri"/>
              <a:cs typeface="Calibri"/>
            </a:endParaRPr>
          </a:p>
          <a:p>
            <a:pPr marL="0" indent="0">
              <a:buNone/>
            </a:pPr>
            <a:r>
              <a:rPr lang="tr-TR" sz="1600" dirty="0">
                <a:ea typeface="+mn-lt"/>
                <a:cs typeface="+mn-lt"/>
              </a:rPr>
              <a:t>4. Hemoglobin ≥5,5 ve ≤10,5 g/dl</a:t>
            </a:r>
            <a:endParaRPr lang="tr-TR" sz="1600" dirty="0">
              <a:ea typeface="Calibri"/>
              <a:cs typeface="Calibri"/>
            </a:endParaRPr>
          </a:p>
          <a:p>
            <a:pPr marL="0" indent="0">
              <a:buNone/>
            </a:pPr>
            <a:r>
              <a:rPr lang="tr-TR" sz="1600" dirty="0">
                <a:ea typeface="+mn-lt"/>
                <a:cs typeface="+mn-lt"/>
              </a:rPr>
              <a:t>5. Eğer </a:t>
            </a:r>
            <a:r>
              <a:rPr lang="tr-TR" sz="1600" dirty="0" err="1">
                <a:ea typeface="+mn-lt"/>
                <a:cs typeface="+mn-lt"/>
              </a:rPr>
              <a:t>hidroksiüre</a:t>
            </a:r>
            <a:r>
              <a:rPr lang="tr-TR" sz="1600" dirty="0">
                <a:ea typeface="+mn-lt"/>
                <a:cs typeface="+mn-lt"/>
              </a:rPr>
              <a:t> alınıyorsa, </a:t>
            </a:r>
            <a:r>
              <a:rPr lang="tr-TR" sz="1600" dirty="0" err="1">
                <a:ea typeface="+mn-lt"/>
                <a:cs typeface="+mn-lt"/>
              </a:rPr>
              <a:t>hidroksiüre</a:t>
            </a:r>
            <a:r>
              <a:rPr lang="tr-TR" sz="1600" dirty="0">
                <a:ea typeface="+mn-lt"/>
                <a:cs typeface="+mn-lt"/>
              </a:rPr>
              <a:t> dozu randomizasyondan önceki en az 90 gün boyunca stabil olmalıdır.</a:t>
            </a:r>
            <a:endParaRPr lang="tr-TR" sz="1600" dirty="0">
              <a:ea typeface="Calibri"/>
              <a:cs typeface="Calibri"/>
            </a:endParaRPr>
          </a:p>
          <a:p>
            <a:pPr marL="0" indent="0">
              <a:buNone/>
            </a:pPr>
            <a:r>
              <a:rPr lang="tr-TR" sz="1600" dirty="0">
                <a:ea typeface="+mn-lt"/>
                <a:cs typeface="+mn-lt"/>
              </a:rPr>
              <a:t>6. Çocuk doğurma potansiyeli olan kadınlar (WOCBP) ve partnerleri olan erkekler, normal yaşam tarzlarının bir parçası olarak gebeliğe yol açabilecek cinsel aktivitelerden uzak durmalı, veya bilgilendirilmiş onay/olurun verilmesinden itibaren tüm çalışma süresince ve ayrıca kadınlar için son çalışma ilacı dozunu izleyen 28 gün boyunca ve erkekler için son çalışma ilacı dozunu izleyen 90 gün boyunca, biri yüksek düzeyde etkili olarak kabul edilen 2 farklı doğum kontrol yöntemini kullanmayı kabul etmelidir. İkinci doğum kontrol yöntemi, kabul edilebilir bir bariyer yöntemini içerebilir.</a:t>
            </a:r>
            <a:endParaRPr lang="tr-TR" sz="1600" dirty="0">
              <a:ea typeface="Calibri"/>
              <a:cs typeface="Calibri"/>
            </a:endParaRPr>
          </a:p>
          <a:p>
            <a:pPr marL="0" indent="0">
              <a:buNone/>
            </a:pPr>
            <a:r>
              <a:rPr lang="tr-TR" sz="1600" dirty="0">
                <a:ea typeface="+mn-lt"/>
                <a:cs typeface="+mn-lt"/>
              </a:rPr>
              <a:t>7. Yazılı bilgilendirilmiş onay/olur (18 yaşın altındaki hastalar için ebeveyn izni ve çocuk onayı alınacaktır) çalışmayla ilgili herhangi bir prosedür yapılmadan önce alınmalı ve hastalar çalışma süresince tüm çalışma prosedürlerine uymaya istekli olmalıdır</a:t>
            </a:r>
            <a:endParaRPr lang="tr-TR" sz="1600" dirty="0">
              <a:ea typeface="Calibri" panose="020F0502020204030204"/>
              <a:cs typeface="Calibri" panose="020F0502020204030204"/>
            </a:endParaRPr>
          </a:p>
        </p:txBody>
      </p:sp>
    </p:spTree>
    <p:extLst>
      <p:ext uri="{BB962C8B-B14F-4D97-AF65-F5344CB8AC3E}">
        <p14:creationId xmlns:p14="http://schemas.microsoft.com/office/powerpoint/2010/main" val="1541731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0"/>
            <a:ext cx="3038093"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A1A087DA-EEC7-7F2C-5777-107CB0435171}"/>
              </a:ext>
            </a:extLst>
          </p:cNvPr>
          <p:cNvSpPr>
            <a:spLocks noGrp="1"/>
          </p:cNvSpPr>
          <p:nvPr>
            <p:ph type="title"/>
          </p:nvPr>
        </p:nvSpPr>
        <p:spPr>
          <a:xfrm>
            <a:off x="369278" y="605896"/>
            <a:ext cx="2313633" cy="5646208"/>
          </a:xfrm>
        </p:spPr>
        <p:txBody>
          <a:bodyPr anchor="ctr">
            <a:normAutofit/>
          </a:bodyPr>
          <a:lstStyle/>
          <a:p>
            <a:r>
              <a:rPr lang="tr-TR" sz="3600" dirty="0">
                <a:solidFill>
                  <a:srgbClr val="FFFFFF"/>
                </a:solidFill>
                <a:ea typeface="+mj-lt"/>
                <a:cs typeface="+mj-lt"/>
              </a:rPr>
              <a:t>Hariç Bırakma Kriterleri:</a:t>
            </a:r>
            <a:endParaRPr lang="tr-TR" sz="3600">
              <a:solidFill>
                <a:srgbClr val="FFFFFF"/>
              </a:solidFill>
            </a:endParaRPr>
          </a:p>
        </p:txBody>
      </p:sp>
      <p:sp>
        <p:nvSpPr>
          <p:cNvPr id="52" name="Rectangle 5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56B768E3-44BE-0C15-2DB6-9A9A3EF36AAE}"/>
              </a:ext>
            </a:extLst>
          </p:cNvPr>
          <p:cNvSpPr>
            <a:spLocks noGrp="1"/>
          </p:cNvSpPr>
          <p:nvPr>
            <p:ph idx="1"/>
          </p:nvPr>
        </p:nvSpPr>
        <p:spPr>
          <a:xfrm>
            <a:off x="3153102" y="605896"/>
            <a:ext cx="5978459" cy="5646208"/>
          </a:xfrm>
        </p:spPr>
        <p:txBody>
          <a:bodyPr vert="horz" lIns="0" tIns="45720" rIns="0" bIns="45720" rtlCol="0" anchor="ctr">
            <a:noAutofit/>
          </a:bodyPr>
          <a:lstStyle/>
          <a:p>
            <a:pPr marL="0" indent="0">
              <a:buNone/>
            </a:pPr>
            <a:r>
              <a:rPr lang="tr-TR" sz="1100" dirty="0"/>
              <a:t>1</a:t>
            </a:r>
            <a:r>
              <a:rPr lang="tr-TR" sz="1200" dirty="0"/>
              <a:t>. </a:t>
            </a:r>
            <a:r>
              <a:rPr lang="tr-TR" sz="1200" dirty="0">
                <a:solidFill>
                  <a:srgbClr val="002060"/>
                </a:solidFill>
              </a:rPr>
              <a:t>Gebelik veya laktasyon </a:t>
            </a:r>
            <a:endParaRPr lang="tr-TR" sz="1200" dirty="0">
              <a:solidFill>
                <a:srgbClr val="002060"/>
              </a:solidFill>
              <a:ea typeface="Calibri"/>
              <a:cs typeface="Calibri"/>
            </a:endParaRPr>
          </a:p>
          <a:p>
            <a:pPr marL="0" indent="0">
              <a:buNone/>
            </a:pPr>
            <a:r>
              <a:rPr lang="tr-TR" sz="1200" dirty="0">
                <a:solidFill>
                  <a:srgbClr val="002060"/>
                </a:solidFill>
              </a:rPr>
              <a:t>2. Düzenli olarak planlanmış kırmızı kan hücresi (RBC) transfüzyon tedavisi (kronik, profilaktik veya önleyici transfüzyon olarak da adlandırılır) almak; kötüleşen anemiye veya </a:t>
            </a:r>
            <a:r>
              <a:rPr lang="tr-TR" sz="1200" dirty="0" err="1">
                <a:solidFill>
                  <a:srgbClr val="002060"/>
                </a:solidFill>
              </a:rPr>
              <a:t>vazooklüzif</a:t>
            </a:r>
            <a:r>
              <a:rPr lang="tr-TR" sz="1200" dirty="0">
                <a:solidFill>
                  <a:srgbClr val="002060"/>
                </a:solidFill>
              </a:rPr>
              <a:t> krize (VOC) yanıt olarak epizodik transfüzyona izin verilir. Ek olarak hastalar, bilgilendirilmiş onay/olur vermeden önceki 60 gün içinde veya Tarama Dönemi sırasında transfüzyon almamış olabilir. </a:t>
            </a:r>
            <a:endParaRPr lang="tr-TR" sz="1200" dirty="0">
              <a:solidFill>
                <a:srgbClr val="002060"/>
              </a:solidFill>
              <a:ea typeface="Calibri"/>
              <a:cs typeface="Calibri"/>
            </a:endParaRPr>
          </a:p>
          <a:p>
            <a:pPr marL="0" indent="0">
              <a:buNone/>
            </a:pPr>
            <a:r>
              <a:rPr lang="tr-TR" sz="1200" dirty="0">
                <a:solidFill>
                  <a:srgbClr val="002060"/>
                </a:solidFill>
              </a:rPr>
              <a:t>3. Bilgilendirilmiş onay/olur vermeden önceki 14 gün içinde veya Tarama Dönemi sırasında bir SCPC veya diğer </a:t>
            </a:r>
            <a:r>
              <a:rPr lang="tr-TR" sz="1200" dirty="0" err="1">
                <a:solidFill>
                  <a:srgbClr val="002060"/>
                </a:solidFill>
              </a:rPr>
              <a:t>vazooklüzif</a:t>
            </a:r>
            <a:r>
              <a:rPr lang="tr-TR" sz="1200" dirty="0">
                <a:solidFill>
                  <a:srgbClr val="002060"/>
                </a:solidFill>
              </a:rPr>
              <a:t> olay nedeniyle hastaneye yatış </a:t>
            </a:r>
            <a:endParaRPr lang="tr-TR" sz="1200" dirty="0">
              <a:solidFill>
                <a:srgbClr val="002060"/>
              </a:solidFill>
              <a:ea typeface="Calibri"/>
              <a:cs typeface="Calibri"/>
            </a:endParaRPr>
          </a:p>
          <a:p>
            <a:pPr marL="0" indent="0">
              <a:buNone/>
            </a:pPr>
            <a:r>
              <a:rPr lang="tr-TR" sz="1200" dirty="0">
                <a:solidFill>
                  <a:srgbClr val="002060"/>
                </a:solidFill>
              </a:rPr>
              <a:t>4. Şu anda, </a:t>
            </a:r>
            <a:r>
              <a:rPr lang="tr-TR" sz="1200" dirty="0" err="1">
                <a:solidFill>
                  <a:srgbClr val="002060"/>
                </a:solidFill>
              </a:rPr>
              <a:t>hidroksiüre</a:t>
            </a:r>
            <a:r>
              <a:rPr lang="tr-TR" sz="1200" dirty="0">
                <a:solidFill>
                  <a:srgbClr val="002060"/>
                </a:solidFill>
              </a:rPr>
              <a:t> hariç olmak üzere, OHH için hastalığı modifiye edici bir tedavi (</a:t>
            </a:r>
            <a:r>
              <a:rPr lang="tr-TR" sz="1200" dirty="0" err="1">
                <a:solidFill>
                  <a:srgbClr val="002060"/>
                </a:solidFill>
              </a:rPr>
              <a:t>örn</a:t>
            </a:r>
            <a:r>
              <a:rPr lang="tr-TR" sz="1200" dirty="0">
                <a:solidFill>
                  <a:srgbClr val="002060"/>
                </a:solidFill>
              </a:rPr>
              <a:t>. </a:t>
            </a:r>
            <a:r>
              <a:rPr lang="tr-TR" sz="1200" dirty="0" err="1">
                <a:solidFill>
                  <a:srgbClr val="002060"/>
                </a:solidFill>
              </a:rPr>
              <a:t>vokselotor</a:t>
            </a:r>
            <a:r>
              <a:rPr lang="tr-TR" sz="1200" dirty="0">
                <a:solidFill>
                  <a:srgbClr val="002060"/>
                </a:solidFill>
              </a:rPr>
              <a:t>, </a:t>
            </a:r>
            <a:r>
              <a:rPr lang="tr-TR" sz="1200" dirty="0" err="1">
                <a:solidFill>
                  <a:srgbClr val="002060"/>
                </a:solidFill>
              </a:rPr>
              <a:t>krizanlizumab</a:t>
            </a:r>
            <a:r>
              <a:rPr lang="tr-TR" sz="1200" dirty="0">
                <a:solidFill>
                  <a:srgbClr val="002060"/>
                </a:solidFill>
              </a:rPr>
              <a:t>, L-glutamin) alıyor olmak. Bu tür tedavilerin son dozu, randomizasyondan en az 90 gün önce uygulanmış olmalıdır. </a:t>
            </a:r>
            <a:endParaRPr lang="tr-TR" sz="1200" dirty="0">
              <a:solidFill>
                <a:srgbClr val="002060"/>
              </a:solidFill>
              <a:ea typeface="Calibri"/>
              <a:cs typeface="Calibri"/>
            </a:endParaRPr>
          </a:p>
          <a:p>
            <a:pPr marL="0" indent="0">
              <a:buNone/>
            </a:pPr>
            <a:r>
              <a:rPr lang="tr-TR" sz="1200" dirty="0">
                <a:solidFill>
                  <a:srgbClr val="002060"/>
                </a:solidFill>
              </a:rPr>
              <a:t>5. İn </a:t>
            </a:r>
            <a:r>
              <a:rPr lang="tr-TR" sz="1200" dirty="0" err="1">
                <a:solidFill>
                  <a:srgbClr val="002060"/>
                </a:solidFill>
              </a:rPr>
              <a:t>situ</a:t>
            </a:r>
            <a:r>
              <a:rPr lang="tr-TR" sz="1200" dirty="0">
                <a:solidFill>
                  <a:srgbClr val="002060"/>
                </a:solidFill>
              </a:rPr>
              <a:t> </a:t>
            </a:r>
            <a:r>
              <a:rPr lang="tr-TR" sz="1200" dirty="0" err="1">
                <a:solidFill>
                  <a:srgbClr val="002060"/>
                </a:solidFill>
              </a:rPr>
              <a:t>non-melanomatöz</a:t>
            </a:r>
            <a:r>
              <a:rPr lang="tr-TR" sz="1200" dirty="0">
                <a:solidFill>
                  <a:srgbClr val="002060"/>
                </a:solidFill>
              </a:rPr>
              <a:t> cilt kanseri, in </a:t>
            </a:r>
            <a:r>
              <a:rPr lang="tr-TR" sz="1200" dirty="0" err="1">
                <a:solidFill>
                  <a:srgbClr val="002060"/>
                </a:solidFill>
              </a:rPr>
              <a:t>situ</a:t>
            </a:r>
            <a:r>
              <a:rPr lang="tr-TR" sz="1200" dirty="0">
                <a:solidFill>
                  <a:srgbClr val="002060"/>
                </a:solidFill>
              </a:rPr>
              <a:t> servikal karsinom veya in </a:t>
            </a:r>
            <a:r>
              <a:rPr lang="tr-TR" sz="1200" dirty="0" err="1">
                <a:solidFill>
                  <a:srgbClr val="002060"/>
                </a:solidFill>
              </a:rPr>
              <a:t>situ</a:t>
            </a:r>
            <a:r>
              <a:rPr lang="tr-TR" sz="1200" dirty="0">
                <a:solidFill>
                  <a:srgbClr val="002060"/>
                </a:solidFill>
              </a:rPr>
              <a:t> meme karsinomu dışında herhangi bir malignite öyküsü. Hastalar, bilgilendirilmiş onay/olur vermeden önceki 5 yıl içinde aktif hastalık veya kanser tedavisi görmemiş olmalıdır.</a:t>
            </a:r>
            <a:endParaRPr lang="tr-TR" sz="1200" dirty="0">
              <a:solidFill>
                <a:srgbClr val="002060"/>
              </a:solidFill>
              <a:ea typeface="Calibri"/>
              <a:cs typeface="Calibri"/>
            </a:endParaRPr>
          </a:p>
          <a:p>
            <a:pPr marL="0" indent="0">
              <a:buNone/>
            </a:pPr>
            <a:r>
              <a:rPr lang="tr-TR" sz="1200" dirty="0">
                <a:solidFill>
                  <a:srgbClr val="002060"/>
                </a:solidFill>
                <a:ea typeface="+mn-lt"/>
                <a:cs typeface="+mn-lt"/>
              </a:rPr>
              <a:t>6. Aşağıdakiler de dahil olmak üzere, bilgilendirilmiş onay/olur vermeden önceki 6 ay içinde aktif ve/veya kontrolsüz kardiyak veya </a:t>
            </a:r>
            <a:r>
              <a:rPr lang="tr-TR" sz="1200" dirty="0" err="1">
                <a:solidFill>
                  <a:srgbClr val="002060"/>
                </a:solidFill>
                <a:ea typeface="+mn-lt"/>
                <a:cs typeface="+mn-lt"/>
              </a:rPr>
              <a:t>pulmoner</a:t>
            </a:r>
            <a:r>
              <a:rPr lang="tr-TR" sz="1200" dirty="0">
                <a:solidFill>
                  <a:srgbClr val="002060"/>
                </a:solidFill>
                <a:ea typeface="+mn-lt"/>
                <a:cs typeface="+mn-lt"/>
              </a:rPr>
              <a:t> hastalık öyküsü:</a:t>
            </a:r>
            <a:endParaRPr lang="tr-TR" sz="1200" dirty="0">
              <a:solidFill>
                <a:srgbClr val="002060"/>
              </a:solidFill>
              <a:ea typeface="Calibri" panose="020F0502020204030204"/>
              <a:cs typeface="Calibri" panose="020F0502020204030204"/>
            </a:endParaRPr>
          </a:p>
          <a:p>
            <a:pPr marL="0" indent="0">
              <a:spcBef>
                <a:spcPts val="0"/>
              </a:spcBef>
              <a:buNone/>
            </a:pPr>
            <a:r>
              <a:rPr lang="tr-TR" sz="1200" dirty="0">
                <a:solidFill>
                  <a:srgbClr val="002060"/>
                </a:solidFill>
                <a:ea typeface="+mn-lt"/>
                <a:cs typeface="+mn-lt"/>
              </a:rPr>
              <a:t>a. New York Kalp Derneği Sınıf III veya IV kalp yetmezliği veya klinik açıdan anlamlı disritmi</a:t>
            </a:r>
          </a:p>
          <a:p>
            <a:pPr marL="0" indent="0">
              <a:spcBef>
                <a:spcPts val="0"/>
              </a:spcBef>
              <a:buNone/>
            </a:pPr>
            <a:r>
              <a:rPr lang="tr-TR" sz="1200" dirty="0">
                <a:solidFill>
                  <a:srgbClr val="002060"/>
                </a:solidFill>
                <a:ea typeface="+mn-lt"/>
                <a:cs typeface="+mn-lt"/>
              </a:rPr>
              <a:t>b. Miyokard infarktüsü veya kararsız </a:t>
            </a:r>
            <a:r>
              <a:rPr lang="tr-TR" sz="1200" dirty="0" err="1">
                <a:solidFill>
                  <a:srgbClr val="002060"/>
                </a:solidFill>
                <a:ea typeface="+mn-lt"/>
                <a:cs typeface="+mn-lt"/>
              </a:rPr>
              <a:t>angina</a:t>
            </a:r>
            <a:r>
              <a:rPr lang="tr-TR" sz="1200" dirty="0">
                <a:solidFill>
                  <a:srgbClr val="002060"/>
                </a:solidFill>
                <a:ea typeface="+mn-lt"/>
                <a:cs typeface="+mn-lt"/>
              </a:rPr>
              <a:t> pektoris; hemorajik, embolik veya trombotik inme; derin ven trombozu veya </a:t>
            </a:r>
            <a:r>
              <a:rPr lang="tr-TR" sz="1200" dirty="0" err="1">
                <a:solidFill>
                  <a:srgbClr val="002060"/>
                </a:solidFill>
                <a:ea typeface="+mn-lt"/>
                <a:cs typeface="+mn-lt"/>
              </a:rPr>
              <a:t>pulmoner</a:t>
            </a:r>
            <a:r>
              <a:rPr lang="tr-TR" sz="1200" dirty="0">
                <a:solidFill>
                  <a:srgbClr val="002060"/>
                </a:solidFill>
                <a:ea typeface="+mn-lt"/>
                <a:cs typeface="+mn-lt"/>
              </a:rPr>
              <a:t> ya da arteriyel emboli </a:t>
            </a:r>
          </a:p>
          <a:p>
            <a:pPr marL="0" indent="0">
              <a:spcBef>
                <a:spcPts val="0"/>
              </a:spcBef>
              <a:buNone/>
            </a:pPr>
            <a:r>
              <a:rPr lang="tr-TR" sz="1200" dirty="0">
                <a:solidFill>
                  <a:srgbClr val="002060"/>
                </a:solidFill>
                <a:ea typeface="+mn-lt"/>
                <a:cs typeface="+mn-lt"/>
              </a:rPr>
              <a:t>c. Sağ veya sol dal bloğu hariç olmak üzere, </a:t>
            </a:r>
            <a:r>
              <a:rPr lang="tr-TR" sz="1200" dirty="0" err="1">
                <a:solidFill>
                  <a:srgbClr val="002060"/>
                </a:solidFill>
                <a:ea typeface="+mn-lt"/>
                <a:cs typeface="+mn-lt"/>
              </a:rPr>
              <a:t>Fridericia</a:t>
            </a:r>
            <a:r>
              <a:rPr lang="tr-TR" sz="1200" dirty="0">
                <a:solidFill>
                  <a:srgbClr val="002060"/>
                </a:solidFill>
                <a:ea typeface="+mn-lt"/>
                <a:cs typeface="+mn-lt"/>
              </a:rPr>
              <a:t> yöntemiyle kadın hastalarda ≥470 milisaniye ve erkek hastalarda ≥450 milisaniye olarak, kalp hızına göre düzeltilmiş QT aralığı </a:t>
            </a:r>
          </a:p>
          <a:p>
            <a:pPr marL="0" indent="0">
              <a:spcBef>
                <a:spcPts val="0"/>
              </a:spcBef>
              <a:buNone/>
            </a:pPr>
            <a:r>
              <a:rPr lang="tr-TR" sz="1200" dirty="0">
                <a:solidFill>
                  <a:srgbClr val="002060"/>
                </a:solidFill>
                <a:ea typeface="+mn-lt"/>
                <a:cs typeface="+mn-lt"/>
              </a:rPr>
              <a:t>d. Şiddetli hipoksi, sağ kalp yetmezliği kanıtı ve radyografik </a:t>
            </a:r>
            <a:r>
              <a:rPr lang="tr-TR" sz="1200" dirty="0" err="1">
                <a:solidFill>
                  <a:srgbClr val="002060"/>
                </a:solidFill>
                <a:ea typeface="+mn-lt"/>
                <a:cs typeface="+mn-lt"/>
              </a:rPr>
              <a:t>pulmoner</a:t>
            </a:r>
            <a:r>
              <a:rPr lang="tr-TR" sz="1200" dirty="0">
                <a:solidFill>
                  <a:srgbClr val="002060"/>
                </a:solidFill>
                <a:ea typeface="+mn-lt"/>
                <a:cs typeface="+mn-lt"/>
              </a:rPr>
              <a:t> </a:t>
            </a:r>
            <a:r>
              <a:rPr lang="tr-TR" sz="1200" dirty="0" err="1">
                <a:solidFill>
                  <a:srgbClr val="002060"/>
                </a:solidFill>
                <a:ea typeface="+mn-lt"/>
                <a:cs typeface="+mn-lt"/>
              </a:rPr>
              <a:t>fibroz</a:t>
            </a:r>
            <a:r>
              <a:rPr lang="tr-TR" sz="1200" dirty="0">
                <a:solidFill>
                  <a:srgbClr val="002060"/>
                </a:solidFill>
                <a:ea typeface="+mn-lt"/>
                <a:cs typeface="+mn-lt"/>
              </a:rPr>
              <a:t> &gt;50% ile tanımlanan şiddetli </a:t>
            </a:r>
            <a:r>
              <a:rPr lang="tr-TR" sz="1200" dirty="0" err="1">
                <a:solidFill>
                  <a:srgbClr val="002060"/>
                </a:solidFill>
                <a:ea typeface="+mn-lt"/>
                <a:cs typeface="+mn-lt"/>
              </a:rPr>
              <a:t>pulmoner</a:t>
            </a:r>
            <a:r>
              <a:rPr lang="tr-TR" sz="1200" dirty="0">
                <a:solidFill>
                  <a:srgbClr val="002060"/>
                </a:solidFill>
                <a:ea typeface="+mn-lt"/>
                <a:cs typeface="+mn-lt"/>
              </a:rPr>
              <a:t> </a:t>
            </a:r>
            <a:r>
              <a:rPr lang="tr-TR" sz="1200" dirty="0" err="1">
                <a:solidFill>
                  <a:srgbClr val="002060"/>
                </a:solidFill>
                <a:ea typeface="+mn-lt"/>
                <a:cs typeface="+mn-lt"/>
              </a:rPr>
              <a:t>fibroz</a:t>
            </a:r>
            <a:r>
              <a:rPr lang="tr-TR" sz="1200" dirty="0">
                <a:solidFill>
                  <a:srgbClr val="002060"/>
                </a:solidFill>
                <a:ea typeface="+mn-lt"/>
                <a:cs typeface="+mn-lt"/>
              </a:rPr>
              <a:t> </a:t>
            </a:r>
          </a:p>
          <a:p>
            <a:pPr marL="0" indent="0">
              <a:spcBef>
                <a:spcPts val="0"/>
              </a:spcBef>
              <a:buNone/>
            </a:pPr>
            <a:r>
              <a:rPr lang="tr-TR" sz="1200" dirty="0">
                <a:solidFill>
                  <a:srgbClr val="002060"/>
                </a:solidFill>
                <a:ea typeface="+mn-lt"/>
                <a:cs typeface="+mn-lt"/>
              </a:rPr>
              <a:t>e. Hipoksi, sağ kalp yetmezliği ve oksijen endikasyonu ile ilişkili şiddetli semptomlarla tanımlanan, şiddetli </a:t>
            </a:r>
            <a:r>
              <a:rPr lang="tr-TR" sz="1200" dirty="0" err="1">
                <a:solidFill>
                  <a:srgbClr val="002060"/>
                </a:solidFill>
                <a:ea typeface="+mn-lt"/>
                <a:cs typeface="+mn-lt"/>
              </a:rPr>
              <a:t>pulmoner</a:t>
            </a:r>
            <a:r>
              <a:rPr lang="tr-TR" sz="1200" dirty="0">
                <a:solidFill>
                  <a:srgbClr val="002060"/>
                </a:solidFill>
                <a:ea typeface="+mn-lt"/>
                <a:cs typeface="+mn-lt"/>
              </a:rPr>
              <a:t> hipertansiyon</a:t>
            </a:r>
          </a:p>
          <a:p>
            <a:pPr marL="0" indent="0">
              <a:buNone/>
            </a:pPr>
            <a:r>
              <a:rPr lang="tr-TR" sz="1200" dirty="0">
                <a:solidFill>
                  <a:srgbClr val="002060"/>
                </a:solidFill>
                <a:ea typeface="Calibri" panose="020F0502020204030204"/>
                <a:cs typeface="Calibri" panose="020F0502020204030204"/>
              </a:rPr>
              <a:t>7.Aşağıdakileri de içeren </a:t>
            </a:r>
            <a:r>
              <a:rPr lang="tr-TR" sz="1200" dirty="0" err="1">
                <a:solidFill>
                  <a:srgbClr val="002060"/>
                </a:solidFill>
                <a:ea typeface="Calibri" panose="020F0502020204030204"/>
                <a:cs typeface="Calibri" panose="020F0502020204030204"/>
              </a:rPr>
              <a:t>hepatobiliyer</a:t>
            </a:r>
            <a:r>
              <a:rPr lang="tr-TR" sz="1200" dirty="0">
                <a:solidFill>
                  <a:srgbClr val="002060"/>
                </a:solidFill>
                <a:ea typeface="Calibri" panose="020F0502020204030204"/>
                <a:cs typeface="Calibri" panose="020F0502020204030204"/>
              </a:rPr>
              <a:t> bozukluklar:</a:t>
            </a:r>
          </a:p>
          <a:p>
            <a:pPr marL="0" indent="0">
              <a:spcBef>
                <a:spcPts val="0"/>
              </a:spcBef>
              <a:buNone/>
            </a:pPr>
            <a:r>
              <a:rPr lang="tr-TR" sz="1200" dirty="0">
                <a:solidFill>
                  <a:srgbClr val="002060"/>
                </a:solidFill>
                <a:ea typeface="Calibri" panose="020F0502020204030204"/>
                <a:cs typeface="Calibri" panose="020F0502020204030204"/>
              </a:rPr>
              <a:t> a. </a:t>
            </a:r>
            <a:r>
              <a:rPr lang="tr-TR" sz="1200" dirty="0" err="1">
                <a:solidFill>
                  <a:srgbClr val="002060"/>
                </a:solidFill>
                <a:ea typeface="Calibri" panose="020F0502020204030204"/>
                <a:cs typeface="Calibri" panose="020F0502020204030204"/>
              </a:rPr>
              <a:t>Histopatik</a:t>
            </a:r>
            <a:r>
              <a:rPr lang="tr-TR" sz="1200" dirty="0">
                <a:solidFill>
                  <a:srgbClr val="002060"/>
                </a:solidFill>
                <a:ea typeface="Calibri" panose="020F0502020204030204"/>
                <a:cs typeface="Calibri" panose="020F0502020204030204"/>
              </a:rPr>
              <a:t> siroz veya şiddetli </a:t>
            </a:r>
            <a:r>
              <a:rPr lang="tr-TR" sz="1200" dirty="0" err="1">
                <a:solidFill>
                  <a:srgbClr val="002060"/>
                </a:solidFill>
                <a:ea typeface="Calibri" panose="020F0502020204030204"/>
                <a:cs typeface="Calibri" panose="020F0502020204030204"/>
              </a:rPr>
              <a:t>fibroz</a:t>
            </a:r>
            <a:r>
              <a:rPr lang="tr-TR" sz="1200" dirty="0">
                <a:solidFill>
                  <a:srgbClr val="002060"/>
                </a:solidFill>
                <a:ea typeface="Calibri" panose="020F0502020204030204"/>
                <a:cs typeface="Calibri" panose="020F0502020204030204"/>
              </a:rPr>
              <a:t> kanıtı olan karaciğer hastalığı</a:t>
            </a:r>
          </a:p>
          <a:p>
            <a:pPr marL="0" indent="0">
              <a:spcBef>
                <a:spcPts val="0"/>
              </a:spcBef>
              <a:buNone/>
            </a:pPr>
            <a:r>
              <a:rPr lang="tr-TR" sz="1200" dirty="0">
                <a:solidFill>
                  <a:srgbClr val="002060"/>
                </a:solidFill>
                <a:ea typeface="Calibri" panose="020F0502020204030204"/>
                <a:cs typeface="Calibri" panose="020F0502020204030204"/>
              </a:rPr>
              <a:t> b. Klinik olarak semptomatik </a:t>
            </a:r>
            <a:r>
              <a:rPr lang="tr-TR" sz="1200" dirty="0" err="1">
                <a:solidFill>
                  <a:srgbClr val="002060"/>
                </a:solidFill>
                <a:ea typeface="Calibri" panose="020F0502020204030204"/>
                <a:cs typeface="Calibri" panose="020F0502020204030204"/>
              </a:rPr>
              <a:t>kolelitiyazis</a:t>
            </a:r>
            <a:r>
              <a:rPr lang="tr-TR" sz="1200" dirty="0">
                <a:solidFill>
                  <a:srgbClr val="002060"/>
                </a:solidFill>
                <a:ea typeface="Calibri" panose="020F0502020204030204"/>
                <a:cs typeface="Calibri" panose="020F0502020204030204"/>
              </a:rPr>
              <a:t> veya kolesistit (önceden kolesistektomi geçirmiş hastalar çalışma için uygundur)</a:t>
            </a:r>
          </a:p>
          <a:p>
            <a:pPr marL="0" indent="0">
              <a:spcBef>
                <a:spcPts val="0"/>
              </a:spcBef>
              <a:buNone/>
            </a:pPr>
            <a:r>
              <a:rPr lang="tr-TR" sz="1200" dirty="0">
                <a:solidFill>
                  <a:srgbClr val="002060"/>
                </a:solidFill>
                <a:ea typeface="Calibri" panose="020F0502020204030204"/>
                <a:cs typeface="Calibri" panose="020F0502020204030204"/>
              </a:rPr>
              <a:t> c. İlaca bağlı </a:t>
            </a:r>
            <a:r>
              <a:rPr lang="tr-TR" sz="1200" dirty="0" err="1">
                <a:solidFill>
                  <a:srgbClr val="002060"/>
                </a:solidFill>
                <a:ea typeface="Calibri" panose="020F0502020204030204"/>
                <a:cs typeface="Calibri" panose="020F0502020204030204"/>
              </a:rPr>
              <a:t>kolestatik</a:t>
            </a:r>
            <a:r>
              <a:rPr lang="tr-TR" sz="1200" dirty="0">
                <a:solidFill>
                  <a:srgbClr val="002060"/>
                </a:solidFill>
                <a:ea typeface="Calibri" panose="020F0502020204030204"/>
                <a:cs typeface="Calibri" panose="020F0502020204030204"/>
              </a:rPr>
              <a:t> hepatit öyküsü </a:t>
            </a:r>
          </a:p>
          <a:p>
            <a:pPr marL="0" indent="0">
              <a:spcBef>
                <a:spcPts val="0"/>
              </a:spcBef>
              <a:buNone/>
            </a:pPr>
            <a:r>
              <a:rPr lang="tr-TR" sz="1200" dirty="0">
                <a:solidFill>
                  <a:srgbClr val="002060"/>
                </a:solidFill>
                <a:ea typeface="Calibri" panose="020F0502020204030204"/>
                <a:cs typeface="Calibri" panose="020F0502020204030204"/>
              </a:rPr>
              <a:t>d. Aspartat aminotransferaz &gt;2,5× normalin üst sınırı (NÜS) (hemoliz ve/veya hepatik demir birikimi nedeniyle olmadığı sürece) ve </a:t>
            </a:r>
            <a:r>
              <a:rPr lang="tr-TR" sz="1200" dirty="0" err="1">
                <a:solidFill>
                  <a:srgbClr val="002060"/>
                </a:solidFill>
                <a:ea typeface="Calibri" panose="020F0502020204030204"/>
                <a:cs typeface="Calibri" panose="020F0502020204030204"/>
              </a:rPr>
              <a:t>alanin</a:t>
            </a:r>
            <a:r>
              <a:rPr lang="tr-TR" sz="1200" dirty="0">
                <a:solidFill>
                  <a:srgbClr val="002060"/>
                </a:solidFill>
                <a:ea typeface="Calibri" panose="020F0502020204030204"/>
                <a:cs typeface="Calibri" panose="020F0502020204030204"/>
              </a:rPr>
              <a:t> aminotransferaz &gt;2,5× NÜS (hepatik demir birikimi nedeniyle olmadığı sürece)</a:t>
            </a:r>
          </a:p>
          <a:p>
            <a:pPr marL="0" indent="0">
              <a:spcBef>
                <a:spcPts val="0"/>
              </a:spcBef>
              <a:buNone/>
            </a:pPr>
            <a:r>
              <a:rPr lang="tr-TR" sz="1200" dirty="0">
                <a:solidFill>
                  <a:srgbClr val="002060"/>
                </a:solidFill>
                <a:ea typeface="Calibri" panose="020F0502020204030204"/>
                <a:cs typeface="Calibri" panose="020F0502020204030204"/>
              </a:rPr>
              <a:t>8. Kronik Böbrek Hastalığı Epidemiyolojisi İşbirliği kreatinin denklemi ile tahmini glomerüler filtrasyon hızı &lt;30 ml/dk/1,73 m2 olarak tanımlanan renal disfonksiyon</a:t>
            </a:r>
          </a:p>
          <a:p>
            <a:pPr marL="0" indent="0">
              <a:spcBef>
                <a:spcPts val="0"/>
              </a:spcBef>
              <a:buNone/>
            </a:pPr>
            <a:endParaRPr lang="tr-TR" sz="1100" dirty="0">
              <a:solidFill>
                <a:srgbClr val="002060"/>
              </a:solidFill>
              <a:ea typeface="Calibri" panose="020F0502020204030204"/>
              <a:cs typeface="Calibri" panose="020F0502020204030204"/>
            </a:endParaRPr>
          </a:p>
          <a:p>
            <a:pPr marL="0" indent="0">
              <a:spcBef>
                <a:spcPts val="0"/>
              </a:spcBef>
              <a:buNone/>
            </a:pPr>
            <a:endParaRPr lang="tr-TR" sz="1100" dirty="0">
              <a:solidFill>
                <a:srgbClr val="002060"/>
              </a:solidFill>
              <a:ea typeface="Calibri" panose="020F0502020204030204"/>
              <a:cs typeface="Calibri" panose="020F0502020204030204"/>
            </a:endParaRPr>
          </a:p>
        </p:txBody>
      </p:sp>
    </p:spTree>
    <p:extLst>
      <p:ext uri="{BB962C8B-B14F-4D97-AF65-F5344CB8AC3E}">
        <p14:creationId xmlns:p14="http://schemas.microsoft.com/office/powerpoint/2010/main" val="12482855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0"/>
            <a:ext cx="3038093"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A1A087DA-EEC7-7F2C-5777-107CB0435171}"/>
              </a:ext>
            </a:extLst>
          </p:cNvPr>
          <p:cNvSpPr>
            <a:spLocks noGrp="1"/>
          </p:cNvSpPr>
          <p:nvPr>
            <p:ph type="title"/>
          </p:nvPr>
        </p:nvSpPr>
        <p:spPr>
          <a:xfrm>
            <a:off x="369278" y="605896"/>
            <a:ext cx="2313633" cy="5646208"/>
          </a:xfrm>
        </p:spPr>
        <p:txBody>
          <a:bodyPr anchor="ctr">
            <a:normAutofit/>
          </a:bodyPr>
          <a:lstStyle/>
          <a:p>
            <a:r>
              <a:rPr lang="tr-TR" sz="3600" dirty="0">
                <a:solidFill>
                  <a:srgbClr val="FFFFFF"/>
                </a:solidFill>
                <a:ea typeface="+mj-lt"/>
                <a:cs typeface="+mj-lt"/>
              </a:rPr>
              <a:t>Hariç Bırakma Kriterleri:</a:t>
            </a:r>
            <a:endParaRPr lang="tr-TR" sz="3600">
              <a:solidFill>
                <a:srgbClr val="FFFFFF"/>
              </a:solidFill>
            </a:endParaRPr>
          </a:p>
        </p:txBody>
      </p:sp>
      <p:sp>
        <p:nvSpPr>
          <p:cNvPr id="43" name="Rectangle 4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56B768E3-44BE-0C15-2DB6-9A9A3EF36AAE}"/>
              </a:ext>
            </a:extLst>
          </p:cNvPr>
          <p:cNvSpPr>
            <a:spLocks noGrp="1"/>
          </p:cNvSpPr>
          <p:nvPr>
            <p:ph idx="1"/>
          </p:nvPr>
        </p:nvSpPr>
        <p:spPr>
          <a:xfrm>
            <a:off x="3203849" y="404664"/>
            <a:ext cx="5616624" cy="5847440"/>
          </a:xfrm>
        </p:spPr>
        <p:txBody>
          <a:bodyPr vert="horz" lIns="0" tIns="45720" rIns="0" bIns="45720" rtlCol="0" anchor="ctr">
            <a:noAutofit/>
          </a:bodyPr>
          <a:lstStyle/>
          <a:p>
            <a:pPr>
              <a:spcBef>
                <a:spcPts val="900"/>
              </a:spcBef>
              <a:buNone/>
            </a:pPr>
            <a:r>
              <a:rPr lang="tr-TR" sz="1200" dirty="0">
                <a:solidFill>
                  <a:srgbClr val="002060"/>
                </a:solidFill>
                <a:ea typeface="+mn-lt"/>
                <a:cs typeface="+mn-lt"/>
              </a:rPr>
              <a:t>9. Tokluk </a:t>
            </a:r>
            <a:r>
              <a:rPr lang="tr-TR" sz="1200" dirty="0" err="1">
                <a:solidFill>
                  <a:srgbClr val="002060"/>
                </a:solidFill>
                <a:ea typeface="+mn-lt"/>
                <a:cs typeface="+mn-lt"/>
              </a:rPr>
              <a:t>trigliserit</a:t>
            </a:r>
            <a:r>
              <a:rPr lang="tr-TR" sz="1200" dirty="0">
                <a:solidFill>
                  <a:srgbClr val="002060"/>
                </a:solidFill>
                <a:ea typeface="+mn-lt"/>
                <a:cs typeface="+mn-lt"/>
              </a:rPr>
              <a:t> &gt;440 mg/dl (5 </a:t>
            </a:r>
            <a:r>
              <a:rPr lang="tr-TR" sz="1200" dirty="0" err="1">
                <a:solidFill>
                  <a:srgbClr val="002060"/>
                </a:solidFill>
                <a:ea typeface="+mn-lt"/>
                <a:cs typeface="+mn-lt"/>
              </a:rPr>
              <a:t>mmol</a:t>
            </a:r>
            <a:r>
              <a:rPr lang="tr-TR" sz="1200" dirty="0">
                <a:solidFill>
                  <a:srgbClr val="002060"/>
                </a:solidFill>
                <a:ea typeface="+mn-lt"/>
                <a:cs typeface="+mn-lt"/>
              </a:rPr>
              <a:t>/L)</a:t>
            </a:r>
            <a:endParaRPr lang="tr-TR" sz="1200" dirty="0">
              <a:solidFill>
                <a:srgbClr val="002060"/>
              </a:solidFill>
              <a:ea typeface="Calibri"/>
              <a:cs typeface="Calibri"/>
            </a:endParaRPr>
          </a:p>
          <a:p>
            <a:pPr>
              <a:spcBef>
                <a:spcPts val="900"/>
              </a:spcBef>
              <a:buNone/>
            </a:pPr>
            <a:r>
              <a:rPr lang="tr-TR" sz="1200" dirty="0">
                <a:solidFill>
                  <a:srgbClr val="002060"/>
                </a:solidFill>
                <a:ea typeface="+mn-lt"/>
                <a:cs typeface="+mn-lt"/>
              </a:rPr>
              <a:t>10. Sistemik </a:t>
            </a:r>
            <a:r>
              <a:rPr lang="tr-TR" sz="1200" dirty="0" err="1">
                <a:solidFill>
                  <a:srgbClr val="002060"/>
                </a:solidFill>
                <a:ea typeface="+mn-lt"/>
                <a:cs typeface="+mn-lt"/>
              </a:rPr>
              <a:t>antimikrobiyal</a:t>
            </a:r>
            <a:r>
              <a:rPr lang="tr-TR" sz="1200" dirty="0">
                <a:solidFill>
                  <a:srgbClr val="002060"/>
                </a:solidFill>
                <a:ea typeface="+mn-lt"/>
                <a:cs typeface="+mn-lt"/>
              </a:rPr>
              <a:t> tedavi gerektiren aktif kontrolsüz enfeksiyon</a:t>
            </a:r>
            <a:endParaRPr lang="tr-TR" sz="1200" dirty="0">
              <a:solidFill>
                <a:srgbClr val="002060"/>
              </a:solidFill>
              <a:ea typeface="Calibri"/>
              <a:cs typeface="Calibri"/>
            </a:endParaRPr>
          </a:p>
          <a:p>
            <a:pPr>
              <a:spcBef>
                <a:spcPts val="900"/>
              </a:spcBef>
              <a:buNone/>
            </a:pPr>
            <a:r>
              <a:rPr lang="tr-TR" sz="1200" dirty="0">
                <a:solidFill>
                  <a:srgbClr val="002060"/>
                </a:solidFill>
                <a:ea typeface="+mn-lt"/>
                <a:cs typeface="+mn-lt"/>
              </a:rPr>
              <a:t>11. Aktif hepatit C virüsü enfeksiyonu kanıtı ile birlikte hepatit C virüsü antikoru için pozitif test veya hepatit B yüzey antijeni için pozitif test</a:t>
            </a:r>
            <a:endParaRPr lang="tr-TR" sz="1200" dirty="0">
              <a:solidFill>
                <a:srgbClr val="002060"/>
              </a:solidFill>
              <a:ea typeface="Calibri"/>
              <a:cs typeface="Calibri"/>
            </a:endParaRPr>
          </a:p>
          <a:p>
            <a:pPr>
              <a:spcBef>
                <a:spcPts val="900"/>
              </a:spcBef>
              <a:buNone/>
            </a:pPr>
            <a:r>
              <a:rPr lang="tr-TR" sz="1200" dirty="0">
                <a:solidFill>
                  <a:srgbClr val="002060"/>
                </a:solidFill>
                <a:ea typeface="+mn-lt"/>
                <a:cs typeface="+mn-lt"/>
              </a:rPr>
              <a:t>12. HIV-1 antikoru veya HIV-2 antikoru için pozitif test</a:t>
            </a:r>
            <a:endParaRPr lang="tr-TR" sz="1200" dirty="0">
              <a:solidFill>
                <a:srgbClr val="002060"/>
              </a:solidFill>
              <a:ea typeface="Calibri"/>
              <a:cs typeface="Calibri"/>
            </a:endParaRPr>
          </a:p>
          <a:p>
            <a:pPr>
              <a:spcBef>
                <a:spcPts val="900"/>
              </a:spcBef>
              <a:buNone/>
            </a:pPr>
            <a:r>
              <a:rPr lang="tr-TR" sz="1200" dirty="0">
                <a:solidFill>
                  <a:srgbClr val="002060"/>
                </a:solidFill>
                <a:ea typeface="+mn-lt"/>
                <a:cs typeface="+mn-lt"/>
              </a:rPr>
              <a:t>13. Bilgilendirilmiş onay/olur vermeden ≤16 hafta önce majör cerrahi öyküsü (</a:t>
            </a:r>
            <a:r>
              <a:rPr lang="tr-TR" sz="1200" dirty="0" err="1">
                <a:solidFill>
                  <a:srgbClr val="002060"/>
                </a:solidFill>
                <a:ea typeface="+mn-lt"/>
                <a:cs typeface="+mn-lt"/>
              </a:rPr>
              <a:t>splenektomi</a:t>
            </a:r>
            <a:r>
              <a:rPr lang="tr-TR" sz="1200" dirty="0">
                <a:solidFill>
                  <a:srgbClr val="002060"/>
                </a:solidFill>
                <a:ea typeface="+mn-lt"/>
                <a:cs typeface="+mn-lt"/>
              </a:rPr>
              <a:t> dahil) ve/veya çalışma sırasında majör bir cerrahi prosedür geçirmeyi planlama</a:t>
            </a:r>
            <a:endParaRPr lang="tr-TR" sz="1200" dirty="0">
              <a:solidFill>
                <a:srgbClr val="002060"/>
              </a:solidFill>
              <a:ea typeface="Calibri" panose="020F0502020204030204"/>
              <a:cs typeface="Calibri" panose="020F0502020204030204"/>
            </a:endParaRPr>
          </a:p>
          <a:p>
            <a:pPr>
              <a:spcBef>
                <a:spcPts val="900"/>
              </a:spcBef>
              <a:buNone/>
            </a:pPr>
            <a:r>
              <a:rPr lang="tr-TR" sz="1200" dirty="0">
                <a:solidFill>
                  <a:srgbClr val="002060"/>
                </a:solidFill>
                <a:ea typeface="+mn-lt"/>
                <a:cs typeface="+mn-lt"/>
              </a:rPr>
              <a:t>14. Şimdi veya geçmişte, araştırılan bir çalışması ilacını veya cihazını içeren diğer </a:t>
            </a:r>
            <a:r>
              <a:rPr lang="tr-TR" sz="1200" dirty="0" err="1">
                <a:solidFill>
                  <a:srgbClr val="002060"/>
                </a:solidFill>
                <a:ea typeface="+mn-lt"/>
                <a:cs typeface="+mn-lt"/>
              </a:rPr>
              <a:t>herhangibir</a:t>
            </a:r>
            <a:r>
              <a:rPr lang="tr-TR" sz="1200" dirty="0">
                <a:solidFill>
                  <a:srgbClr val="002060"/>
                </a:solidFill>
                <a:ea typeface="+mn-lt"/>
                <a:cs typeface="+mn-lt"/>
              </a:rPr>
              <a:t> klinik çalışmaya katılım (</a:t>
            </a:r>
            <a:r>
              <a:rPr lang="tr-TR" sz="1200" dirty="0" err="1">
                <a:solidFill>
                  <a:srgbClr val="002060"/>
                </a:solidFill>
                <a:ea typeface="+mn-lt"/>
                <a:cs typeface="+mn-lt"/>
              </a:rPr>
              <a:t>randomizasyondan</a:t>
            </a:r>
            <a:r>
              <a:rPr lang="tr-TR" sz="1200" dirty="0">
                <a:solidFill>
                  <a:srgbClr val="002060"/>
                </a:solidFill>
                <a:ea typeface="+mn-lt"/>
                <a:cs typeface="+mn-lt"/>
              </a:rPr>
              <a:t> önceki 90 gün içinde veya araştırılan çalışma ilacının 5 yarı ömrüne eşdeğer bir zaman çerçevesi içinde; hangisi daha uzunsa)</a:t>
            </a:r>
            <a:endParaRPr lang="tr-TR" sz="1200" dirty="0">
              <a:solidFill>
                <a:srgbClr val="002060"/>
              </a:solidFill>
              <a:ea typeface="Calibri" panose="020F0502020204030204"/>
              <a:cs typeface="Calibri" panose="020F0502020204030204"/>
            </a:endParaRPr>
          </a:p>
          <a:p>
            <a:pPr>
              <a:spcBef>
                <a:spcPts val="900"/>
              </a:spcBef>
              <a:buNone/>
            </a:pPr>
            <a:r>
              <a:rPr lang="tr-TR" sz="1200" dirty="0">
                <a:solidFill>
                  <a:srgbClr val="002060"/>
                </a:solidFill>
                <a:ea typeface="+mn-lt"/>
                <a:cs typeface="+mn-lt"/>
              </a:rPr>
              <a:t>15. Gen tedavisine veya önceki bir kemik iliği veya kök hücre nakline </a:t>
            </a:r>
            <a:r>
              <a:rPr lang="tr-TR" sz="1200" dirty="0" err="1">
                <a:solidFill>
                  <a:srgbClr val="002060"/>
                </a:solidFill>
                <a:ea typeface="+mn-lt"/>
                <a:cs typeface="+mn-lt"/>
              </a:rPr>
              <a:t>maruziyet</a:t>
            </a:r>
            <a:r>
              <a:rPr lang="tr-TR" sz="1200" dirty="0">
                <a:solidFill>
                  <a:srgbClr val="002060"/>
                </a:solidFill>
                <a:ea typeface="+mn-lt"/>
                <a:cs typeface="+mn-lt"/>
              </a:rPr>
              <a:t>.</a:t>
            </a:r>
            <a:endParaRPr lang="tr-TR" sz="1200" dirty="0">
              <a:solidFill>
                <a:srgbClr val="002060"/>
              </a:solidFill>
              <a:ea typeface="Calibri"/>
              <a:cs typeface="Calibri"/>
            </a:endParaRPr>
          </a:p>
          <a:p>
            <a:pPr>
              <a:spcBef>
                <a:spcPts val="900"/>
              </a:spcBef>
              <a:buNone/>
            </a:pPr>
            <a:r>
              <a:rPr lang="tr-TR" sz="1200" dirty="0">
                <a:solidFill>
                  <a:srgbClr val="002060"/>
                </a:solidFill>
                <a:ea typeface="+mn-lt"/>
                <a:cs typeface="+mn-lt"/>
              </a:rPr>
              <a:t>16. Şu anda </a:t>
            </a:r>
            <a:r>
              <a:rPr lang="tr-TR" sz="1200" dirty="0" err="1">
                <a:solidFill>
                  <a:srgbClr val="002060"/>
                </a:solidFill>
                <a:ea typeface="+mn-lt"/>
                <a:cs typeface="+mn-lt"/>
              </a:rPr>
              <a:t>hematopoetik</a:t>
            </a:r>
            <a:r>
              <a:rPr lang="tr-TR" sz="1200" dirty="0">
                <a:solidFill>
                  <a:srgbClr val="002060"/>
                </a:solidFill>
                <a:ea typeface="+mn-lt"/>
                <a:cs typeface="+mn-lt"/>
              </a:rPr>
              <a:t> uyarıcı ajanlarla tedavi görüyor olmak; son doz </a:t>
            </a:r>
            <a:r>
              <a:rPr lang="tr-TR" sz="1200" dirty="0" err="1">
                <a:solidFill>
                  <a:srgbClr val="002060"/>
                </a:solidFill>
                <a:ea typeface="+mn-lt"/>
                <a:cs typeface="+mn-lt"/>
              </a:rPr>
              <a:t>randomizasyondan</a:t>
            </a:r>
            <a:r>
              <a:rPr lang="tr-TR" sz="1200" dirty="0">
                <a:solidFill>
                  <a:srgbClr val="002060"/>
                </a:solidFill>
                <a:ea typeface="+mn-lt"/>
                <a:cs typeface="+mn-lt"/>
              </a:rPr>
              <a:t> en az 90 gün önce uygulanmış olmalıdır.</a:t>
            </a:r>
            <a:endParaRPr lang="tr-TR" sz="1200" dirty="0">
              <a:solidFill>
                <a:srgbClr val="002060"/>
              </a:solidFill>
              <a:ea typeface="Calibri"/>
              <a:cs typeface="Calibri"/>
            </a:endParaRPr>
          </a:p>
          <a:p>
            <a:pPr>
              <a:spcBef>
                <a:spcPts val="900"/>
              </a:spcBef>
              <a:buNone/>
            </a:pPr>
            <a:r>
              <a:rPr lang="tr-TR" sz="1200" dirty="0">
                <a:solidFill>
                  <a:srgbClr val="002060"/>
                </a:solidFill>
                <a:ea typeface="+mn-lt"/>
                <a:cs typeface="+mn-lt"/>
              </a:rPr>
              <a:t>17. </a:t>
            </a:r>
            <a:r>
              <a:rPr lang="tr-TR" sz="1200" dirty="0" err="1">
                <a:solidFill>
                  <a:srgbClr val="002060"/>
                </a:solidFill>
                <a:ea typeface="+mn-lt"/>
                <a:cs typeface="+mn-lt"/>
              </a:rPr>
              <a:t>Randomizasyondan</a:t>
            </a:r>
            <a:r>
              <a:rPr lang="tr-TR" sz="1200" dirty="0">
                <a:solidFill>
                  <a:srgbClr val="002060"/>
                </a:solidFill>
                <a:ea typeface="+mn-lt"/>
                <a:cs typeface="+mn-lt"/>
              </a:rPr>
              <a:t> önce, ≥5 gün veya 5 yarılanma ömrüne eşdeğer bir süre (hangisi daha uzunsa) boyunca durdurulmamış güçlü CYP3A4/5 inhibitörleri, veya ≥28 gün veya 5 yarılanma ömrüne eşdeğer bir süre (hangisi daha uzunsa) boyunca durdurulmamış güçlü CYP3A4 indükleyici ürünler almak</a:t>
            </a:r>
            <a:endParaRPr lang="tr-TR" sz="1200" dirty="0">
              <a:solidFill>
                <a:srgbClr val="002060"/>
              </a:solidFill>
              <a:ea typeface="Calibri"/>
              <a:cs typeface="Calibri"/>
            </a:endParaRPr>
          </a:p>
          <a:p>
            <a:pPr>
              <a:spcBef>
                <a:spcPts val="900"/>
              </a:spcBef>
              <a:buNone/>
            </a:pPr>
            <a:r>
              <a:rPr lang="tr-TR" sz="1200" dirty="0">
                <a:solidFill>
                  <a:srgbClr val="002060"/>
                </a:solidFill>
                <a:ea typeface="+mn-lt"/>
                <a:cs typeface="+mn-lt"/>
              </a:rPr>
              <a:t>18. </a:t>
            </a:r>
            <a:r>
              <a:rPr lang="tr-TR" sz="1200" dirty="0" err="1">
                <a:solidFill>
                  <a:srgbClr val="002060"/>
                </a:solidFill>
                <a:ea typeface="+mn-lt"/>
                <a:cs typeface="+mn-lt"/>
              </a:rPr>
              <a:t>Randomizasyondan</a:t>
            </a:r>
            <a:r>
              <a:rPr lang="tr-TR" sz="1200" dirty="0">
                <a:solidFill>
                  <a:srgbClr val="002060"/>
                </a:solidFill>
                <a:ea typeface="+mn-lt"/>
                <a:cs typeface="+mn-lt"/>
              </a:rPr>
              <a:t> önce en az 28 gündür durdurulmamış olan testosteron preparatları da dahil olmak üzere, </a:t>
            </a:r>
            <a:r>
              <a:rPr lang="tr-TR" sz="1200" dirty="0" err="1">
                <a:solidFill>
                  <a:srgbClr val="002060"/>
                </a:solidFill>
                <a:ea typeface="+mn-lt"/>
                <a:cs typeface="+mn-lt"/>
              </a:rPr>
              <a:t>anabolik</a:t>
            </a:r>
            <a:r>
              <a:rPr lang="tr-TR" sz="1200" dirty="0">
                <a:solidFill>
                  <a:srgbClr val="002060"/>
                </a:solidFill>
                <a:ea typeface="+mn-lt"/>
                <a:cs typeface="+mn-lt"/>
              </a:rPr>
              <a:t> </a:t>
            </a:r>
            <a:r>
              <a:rPr lang="tr-TR" sz="1200" dirty="0" err="1">
                <a:solidFill>
                  <a:srgbClr val="002060"/>
                </a:solidFill>
                <a:ea typeface="+mn-lt"/>
                <a:cs typeface="+mn-lt"/>
              </a:rPr>
              <a:t>steroidler</a:t>
            </a:r>
            <a:r>
              <a:rPr lang="tr-TR" sz="1200" dirty="0">
                <a:solidFill>
                  <a:srgbClr val="002060"/>
                </a:solidFill>
                <a:ea typeface="+mn-lt"/>
                <a:cs typeface="+mn-lt"/>
              </a:rPr>
              <a:t> almak</a:t>
            </a:r>
          </a:p>
          <a:p>
            <a:pPr>
              <a:spcBef>
                <a:spcPts val="900"/>
              </a:spcBef>
              <a:buNone/>
            </a:pPr>
            <a:r>
              <a:rPr lang="tr-TR" sz="1200" dirty="0">
                <a:solidFill>
                  <a:srgbClr val="002060"/>
                </a:solidFill>
                <a:ea typeface="+mn-lt"/>
                <a:cs typeface="+mn-lt"/>
              </a:rPr>
              <a:t>19. </a:t>
            </a:r>
            <a:r>
              <a:rPr lang="tr-TR" sz="1200" dirty="0" err="1">
                <a:solidFill>
                  <a:srgbClr val="002060"/>
                </a:solidFill>
                <a:ea typeface="+mn-lt"/>
                <a:cs typeface="+mn-lt"/>
              </a:rPr>
              <a:t>Mitapivata</a:t>
            </a:r>
            <a:r>
              <a:rPr lang="tr-TR" sz="1200" dirty="0">
                <a:solidFill>
                  <a:srgbClr val="002060"/>
                </a:solidFill>
                <a:ea typeface="+mn-lt"/>
                <a:cs typeface="+mn-lt"/>
              </a:rPr>
              <a:t> veya tablet yardımcı maddelerine karşı bilinen alerji (</a:t>
            </a:r>
            <a:r>
              <a:rPr lang="tr-TR" sz="1200" dirty="0" err="1">
                <a:solidFill>
                  <a:srgbClr val="002060"/>
                </a:solidFill>
                <a:ea typeface="+mn-lt"/>
                <a:cs typeface="+mn-lt"/>
              </a:rPr>
              <a:t>mikrokristalin</a:t>
            </a:r>
            <a:r>
              <a:rPr lang="tr-TR" sz="1200" dirty="0">
                <a:solidFill>
                  <a:srgbClr val="002060"/>
                </a:solidFill>
                <a:ea typeface="+mn-lt"/>
                <a:cs typeface="+mn-lt"/>
              </a:rPr>
              <a:t> selüloz, </a:t>
            </a:r>
            <a:r>
              <a:rPr lang="tr-TR" sz="1200" dirty="0" err="1">
                <a:solidFill>
                  <a:srgbClr val="002060"/>
                </a:solidFill>
                <a:ea typeface="+mn-lt"/>
                <a:cs typeface="+mn-lt"/>
              </a:rPr>
              <a:t>kroskarmelloz</a:t>
            </a:r>
            <a:r>
              <a:rPr lang="tr-TR" sz="1200" dirty="0">
                <a:solidFill>
                  <a:srgbClr val="002060"/>
                </a:solidFill>
                <a:ea typeface="+mn-lt"/>
                <a:cs typeface="+mn-lt"/>
              </a:rPr>
              <a:t> sodyum, sodyum </a:t>
            </a:r>
            <a:r>
              <a:rPr lang="tr-TR" sz="1200" dirty="0" err="1">
                <a:solidFill>
                  <a:srgbClr val="002060"/>
                </a:solidFill>
                <a:ea typeface="+mn-lt"/>
                <a:cs typeface="+mn-lt"/>
              </a:rPr>
              <a:t>stearil</a:t>
            </a:r>
            <a:r>
              <a:rPr lang="tr-TR" sz="1200" dirty="0">
                <a:solidFill>
                  <a:srgbClr val="002060"/>
                </a:solidFill>
                <a:ea typeface="+mn-lt"/>
                <a:cs typeface="+mn-lt"/>
              </a:rPr>
              <a:t> </a:t>
            </a:r>
            <a:r>
              <a:rPr lang="tr-TR" sz="1200" dirty="0" err="1">
                <a:solidFill>
                  <a:srgbClr val="002060"/>
                </a:solidFill>
                <a:ea typeface="+mn-lt"/>
                <a:cs typeface="+mn-lt"/>
              </a:rPr>
              <a:t>fumarat</a:t>
            </a:r>
            <a:r>
              <a:rPr lang="tr-TR" sz="1200" dirty="0">
                <a:solidFill>
                  <a:srgbClr val="002060"/>
                </a:solidFill>
                <a:ea typeface="+mn-lt"/>
                <a:cs typeface="+mn-lt"/>
              </a:rPr>
              <a:t>, </a:t>
            </a:r>
            <a:r>
              <a:rPr lang="tr-TR" sz="1200" dirty="0" err="1">
                <a:solidFill>
                  <a:srgbClr val="002060"/>
                </a:solidFill>
                <a:ea typeface="+mn-lt"/>
                <a:cs typeface="+mn-lt"/>
              </a:rPr>
              <a:t>mannitol</a:t>
            </a:r>
            <a:r>
              <a:rPr lang="tr-TR" sz="1200" dirty="0">
                <a:solidFill>
                  <a:srgbClr val="002060"/>
                </a:solidFill>
                <a:ea typeface="+mn-lt"/>
                <a:cs typeface="+mn-lt"/>
              </a:rPr>
              <a:t> ve magnezyum </a:t>
            </a:r>
            <a:r>
              <a:rPr lang="tr-TR" sz="1200" dirty="0" err="1">
                <a:solidFill>
                  <a:srgbClr val="002060"/>
                </a:solidFill>
                <a:ea typeface="+mn-lt"/>
                <a:cs typeface="+mn-lt"/>
              </a:rPr>
              <a:t>stearat</a:t>
            </a:r>
            <a:r>
              <a:rPr lang="tr-TR" sz="1200" dirty="0">
                <a:solidFill>
                  <a:srgbClr val="002060"/>
                </a:solidFill>
                <a:ea typeface="+mn-lt"/>
                <a:cs typeface="+mn-lt"/>
              </a:rPr>
              <a:t>)</a:t>
            </a:r>
            <a:endParaRPr lang="tr-TR" sz="1200" dirty="0">
              <a:solidFill>
                <a:srgbClr val="002060"/>
              </a:solidFill>
              <a:ea typeface="Calibri" panose="020F0502020204030204"/>
              <a:cs typeface="Calibri" panose="020F0502020204030204"/>
            </a:endParaRPr>
          </a:p>
          <a:p>
            <a:pPr>
              <a:spcBef>
                <a:spcPts val="900"/>
              </a:spcBef>
              <a:buNone/>
            </a:pPr>
            <a:r>
              <a:rPr lang="tr-TR" sz="1200" dirty="0">
                <a:solidFill>
                  <a:srgbClr val="002060"/>
                </a:solidFill>
                <a:ea typeface="+mn-lt"/>
                <a:cs typeface="+mn-lt"/>
              </a:rPr>
              <a:t>20. Araştırmacının görüşüne göre, çalışmaya katılım açısından kabul edilemez bir risk oluşturabilecek ve/veya çalışma verilerinin yorumlanmasını karıştırabilecek herhangi bir tıbbi, hematolojik, psikolojik veya davranışsal durum veya önceki ya da mevcut tedavi</a:t>
            </a:r>
            <a:endParaRPr lang="tr-TR" sz="1200" dirty="0">
              <a:solidFill>
                <a:srgbClr val="002060"/>
              </a:solidFill>
              <a:ea typeface="Calibri" panose="020F0502020204030204"/>
              <a:cs typeface="Calibri" panose="020F0502020204030204"/>
            </a:endParaRPr>
          </a:p>
          <a:p>
            <a:pPr>
              <a:spcBef>
                <a:spcPts val="900"/>
              </a:spcBef>
              <a:buNone/>
            </a:pPr>
            <a:r>
              <a:rPr lang="tr-TR" sz="1200" dirty="0">
                <a:solidFill>
                  <a:srgbClr val="002060"/>
                </a:solidFill>
                <a:ea typeface="+mn-lt"/>
                <a:cs typeface="+mn-lt"/>
              </a:rPr>
              <a:t>21. Sadece 3. Faz: AG348-C-020 Çalışmasının Faz 2 kısmına katılmış olmak.</a:t>
            </a:r>
            <a:endParaRPr lang="tr-TR" sz="1200" dirty="0">
              <a:solidFill>
                <a:srgbClr val="002060"/>
              </a:solidFill>
              <a:ea typeface="Calibri" panose="020F0502020204030204"/>
              <a:cs typeface="Calibri" panose="020F0502020204030204"/>
            </a:endParaRPr>
          </a:p>
        </p:txBody>
      </p:sp>
    </p:spTree>
    <p:extLst>
      <p:ext uri="{BB962C8B-B14F-4D97-AF65-F5344CB8AC3E}">
        <p14:creationId xmlns:p14="http://schemas.microsoft.com/office/powerpoint/2010/main" val="2859672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643407-8437-E1A6-434A-81038B82695F}"/>
              </a:ext>
            </a:extLst>
          </p:cNvPr>
          <p:cNvSpPr>
            <a:spLocks noGrp="1"/>
          </p:cNvSpPr>
          <p:nvPr>
            <p:ph type="ctrTitle"/>
          </p:nvPr>
        </p:nvSpPr>
        <p:spPr>
          <a:xfrm>
            <a:off x="2483768" y="3501008"/>
            <a:ext cx="4139212" cy="2915421"/>
          </a:xfrm>
        </p:spPr>
        <p:txBody>
          <a:bodyPr anchor="ctr">
            <a:normAutofit/>
          </a:bodyPr>
          <a:lstStyle/>
          <a:p>
            <a:br>
              <a:rPr lang="tr-TR" dirty="0">
                <a:solidFill>
                  <a:schemeClr val="tx2"/>
                </a:solidFill>
              </a:rPr>
            </a:br>
            <a:r>
              <a:rPr lang="tr-TR" b="1" dirty="0">
                <a:solidFill>
                  <a:srgbClr val="002060"/>
                </a:solidFill>
              </a:rPr>
              <a:t>ASCENT1</a:t>
            </a:r>
            <a:br>
              <a:rPr lang="tr-TR" b="1" dirty="0">
                <a:solidFill>
                  <a:srgbClr val="002060"/>
                </a:solidFill>
              </a:rPr>
            </a:br>
            <a:r>
              <a:rPr lang="tr-TR" b="1" dirty="0">
                <a:solidFill>
                  <a:srgbClr val="002060"/>
                </a:solidFill>
              </a:rPr>
              <a:t>Novo </a:t>
            </a:r>
            <a:r>
              <a:rPr lang="tr-TR" b="1" dirty="0" err="1">
                <a:solidFill>
                  <a:srgbClr val="002060"/>
                </a:solidFill>
              </a:rPr>
              <a:t>Nordisk</a:t>
            </a:r>
            <a:endParaRPr lang="en-US" b="1" dirty="0">
              <a:solidFill>
                <a:srgbClr val="002060"/>
              </a:solidFill>
            </a:endParaRPr>
          </a:p>
        </p:txBody>
      </p:sp>
      <p:pic>
        <p:nvPicPr>
          <p:cNvPr id="4" name="İçerik Yer Tutucusu 5">
            <a:extLst>
              <a:ext uri="{FF2B5EF4-FFF2-40B4-BE49-F238E27FC236}">
                <a16:creationId xmlns:a16="http://schemas.microsoft.com/office/drawing/2014/main" id="{2CC686D3-2FB0-8F4C-5C11-A7ED8E64FECD}"/>
              </a:ext>
            </a:extLst>
          </p:cNvPr>
          <p:cNvPicPr>
            <a:picLocks noChangeAspect="1"/>
          </p:cNvPicPr>
          <p:nvPr/>
        </p:nvPicPr>
        <p:blipFill>
          <a:blip r:embed="rId2"/>
          <a:srcRect t="10716" b="10716"/>
          <a:stretch/>
        </p:blipFill>
        <p:spPr>
          <a:xfrm>
            <a:off x="1547664" y="1145526"/>
            <a:ext cx="6009804" cy="3305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58515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E9FC84-2A0E-54A3-9B56-1420C7169E87}"/>
              </a:ext>
            </a:extLst>
          </p:cNvPr>
          <p:cNvSpPr>
            <a:spLocks noGrp="1"/>
          </p:cNvSpPr>
          <p:nvPr>
            <p:ph type="title"/>
          </p:nvPr>
        </p:nvSpPr>
        <p:spPr>
          <a:xfrm>
            <a:off x="755576" y="116632"/>
            <a:ext cx="7543800" cy="895083"/>
          </a:xfrm>
        </p:spPr>
        <p:txBody>
          <a:bodyPr/>
          <a:lstStyle/>
          <a:p>
            <a:r>
              <a:rPr lang="tr-TR" dirty="0">
                <a:solidFill>
                  <a:srgbClr val="002060"/>
                </a:solidFill>
              </a:rPr>
              <a:t>Dahil Etme Kriterleri</a:t>
            </a:r>
            <a:endParaRPr lang="en-US" dirty="0">
              <a:solidFill>
                <a:srgbClr val="002060"/>
              </a:solidFill>
            </a:endParaRPr>
          </a:p>
        </p:txBody>
      </p:sp>
      <p:sp>
        <p:nvSpPr>
          <p:cNvPr id="3" name="İçerik Yer Tutucusu 2">
            <a:extLst>
              <a:ext uri="{FF2B5EF4-FFF2-40B4-BE49-F238E27FC236}">
                <a16:creationId xmlns:a16="http://schemas.microsoft.com/office/drawing/2014/main" id="{8C1E7799-F4A9-C5DC-970A-0C76E8C68BB1}"/>
              </a:ext>
            </a:extLst>
          </p:cNvPr>
          <p:cNvSpPr>
            <a:spLocks noGrp="1"/>
          </p:cNvSpPr>
          <p:nvPr>
            <p:ph idx="1"/>
          </p:nvPr>
        </p:nvSpPr>
        <p:spPr>
          <a:xfrm>
            <a:off x="395536" y="1124744"/>
            <a:ext cx="8064896" cy="4608512"/>
          </a:xfrm>
        </p:spPr>
        <p:txBody>
          <a:bodyPr>
            <a:noAutofit/>
          </a:bodyPr>
          <a:lstStyle/>
          <a:p>
            <a:r>
              <a:rPr lang="tr-TR" sz="2000" dirty="0">
                <a:solidFill>
                  <a:srgbClr val="002060"/>
                </a:solidFill>
                <a:effectLst/>
                <a:ea typeface="SimSun" panose="02010600030101010101" pitchFamily="2" charset="-122"/>
              </a:rPr>
              <a:t>Araştırmayla ilgili herhangi bir faaliyetten önce alınan bilgilendirilmiş olur formu. </a:t>
            </a:r>
          </a:p>
          <a:p>
            <a:r>
              <a:rPr lang="tr-TR" sz="2000" dirty="0">
                <a:solidFill>
                  <a:srgbClr val="002060"/>
                </a:solidFill>
                <a:effectLst/>
                <a:ea typeface="SimSun" panose="02010600030101010101" pitchFamily="2" charset="-122"/>
              </a:rPr>
              <a:t>Bilgilendirilmiş onam imzalandığı sırada 18 yaşından büyük veya buna eşit yaş, </a:t>
            </a:r>
            <a:r>
              <a:rPr lang="tr-TR" sz="2000" kern="150" dirty="0">
                <a:solidFill>
                  <a:srgbClr val="002060"/>
                </a:solidFill>
                <a:ea typeface="SimSun" panose="02010600030101010101" pitchFamily="2" charset="-122"/>
                <a:cs typeface="Times New Roman" panose="02020603050405020304" pitchFamily="18" charset="0"/>
              </a:rPr>
              <a:t>Vücut ağırlığı 40 ile 125 kg arasında olmalıdır.</a:t>
            </a:r>
          </a:p>
          <a:p>
            <a:r>
              <a:rPr lang="tr-TR" sz="2000" dirty="0">
                <a:solidFill>
                  <a:srgbClr val="002060"/>
                </a:solidFill>
                <a:effectLst/>
                <a:ea typeface="SimSun" panose="02010600030101010101" pitchFamily="2" charset="-122"/>
              </a:rPr>
              <a:t>Doğrulanmış orak hücre anemisi tanısı (</a:t>
            </a:r>
            <a:r>
              <a:rPr lang="tr-TR" sz="2000" dirty="0" err="1">
                <a:solidFill>
                  <a:srgbClr val="002060"/>
                </a:solidFill>
                <a:effectLst/>
                <a:ea typeface="SimSun" panose="02010600030101010101" pitchFamily="2" charset="-122"/>
              </a:rPr>
              <a:t>HbSS</a:t>
            </a:r>
            <a:r>
              <a:rPr lang="tr-TR" sz="2000" dirty="0">
                <a:solidFill>
                  <a:srgbClr val="002060"/>
                </a:solidFill>
                <a:effectLst/>
                <a:ea typeface="SimSun" panose="02010600030101010101" pitchFamily="2" charset="-122"/>
              </a:rPr>
              <a:t>, </a:t>
            </a:r>
            <a:r>
              <a:rPr lang="tr-TR" sz="2000" dirty="0" err="1">
                <a:solidFill>
                  <a:srgbClr val="002060"/>
                </a:solidFill>
                <a:effectLst/>
                <a:ea typeface="SimSun" panose="02010600030101010101" pitchFamily="2" charset="-122"/>
              </a:rPr>
              <a:t>HbSC</a:t>
            </a:r>
            <a:r>
              <a:rPr lang="tr-TR" sz="2000" dirty="0">
                <a:solidFill>
                  <a:srgbClr val="002060"/>
                </a:solidFill>
                <a:effectLst/>
                <a:ea typeface="SimSun" panose="02010600030101010101" pitchFamily="2" charset="-122"/>
              </a:rPr>
              <a:t>, </a:t>
            </a:r>
            <a:r>
              <a:rPr lang="tr-TR" sz="2000" dirty="0" err="1">
                <a:solidFill>
                  <a:srgbClr val="002060"/>
                </a:solidFill>
                <a:effectLst/>
                <a:ea typeface="SimSun" panose="02010600030101010101" pitchFamily="2" charset="-122"/>
              </a:rPr>
              <a:t>HbS</a:t>
            </a:r>
            <a:r>
              <a:rPr lang="tr-TR" sz="2000" dirty="0">
                <a:solidFill>
                  <a:srgbClr val="002060"/>
                </a:solidFill>
                <a:effectLst/>
                <a:ea typeface="SimSun" panose="02010600030101010101" pitchFamily="2" charset="-122"/>
              </a:rPr>
              <a:t>β0 talasemi ve HbSβ+ talasemi dahil)</a:t>
            </a:r>
            <a:endParaRPr lang="tr-TR" sz="2000" dirty="0">
              <a:solidFill>
                <a:srgbClr val="002060"/>
              </a:solidFill>
              <a:ea typeface="SimSun" panose="02010600030101010101" pitchFamily="2" charset="-122"/>
            </a:endParaRPr>
          </a:p>
          <a:p>
            <a:r>
              <a:rPr lang="tr-TR" sz="2000" dirty="0">
                <a:solidFill>
                  <a:srgbClr val="002060"/>
                </a:solidFill>
                <a:effectLst/>
                <a:ea typeface="SimSun" panose="02010600030101010101" pitchFamily="2" charset="-122"/>
              </a:rPr>
              <a:t>Tarama ziyaretinden önceki son 12 ay içinde 2-10 belgelenmiş VOC (ağrı krizi) olayı yaşamış olmak</a:t>
            </a:r>
          </a:p>
          <a:p>
            <a:r>
              <a:rPr lang="tr-TR" sz="2000" dirty="0">
                <a:solidFill>
                  <a:srgbClr val="002060"/>
                </a:solidFill>
                <a:effectLst/>
                <a:ea typeface="SimSun" panose="02010600030101010101" pitchFamily="2" charset="-122"/>
              </a:rPr>
              <a:t>Hemoglobin ≥5.0 g/</a:t>
            </a:r>
            <a:r>
              <a:rPr lang="tr-TR" sz="2000" dirty="0" err="1">
                <a:solidFill>
                  <a:srgbClr val="002060"/>
                </a:solidFill>
                <a:effectLst/>
                <a:ea typeface="SimSun" panose="02010600030101010101" pitchFamily="2" charset="-122"/>
              </a:rPr>
              <a:t>dL</a:t>
            </a:r>
            <a:r>
              <a:rPr lang="tr-TR" sz="2000" dirty="0">
                <a:solidFill>
                  <a:srgbClr val="002060"/>
                </a:solidFill>
                <a:effectLst/>
                <a:ea typeface="SimSun" panose="02010600030101010101" pitchFamily="2" charset="-122"/>
              </a:rPr>
              <a:t> ve ≤10.5 g/</a:t>
            </a:r>
            <a:r>
              <a:rPr lang="tr-TR" sz="2000" dirty="0" err="1">
                <a:solidFill>
                  <a:srgbClr val="002060"/>
                </a:solidFill>
                <a:effectLst/>
                <a:ea typeface="SimSun" panose="02010600030101010101" pitchFamily="2" charset="-122"/>
              </a:rPr>
              <a:t>dL</a:t>
            </a:r>
            <a:r>
              <a:rPr lang="tr-TR" sz="2000" dirty="0">
                <a:solidFill>
                  <a:srgbClr val="002060"/>
                </a:solidFill>
                <a:effectLst/>
                <a:ea typeface="SimSun" panose="02010600030101010101" pitchFamily="2" charset="-122"/>
              </a:rPr>
              <a:t> (vizit 1’de)</a:t>
            </a:r>
            <a:endParaRPr lang="tr-TR" sz="2000" dirty="0">
              <a:solidFill>
                <a:srgbClr val="002060"/>
              </a:solidFill>
              <a:ea typeface="SimSun" panose="02010600030101010101" pitchFamily="2" charset="-122"/>
            </a:endParaRPr>
          </a:p>
          <a:p>
            <a:r>
              <a:rPr lang="tr-TR" sz="2000" dirty="0">
                <a:solidFill>
                  <a:srgbClr val="002060"/>
                </a:solidFill>
                <a:effectLst/>
                <a:ea typeface="SimSun" panose="02010600030101010101" pitchFamily="2" charset="-122"/>
              </a:rPr>
              <a:t>Normal limitin üstünde </a:t>
            </a:r>
            <a:r>
              <a:rPr lang="tr-TR" sz="2000" dirty="0" err="1">
                <a:solidFill>
                  <a:srgbClr val="002060"/>
                </a:solidFill>
                <a:effectLst/>
                <a:ea typeface="SimSun" panose="02010600030101010101" pitchFamily="2" charset="-122"/>
              </a:rPr>
              <a:t>retikülosit</a:t>
            </a:r>
            <a:r>
              <a:rPr lang="tr-TR" sz="2000" dirty="0">
                <a:solidFill>
                  <a:srgbClr val="002060"/>
                </a:solidFill>
                <a:effectLst/>
                <a:ea typeface="SimSun" panose="02010600030101010101" pitchFamily="2" charset="-122"/>
              </a:rPr>
              <a:t> sayısına sahip olmak (vizit 1’de)</a:t>
            </a:r>
          </a:p>
          <a:p>
            <a:pPr algn="just"/>
            <a:r>
              <a:rPr lang="tr-TR" sz="2000" kern="150" dirty="0">
                <a:solidFill>
                  <a:srgbClr val="002060"/>
                </a:solidFill>
                <a:effectLst/>
                <a:ea typeface="SimSun" panose="02010600030101010101" pitchFamily="2" charset="-122"/>
                <a:cs typeface="Times New Roman" panose="02020603050405020304" pitchFamily="18" charset="0"/>
              </a:rPr>
              <a:t>HU-aktif hastalar için:</a:t>
            </a:r>
            <a:endParaRPr lang="en-US" sz="2000" kern="150" dirty="0">
              <a:solidFill>
                <a:srgbClr val="002060"/>
              </a:solidFill>
              <a:effectLst/>
              <a:ea typeface="SimSun" panose="02010600030101010101" pitchFamily="2" charset="-122"/>
              <a:cs typeface="Lucida Sans" panose="020B0602030504020204" pitchFamily="34" charset="0"/>
            </a:endParaRPr>
          </a:p>
          <a:p>
            <a:pPr marL="0" indent="0" algn="just">
              <a:buNone/>
            </a:pPr>
            <a:r>
              <a:rPr lang="tr-TR" sz="2000" kern="150" dirty="0">
                <a:solidFill>
                  <a:srgbClr val="002060"/>
                </a:solidFill>
                <a:effectLst/>
                <a:ea typeface="SimSun" panose="02010600030101010101" pitchFamily="2" charset="-122"/>
                <a:cs typeface="Times New Roman" panose="02020603050405020304" pitchFamily="18" charset="0"/>
              </a:rPr>
              <a:t>a. Önceki 6 ay boyunca HU reçete edilmiş olmalı ve </a:t>
            </a:r>
            <a:r>
              <a:rPr lang="tr-TR" sz="2000" kern="150" dirty="0" err="1">
                <a:solidFill>
                  <a:srgbClr val="002060"/>
                </a:solidFill>
                <a:effectLst/>
                <a:ea typeface="SimSun" panose="02010600030101010101" pitchFamily="2" charset="-122"/>
                <a:cs typeface="Times New Roman" panose="02020603050405020304" pitchFamily="18" charset="0"/>
              </a:rPr>
              <a:t>BGOF’u</a:t>
            </a:r>
            <a:r>
              <a:rPr lang="tr-TR" sz="2000" kern="150" dirty="0">
                <a:solidFill>
                  <a:srgbClr val="002060"/>
                </a:solidFill>
                <a:effectLst/>
                <a:ea typeface="SimSun" panose="02010600030101010101" pitchFamily="2" charset="-122"/>
                <a:cs typeface="Times New Roman" panose="02020603050405020304" pitchFamily="18" charset="0"/>
              </a:rPr>
              <a:t> imzalamadan önce en az 3 ay boyunca HU ile doz stabilize edilmiş olmalı ve araştırmacı güvenlik nedenleri dışında karar vermedikçe, araştırma sırasında doz ayarlamasına ihtiyaç duyulmamalıdır.</a:t>
            </a:r>
            <a:endParaRPr lang="en-US" sz="2000" kern="150" dirty="0">
              <a:solidFill>
                <a:srgbClr val="002060"/>
              </a:solidFill>
              <a:effectLst/>
              <a:ea typeface="SimSun" panose="02010600030101010101" pitchFamily="2" charset="-122"/>
              <a:cs typeface="Lucida Sans" panose="020B0602030504020204" pitchFamily="34" charset="0"/>
            </a:endParaRPr>
          </a:p>
          <a:p>
            <a:pPr marL="0" indent="0">
              <a:buNone/>
            </a:pPr>
            <a:r>
              <a:rPr lang="tr-TR" sz="2000" dirty="0">
                <a:solidFill>
                  <a:srgbClr val="002060"/>
                </a:solidFill>
                <a:effectLst/>
                <a:ea typeface="SimSun" panose="02010600030101010101" pitchFamily="2" charset="-122"/>
              </a:rPr>
              <a:t>b. Araştırmacının değerlendirmesine göre stabil HU tedavisine rağmen yeterli kontrol sağlanamamış olmalıdır.</a:t>
            </a:r>
            <a:endParaRPr lang="en-US" sz="2000" dirty="0">
              <a:solidFill>
                <a:srgbClr val="002060"/>
              </a:solidFill>
            </a:endParaRPr>
          </a:p>
        </p:txBody>
      </p:sp>
    </p:spTree>
    <p:extLst>
      <p:ext uri="{BB962C8B-B14F-4D97-AF65-F5344CB8AC3E}">
        <p14:creationId xmlns:p14="http://schemas.microsoft.com/office/powerpoint/2010/main" val="32438787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BE9F06-8CCA-DCB2-E630-1D8216507F15}"/>
              </a:ext>
            </a:extLst>
          </p:cNvPr>
          <p:cNvSpPr>
            <a:spLocks noGrp="1"/>
          </p:cNvSpPr>
          <p:nvPr>
            <p:ph type="title"/>
          </p:nvPr>
        </p:nvSpPr>
        <p:spPr/>
        <p:txBody>
          <a:bodyPr/>
          <a:lstStyle/>
          <a:p>
            <a:r>
              <a:rPr lang="tr-TR" dirty="0">
                <a:solidFill>
                  <a:srgbClr val="002060"/>
                </a:solidFill>
              </a:rPr>
              <a:t>Dahil Etmeme Kriterleri</a:t>
            </a:r>
            <a:endParaRPr lang="en-US" dirty="0">
              <a:solidFill>
                <a:srgbClr val="002060"/>
              </a:solidFill>
            </a:endParaRPr>
          </a:p>
        </p:txBody>
      </p:sp>
      <p:sp>
        <p:nvSpPr>
          <p:cNvPr id="3" name="İçerik Yer Tutucusu 2">
            <a:extLst>
              <a:ext uri="{FF2B5EF4-FFF2-40B4-BE49-F238E27FC236}">
                <a16:creationId xmlns:a16="http://schemas.microsoft.com/office/drawing/2014/main" id="{572101A9-6D8C-4224-4764-769FE25CB417}"/>
              </a:ext>
            </a:extLst>
          </p:cNvPr>
          <p:cNvSpPr>
            <a:spLocks noGrp="1"/>
          </p:cNvSpPr>
          <p:nvPr>
            <p:ph idx="1"/>
          </p:nvPr>
        </p:nvSpPr>
        <p:spPr>
          <a:xfrm>
            <a:off x="251520" y="1556792"/>
            <a:ext cx="8640960" cy="4752528"/>
          </a:xfrm>
        </p:spPr>
        <p:txBody>
          <a:bodyPr>
            <a:normAutofit lnSpcReduction="10000"/>
          </a:bodyPr>
          <a:lstStyle/>
          <a:p>
            <a:r>
              <a:rPr lang="tr-TR" sz="1800" dirty="0">
                <a:solidFill>
                  <a:srgbClr val="002060"/>
                </a:solidFill>
                <a:effectLst/>
                <a:ea typeface="SimSun" panose="02010600030101010101" pitchFamily="2" charset="-122"/>
                <a:cs typeface="Times New Roman" pitchFamily="18" charset="0"/>
              </a:rPr>
              <a:t>Hastanın, profilaktik amaçlarla önceden planlanmış şekilde bir seri kronik transfüzyon tedavisi (basit veya değişim) alması veya hastanın çalışma süresince kronik transfüzyon tedavisine başlama olasılığının olması veya vizit 1’den sonraki 28 gün içinde herhangi bir nedenle RBC veya tam kan transfüzyonu alması</a:t>
            </a:r>
          </a:p>
          <a:p>
            <a:r>
              <a:rPr lang="tr-TR" sz="1800" dirty="0" err="1">
                <a:solidFill>
                  <a:srgbClr val="002060"/>
                </a:solidFill>
                <a:effectLst/>
                <a:ea typeface="SimSun" panose="02010600030101010101" pitchFamily="2" charset="-122"/>
                <a:cs typeface="Times New Roman" pitchFamily="18" charset="0"/>
              </a:rPr>
              <a:t>BGOF’un</a:t>
            </a:r>
            <a:r>
              <a:rPr lang="tr-TR" sz="1800" dirty="0">
                <a:solidFill>
                  <a:srgbClr val="002060"/>
                </a:solidFill>
                <a:effectLst/>
                <a:ea typeface="SimSun" panose="02010600030101010101" pitchFamily="2" charset="-122"/>
                <a:cs typeface="Times New Roman" pitchFamily="18" charset="0"/>
              </a:rPr>
              <a:t> imzalanmasından önceki 28 gün içinde </a:t>
            </a:r>
            <a:r>
              <a:rPr lang="tr-TR" sz="1800" dirty="0" err="1">
                <a:solidFill>
                  <a:srgbClr val="002060"/>
                </a:solidFill>
                <a:effectLst/>
                <a:ea typeface="SimSun" panose="02010600030101010101" pitchFamily="2" charset="-122"/>
                <a:cs typeface="Times New Roman" pitchFamily="18" charset="0"/>
              </a:rPr>
              <a:t>eritropoietin</a:t>
            </a:r>
            <a:r>
              <a:rPr lang="tr-TR" sz="1800" dirty="0">
                <a:solidFill>
                  <a:srgbClr val="002060"/>
                </a:solidFill>
                <a:effectLst/>
                <a:ea typeface="SimSun" panose="02010600030101010101" pitchFamily="2" charset="-122"/>
                <a:cs typeface="Times New Roman" pitchFamily="18" charset="0"/>
              </a:rPr>
              <a:t> veya diğer </a:t>
            </a:r>
            <a:r>
              <a:rPr lang="tr-TR" sz="1800" dirty="0" err="1">
                <a:solidFill>
                  <a:srgbClr val="002060"/>
                </a:solidFill>
                <a:effectLst/>
                <a:ea typeface="SimSun" panose="02010600030101010101" pitchFamily="2" charset="-122"/>
                <a:cs typeface="Times New Roman" pitchFamily="18" charset="0"/>
              </a:rPr>
              <a:t>hematopoietik</a:t>
            </a:r>
            <a:r>
              <a:rPr lang="tr-TR" sz="1800" dirty="0">
                <a:solidFill>
                  <a:srgbClr val="002060"/>
                </a:solidFill>
                <a:effectLst/>
                <a:ea typeface="SimSun" panose="02010600030101010101" pitchFamily="2" charset="-122"/>
                <a:cs typeface="Times New Roman" pitchFamily="18" charset="0"/>
              </a:rPr>
              <a:t> büyüme faktörü tedavisi alınması veya araştırma sırasında bu ajanlar ile tedavi planlanması</a:t>
            </a:r>
            <a:endParaRPr lang="tr-TR" sz="1800" dirty="0">
              <a:solidFill>
                <a:srgbClr val="002060"/>
              </a:solidFill>
              <a:ea typeface="SimSun" panose="02010600030101010101" pitchFamily="2" charset="-122"/>
              <a:cs typeface="Times New Roman" pitchFamily="18" charset="0"/>
            </a:endParaRPr>
          </a:p>
          <a:p>
            <a:r>
              <a:rPr lang="tr-TR" sz="1800" dirty="0" err="1">
                <a:solidFill>
                  <a:srgbClr val="002060"/>
                </a:solidFill>
                <a:effectLst/>
                <a:ea typeface="SimSun" panose="02010600030101010101" pitchFamily="2" charset="-122"/>
                <a:cs typeface="Times New Roman" pitchFamily="18" charset="0"/>
              </a:rPr>
              <a:t>BGOF’un</a:t>
            </a:r>
            <a:r>
              <a:rPr lang="tr-TR" sz="1800" dirty="0">
                <a:solidFill>
                  <a:srgbClr val="002060"/>
                </a:solidFill>
                <a:effectLst/>
                <a:ea typeface="SimSun" panose="02010600030101010101" pitchFamily="2" charset="-122"/>
                <a:cs typeface="Times New Roman" pitchFamily="18" charset="0"/>
              </a:rPr>
              <a:t> imzalanmasından önceki 12 hafta içinde </a:t>
            </a:r>
            <a:r>
              <a:rPr lang="tr-TR" sz="1800" dirty="0" err="1">
                <a:solidFill>
                  <a:srgbClr val="002060"/>
                </a:solidFill>
                <a:effectLst/>
                <a:ea typeface="SimSun" panose="02010600030101010101" pitchFamily="2" charset="-122"/>
                <a:cs typeface="Times New Roman" pitchFamily="18" charset="0"/>
              </a:rPr>
              <a:t>vokselotor</a:t>
            </a:r>
            <a:r>
              <a:rPr lang="tr-TR" sz="1800" dirty="0">
                <a:solidFill>
                  <a:srgbClr val="002060"/>
                </a:solidFill>
                <a:effectLst/>
                <a:ea typeface="SimSun" panose="02010600030101010101" pitchFamily="2" charset="-122"/>
                <a:cs typeface="Times New Roman" pitchFamily="18" charset="0"/>
              </a:rPr>
              <a:t> tedavisi alınması veya çalışma süresince bu ajan ile tedavi planlanması</a:t>
            </a:r>
          </a:p>
          <a:p>
            <a:r>
              <a:rPr lang="tr-TR" sz="1800" dirty="0" err="1">
                <a:solidFill>
                  <a:srgbClr val="002060"/>
                </a:solidFill>
                <a:effectLst/>
                <a:ea typeface="SimSun" panose="02010600030101010101" pitchFamily="2" charset="-122"/>
                <a:cs typeface="Times New Roman" pitchFamily="18" charset="0"/>
              </a:rPr>
              <a:t>BGOF’un</a:t>
            </a:r>
            <a:r>
              <a:rPr lang="tr-TR" sz="1800" dirty="0">
                <a:solidFill>
                  <a:srgbClr val="002060"/>
                </a:solidFill>
                <a:effectLst/>
                <a:ea typeface="SimSun" panose="02010600030101010101" pitchFamily="2" charset="-122"/>
                <a:cs typeface="Times New Roman" pitchFamily="18" charset="0"/>
              </a:rPr>
              <a:t> imzalanmasından önceki 12 hafta içinde </a:t>
            </a:r>
            <a:r>
              <a:rPr lang="tr-TR" sz="1800" dirty="0" err="1">
                <a:solidFill>
                  <a:srgbClr val="002060"/>
                </a:solidFill>
                <a:effectLst/>
                <a:ea typeface="SimSun" panose="02010600030101010101" pitchFamily="2" charset="-122"/>
                <a:cs typeface="Times New Roman" pitchFamily="18" charset="0"/>
              </a:rPr>
              <a:t>crizanlizumab</a:t>
            </a:r>
            <a:r>
              <a:rPr lang="tr-TR" sz="1800" dirty="0">
                <a:solidFill>
                  <a:srgbClr val="002060"/>
                </a:solidFill>
                <a:effectLst/>
                <a:ea typeface="SimSun" panose="02010600030101010101" pitchFamily="2" charset="-122"/>
                <a:cs typeface="Times New Roman" pitchFamily="18" charset="0"/>
              </a:rPr>
              <a:t> tedavisi alınması veya çalışma süresince bu ajan ile tedavi planlanması</a:t>
            </a:r>
            <a:endParaRPr lang="tr-TR" sz="1800" dirty="0">
              <a:solidFill>
                <a:srgbClr val="002060"/>
              </a:solidFill>
              <a:ea typeface="SimSun" panose="02010600030101010101" pitchFamily="2" charset="-122"/>
              <a:cs typeface="Times New Roman" pitchFamily="18" charset="0"/>
            </a:endParaRPr>
          </a:p>
          <a:p>
            <a:r>
              <a:rPr lang="tr-TR" sz="1800" dirty="0" err="1">
                <a:solidFill>
                  <a:srgbClr val="002060"/>
                </a:solidFill>
                <a:effectLst/>
                <a:ea typeface="SimSun" panose="02010600030101010101" pitchFamily="2" charset="-122"/>
                <a:cs typeface="Times New Roman" pitchFamily="18" charset="0"/>
              </a:rPr>
              <a:t>BGOF’un</a:t>
            </a:r>
            <a:r>
              <a:rPr lang="tr-TR" sz="1800" dirty="0">
                <a:solidFill>
                  <a:srgbClr val="002060"/>
                </a:solidFill>
                <a:effectLst/>
                <a:ea typeface="SimSun" panose="02010600030101010101" pitchFamily="2" charset="-122"/>
                <a:cs typeface="Times New Roman" pitchFamily="18" charset="0"/>
              </a:rPr>
              <a:t> imzalanmasından önceki 12 hafta içinde L-glutamin tedavisi alınması veya çalışma süresince bu ajan ile tedavi planlanması</a:t>
            </a:r>
          </a:p>
          <a:p>
            <a:r>
              <a:rPr lang="tr-TR" sz="1800" dirty="0">
                <a:solidFill>
                  <a:srgbClr val="002060"/>
                </a:solidFill>
                <a:effectLst/>
                <a:ea typeface="SimSun" panose="02010600030101010101" pitchFamily="2" charset="-122"/>
                <a:cs typeface="Times New Roman" pitchFamily="18" charset="0"/>
              </a:rPr>
              <a:t>HIV pozitif </a:t>
            </a:r>
            <a:endParaRPr lang="tr-TR" sz="1800" dirty="0">
              <a:solidFill>
                <a:srgbClr val="002060"/>
              </a:solidFill>
              <a:ea typeface="SimSun" panose="02010600030101010101" pitchFamily="2" charset="-122"/>
              <a:cs typeface="Times New Roman" pitchFamily="18" charset="0"/>
            </a:endParaRPr>
          </a:p>
          <a:p>
            <a:r>
              <a:rPr lang="tr-TR" sz="1800" dirty="0">
                <a:solidFill>
                  <a:srgbClr val="002060"/>
                </a:solidFill>
                <a:effectLst/>
                <a:ea typeface="SimSun" panose="02010600030101010101" pitchFamily="2" charset="-122"/>
                <a:cs typeface="Times New Roman" pitchFamily="18" charset="0"/>
              </a:rPr>
              <a:t>Normal laboratuvar üst sınırının &gt;3 katı ALT yükselmesi olarak tanımlanan karaciğer fonksiyon bozukluğu (vizit 1’de)</a:t>
            </a:r>
          </a:p>
          <a:p>
            <a:pPr marL="0" indent="0">
              <a:buNone/>
            </a:pPr>
            <a:endParaRPr lang="en-US" dirty="0">
              <a:solidFill>
                <a:srgbClr val="002060"/>
              </a:solidFill>
              <a:cs typeface="Times New Roman" pitchFamily="18" charset="0"/>
            </a:endParaRPr>
          </a:p>
        </p:txBody>
      </p:sp>
    </p:spTree>
    <p:extLst>
      <p:ext uri="{BB962C8B-B14F-4D97-AF65-F5344CB8AC3E}">
        <p14:creationId xmlns:p14="http://schemas.microsoft.com/office/powerpoint/2010/main" val="410228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tr-TR" sz="3600" dirty="0">
                <a:solidFill>
                  <a:srgbClr val="002060"/>
                </a:solidFill>
              </a:rPr>
              <a:t>Destekleyici tedavi</a:t>
            </a:r>
            <a:r>
              <a:rPr lang="en-US" sz="3600" dirty="0">
                <a:solidFill>
                  <a:srgbClr val="002060"/>
                </a:solidFill>
              </a:rPr>
              <a:t> </a:t>
            </a:r>
          </a:p>
        </p:txBody>
      </p:sp>
      <p:sp>
        <p:nvSpPr>
          <p:cNvPr id="15363" name="Rectangle 3"/>
          <p:cNvSpPr>
            <a:spLocks noGrp="1" noChangeArrowheads="1"/>
          </p:cNvSpPr>
          <p:nvPr>
            <p:ph type="body" idx="1"/>
          </p:nvPr>
        </p:nvSpPr>
        <p:spPr/>
        <p:txBody>
          <a:bodyPr/>
          <a:lstStyle/>
          <a:p>
            <a:pPr eaLnBrk="1" hangingPunct="1">
              <a:lnSpc>
                <a:spcPct val="90000"/>
              </a:lnSpc>
              <a:buFont typeface="Wingdings" pitchFamily="2" charset="2"/>
              <a:buChar char="Ø"/>
              <a:defRPr/>
            </a:pPr>
            <a:endParaRPr lang="tr-TR" dirty="0">
              <a:solidFill>
                <a:srgbClr val="002060"/>
              </a:solidFill>
            </a:endParaRPr>
          </a:p>
          <a:p>
            <a:pPr eaLnBrk="1" hangingPunct="1">
              <a:lnSpc>
                <a:spcPct val="90000"/>
              </a:lnSpc>
              <a:defRPr/>
            </a:pPr>
            <a:r>
              <a:rPr lang="tr-TR" sz="2800" dirty="0" err="1">
                <a:solidFill>
                  <a:srgbClr val="002060"/>
                </a:solidFill>
              </a:rPr>
              <a:t>Hidrasyon</a:t>
            </a:r>
            <a:endParaRPr lang="tr-TR" sz="2800" dirty="0">
              <a:solidFill>
                <a:srgbClr val="002060"/>
              </a:solidFill>
            </a:endParaRPr>
          </a:p>
          <a:p>
            <a:pPr eaLnBrk="1" hangingPunct="1">
              <a:lnSpc>
                <a:spcPct val="90000"/>
              </a:lnSpc>
              <a:defRPr/>
            </a:pPr>
            <a:endParaRPr lang="tr-TR" sz="2800" dirty="0">
              <a:solidFill>
                <a:srgbClr val="002060"/>
              </a:solidFill>
            </a:endParaRPr>
          </a:p>
          <a:p>
            <a:pPr eaLnBrk="1" hangingPunct="1">
              <a:lnSpc>
                <a:spcPct val="90000"/>
              </a:lnSpc>
              <a:defRPr/>
            </a:pPr>
            <a:r>
              <a:rPr lang="tr-TR" sz="2800" dirty="0">
                <a:solidFill>
                  <a:srgbClr val="002060"/>
                </a:solidFill>
              </a:rPr>
              <a:t>Ağrı kontrolü</a:t>
            </a:r>
          </a:p>
          <a:p>
            <a:pPr eaLnBrk="1" hangingPunct="1">
              <a:lnSpc>
                <a:spcPct val="90000"/>
              </a:lnSpc>
              <a:defRPr/>
            </a:pPr>
            <a:endParaRPr lang="tr-TR" sz="2800" dirty="0">
              <a:solidFill>
                <a:srgbClr val="002060"/>
              </a:solidFill>
            </a:endParaRPr>
          </a:p>
          <a:p>
            <a:pPr eaLnBrk="1" hangingPunct="1">
              <a:lnSpc>
                <a:spcPct val="90000"/>
              </a:lnSpc>
              <a:defRPr/>
            </a:pPr>
            <a:r>
              <a:rPr lang="tr-TR" sz="2800" dirty="0">
                <a:solidFill>
                  <a:srgbClr val="002060"/>
                </a:solidFill>
              </a:rPr>
              <a:t>Kan transfüzyonu </a:t>
            </a:r>
          </a:p>
          <a:p>
            <a:pPr eaLnBrk="1" hangingPunct="1">
              <a:lnSpc>
                <a:spcPct val="90000"/>
              </a:lnSpc>
              <a:defRPr/>
            </a:pPr>
            <a:endParaRPr lang="tr-TR" sz="2800" dirty="0">
              <a:solidFill>
                <a:srgbClr val="002060"/>
              </a:solidFill>
            </a:endParaRPr>
          </a:p>
          <a:p>
            <a:pPr eaLnBrk="1" hangingPunct="1">
              <a:lnSpc>
                <a:spcPct val="90000"/>
              </a:lnSpc>
              <a:defRPr/>
            </a:pPr>
            <a:r>
              <a:rPr lang="tr-TR" sz="2800" dirty="0" err="1">
                <a:solidFill>
                  <a:srgbClr val="002060"/>
                </a:solidFill>
              </a:rPr>
              <a:t>Psikososyal</a:t>
            </a:r>
            <a:r>
              <a:rPr lang="tr-TR" sz="2800" dirty="0">
                <a:solidFill>
                  <a:srgbClr val="002060"/>
                </a:solidFill>
              </a:rPr>
              <a:t> destekler</a:t>
            </a:r>
            <a:endParaRPr lang="en-US" dirty="0">
              <a:solidFill>
                <a:srgbClr val="002060"/>
              </a:solidFill>
            </a:endParaRPr>
          </a:p>
        </p:txBody>
      </p:sp>
    </p:spTree>
    <p:extLst>
      <p:ext uri="{BB962C8B-B14F-4D97-AF65-F5344CB8AC3E}">
        <p14:creationId xmlns:p14="http://schemas.microsoft.com/office/powerpoint/2010/main" val="5140614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CEFA3B-B31A-EF96-DE8A-1D3C0417B637}"/>
              </a:ext>
            </a:extLst>
          </p:cNvPr>
          <p:cNvSpPr>
            <a:spLocks noGrp="1"/>
          </p:cNvSpPr>
          <p:nvPr>
            <p:ph type="title"/>
          </p:nvPr>
        </p:nvSpPr>
        <p:spPr/>
        <p:txBody>
          <a:bodyPr/>
          <a:lstStyle/>
          <a:p>
            <a:r>
              <a:rPr lang="tr-TR" dirty="0">
                <a:solidFill>
                  <a:srgbClr val="002060"/>
                </a:solidFill>
              </a:rPr>
              <a:t>Dahil Etmeme Kriterleri</a:t>
            </a:r>
            <a:endParaRPr lang="en-US" dirty="0">
              <a:solidFill>
                <a:srgbClr val="002060"/>
              </a:solidFill>
            </a:endParaRPr>
          </a:p>
        </p:txBody>
      </p:sp>
      <p:sp>
        <p:nvSpPr>
          <p:cNvPr id="3" name="İçerik Yer Tutucusu 2">
            <a:extLst>
              <a:ext uri="{FF2B5EF4-FFF2-40B4-BE49-F238E27FC236}">
                <a16:creationId xmlns:a16="http://schemas.microsoft.com/office/drawing/2014/main" id="{FDF6C355-1B6D-633D-0110-40C571A7A2F9}"/>
              </a:ext>
            </a:extLst>
          </p:cNvPr>
          <p:cNvSpPr>
            <a:spLocks noGrp="1"/>
          </p:cNvSpPr>
          <p:nvPr>
            <p:ph idx="1"/>
          </p:nvPr>
        </p:nvSpPr>
        <p:spPr/>
        <p:txBody>
          <a:bodyPr>
            <a:normAutofit fontScale="92500" lnSpcReduction="10000"/>
          </a:bodyPr>
          <a:lstStyle/>
          <a:p>
            <a:r>
              <a:rPr lang="tr-TR" sz="1800" dirty="0">
                <a:solidFill>
                  <a:srgbClr val="002060"/>
                </a:solidFill>
                <a:effectLst/>
                <a:latin typeface="Times New Roman" panose="02020603050405020304" pitchFamily="18" charset="0"/>
                <a:ea typeface="SimSun" panose="02010600030101010101" pitchFamily="2" charset="-122"/>
              </a:rPr>
              <a:t>Şiddetli böbrek fonksiyon bozukluğu (</a:t>
            </a:r>
            <a:r>
              <a:rPr lang="tr-TR" sz="1800" dirty="0" err="1">
                <a:solidFill>
                  <a:srgbClr val="002060"/>
                </a:solidFill>
                <a:effectLst/>
                <a:latin typeface="Times New Roman" panose="02020603050405020304" pitchFamily="18" charset="0"/>
                <a:ea typeface="SimSun" panose="02010600030101010101" pitchFamily="2" charset="-122"/>
              </a:rPr>
              <a:t>eGFR</a:t>
            </a:r>
            <a:r>
              <a:rPr lang="tr-TR" sz="1800" dirty="0">
                <a:solidFill>
                  <a:srgbClr val="002060"/>
                </a:solidFill>
                <a:effectLst/>
                <a:latin typeface="Times New Roman" panose="02020603050405020304" pitchFamily="18" charset="0"/>
                <a:ea typeface="SimSun" panose="02010600030101010101" pitchFamily="2" charset="-122"/>
              </a:rPr>
              <a:t> ≤30 </a:t>
            </a:r>
            <a:r>
              <a:rPr lang="tr-TR" sz="1800" dirty="0" err="1">
                <a:solidFill>
                  <a:srgbClr val="002060"/>
                </a:solidFill>
                <a:effectLst/>
                <a:latin typeface="Times New Roman" panose="02020603050405020304" pitchFamily="18" charset="0"/>
                <a:ea typeface="SimSun" panose="02010600030101010101" pitchFamily="2" charset="-122"/>
              </a:rPr>
              <a:t>mL</a:t>
            </a:r>
            <a:r>
              <a:rPr lang="tr-TR" sz="1800" dirty="0">
                <a:solidFill>
                  <a:srgbClr val="002060"/>
                </a:solidFill>
                <a:effectLst/>
                <a:latin typeface="Times New Roman" panose="02020603050405020304" pitchFamily="18" charset="0"/>
                <a:ea typeface="SimSun" panose="02010600030101010101" pitchFamily="2" charset="-122"/>
              </a:rPr>
              <a:t>/dk/1.73 m² veya kronik diyaliz söz konusu ise)</a:t>
            </a:r>
          </a:p>
          <a:p>
            <a:r>
              <a:rPr lang="tr-TR" sz="1800" kern="150" dirty="0" err="1">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Platelet</a:t>
            </a:r>
            <a:r>
              <a:rPr lang="tr-TR" sz="1800"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 sayısının &gt; 800 x 10</a:t>
            </a:r>
            <a:r>
              <a:rPr lang="tr-TR" sz="1800" kern="150" baseline="3000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9</a:t>
            </a:r>
            <a:r>
              <a:rPr lang="tr-TR" sz="1800"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/L olması  (vizit 1’de)</a:t>
            </a:r>
            <a:endParaRPr lang="en-US" sz="1800" kern="150" dirty="0">
              <a:solidFill>
                <a:srgbClr val="002060"/>
              </a:solidFill>
              <a:effectLst/>
              <a:latin typeface="Times New Roman" panose="02020603050405020304" pitchFamily="18" charset="0"/>
              <a:ea typeface="SimSun" panose="02010600030101010101" pitchFamily="2" charset="-122"/>
              <a:cs typeface="Lucida Sans" panose="020B0602030504020204" pitchFamily="34" charset="0"/>
            </a:endParaRPr>
          </a:p>
          <a:p>
            <a:r>
              <a:rPr lang="tr-TR" sz="1800" dirty="0">
                <a:solidFill>
                  <a:srgbClr val="002060"/>
                </a:solidFill>
                <a:effectLst/>
                <a:latin typeface="Times New Roman" panose="02020603050405020304" pitchFamily="18" charset="0"/>
                <a:ea typeface="SimSun" panose="02010600030101010101" pitchFamily="2" charset="-122"/>
              </a:rPr>
              <a:t>Mutlak nötrofil sayısının </a:t>
            </a:r>
            <a:r>
              <a:rPr lang="tr-TR" sz="1800" kern="0" dirty="0">
                <a:solidFill>
                  <a:srgbClr val="002060"/>
                </a:solidFill>
                <a:effectLst/>
                <a:latin typeface="Times New Roman" panose="02020603050405020304" pitchFamily="18" charset="0"/>
                <a:ea typeface="TimesNewRomanPSMT"/>
              </a:rPr>
              <a:t>≤</a:t>
            </a:r>
            <a:r>
              <a:rPr lang="tr-TR" sz="1800" dirty="0">
                <a:solidFill>
                  <a:srgbClr val="002060"/>
                </a:solidFill>
                <a:effectLst/>
                <a:latin typeface="Times New Roman" panose="02020603050405020304" pitchFamily="18" charset="0"/>
                <a:ea typeface="SimSun" panose="02010600030101010101" pitchFamily="2" charset="-122"/>
              </a:rPr>
              <a:t>1.5 x 10</a:t>
            </a:r>
            <a:r>
              <a:rPr lang="tr-TR" sz="1800" baseline="30000" dirty="0">
                <a:solidFill>
                  <a:srgbClr val="002060"/>
                </a:solidFill>
                <a:effectLst/>
                <a:latin typeface="Times New Roman" panose="02020603050405020304" pitchFamily="18" charset="0"/>
                <a:ea typeface="SimSun" panose="02010600030101010101" pitchFamily="2" charset="-122"/>
              </a:rPr>
              <a:t>9</a:t>
            </a:r>
            <a:r>
              <a:rPr lang="tr-TR" sz="1800" dirty="0">
                <a:solidFill>
                  <a:srgbClr val="002060"/>
                </a:solidFill>
                <a:effectLst/>
                <a:latin typeface="Times New Roman" panose="02020603050405020304" pitchFamily="18" charset="0"/>
                <a:ea typeface="SimSun" panose="02010600030101010101" pitchFamily="2" charset="-122"/>
              </a:rPr>
              <a:t>/L olması (vizit 1’de)</a:t>
            </a:r>
          </a:p>
          <a:p>
            <a:r>
              <a:rPr lang="tr-TR" sz="1800" dirty="0">
                <a:solidFill>
                  <a:srgbClr val="002060"/>
                </a:solidFill>
                <a:effectLst/>
                <a:latin typeface="Times New Roman" panose="02020603050405020304" pitchFamily="18" charset="0"/>
                <a:ea typeface="SimSun" panose="02010600030101010101" pitchFamily="2" charset="-122"/>
              </a:rPr>
              <a:t>Taramadan önceki 5 yıl içinde (bazal veya </a:t>
            </a:r>
            <a:r>
              <a:rPr lang="tr-TR" sz="1800" dirty="0" err="1">
                <a:solidFill>
                  <a:srgbClr val="002060"/>
                </a:solidFill>
                <a:effectLst/>
                <a:latin typeface="Times New Roman" panose="02020603050405020304" pitchFamily="18" charset="0"/>
                <a:ea typeface="SimSun" panose="02010600030101010101" pitchFamily="2" charset="-122"/>
              </a:rPr>
              <a:t>skuamöz</a:t>
            </a:r>
            <a:r>
              <a:rPr lang="tr-TR" sz="1800" dirty="0">
                <a:solidFill>
                  <a:srgbClr val="002060"/>
                </a:solidFill>
                <a:effectLst/>
                <a:latin typeface="Times New Roman" panose="02020603050405020304" pitchFamily="18" charset="0"/>
                <a:ea typeface="SimSun" panose="02010600030101010101" pitchFamily="2" charset="-122"/>
              </a:rPr>
              <a:t> hücreli cilt kanseri, in </a:t>
            </a:r>
            <a:r>
              <a:rPr lang="tr-TR" sz="1800" dirty="0" err="1">
                <a:solidFill>
                  <a:srgbClr val="002060"/>
                </a:solidFill>
                <a:effectLst/>
                <a:latin typeface="Times New Roman" panose="02020603050405020304" pitchFamily="18" charset="0"/>
                <a:ea typeface="SimSun" panose="02010600030101010101" pitchFamily="2" charset="-122"/>
              </a:rPr>
              <a:t>situ</a:t>
            </a:r>
            <a:r>
              <a:rPr lang="tr-TR" sz="1800" dirty="0">
                <a:solidFill>
                  <a:srgbClr val="002060"/>
                </a:solidFill>
                <a:effectLst/>
                <a:latin typeface="Times New Roman" panose="02020603050405020304" pitchFamily="18" charset="0"/>
                <a:ea typeface="SimSun" panose="02010600030101010101" pitchFamily="2" charset="-122"/>
              </a:rPr>
              <a:t> serviks karsinomları veya in </a:t>
            </a:r>
            <a:r>
              <a:rPr lang="tr-TR" sz="1800" dirty="0" err="1">
                <a:solidFill>
                  <a:srgbClr val="002060"/>
                </a:solidFill>
                <a:effectLst/>
                <a:latin typeface="Times New Roman" panose="02020603050405020304" pitchFamily="18" charset="0"/>
                <a:ea typeface="SimSun" panose="02010600030101010101" pitchFamily="2" charset="-122"/>
              </a:rPr>
              <a:t>situ</a:t>
            </a:r>
            <a:r>
              <a:rPr lang="tr-TR" sz="1800" dirty="0">
                <a:solidFill>
                  <a:srgbClr val="002060"/>
                </a:solidFill>
                <a:effectLst/>
                <a:latin typeface="Times New Roman" panose="02020603050405020304" pitchFamily="18" charset="0"/>
                <a:ea typeface="SimSun" panose="02010600030101010101" pitchFamily="2" charset="-122"/>
              </a:rPr>
              <a:t> prostat kanseri dışında) </a:t>
            </a:r>
            <a:r>
              <a:rPr lang="tr-TR" sz="1800" dirty="0" err="1">
                <a:solidFill>
                  <a:srgbClr val="002060"/>
                </a:solidFill>
                <a:effectLst/>
                <a:latin typeface="Times New Roman" panose="02020603050405020304" pitchFamily="18" charset="0"/>
                <a:ea typeface="SimSun" panose="02010600030101010101" pitchFamily="2" charset="-122"/>
              </a:rPr>
              <a:t>malign</a:t>
            </a:r>
            <a:r>
              <a:rPr lang="tr-TR" sz="1800" dirty="0">
                <a:solidFill>
                  <a:srgbClr val="002060"/>
                </a:solidFill>
                <a:effectLst/>
                <a:latin typeface="Times New Roman" panose="02020603050405020304" pitchFamily="18" charset="0"/>
                <a:ea typeface="SimSun" panose="02010600030101010101" pitchFamily="2" charset="-122"/>
              </a:rPr>
              <a:t> </a:t>
            </a:r>
            <a:r>
              <a:rPr lang="tr-TR" sz="1800" dirty="0" err="1">
                <a:solidFill>
                  <a:srgbClr val="002060"/>
                </a:solidFill>
                <a:effectLst/>
                <a:latin typeface="Times New Roman" panose="02020603050405020304" pitchFamily="18" charset="0"/>
                <a:ea typeface="SimSun" panose="02010600030101010101" pitchFamily="2" charset="-122"/>
              </a:rPr>
              <a:t>neoplazm</a:t>
            </a:r>
            <a:r>
              <a:rPr lang="tr-TR" sz="1800" dirty="0">
                <a:solidFill>
                  <a:srgbClr val="002060"/>
                </a:solidFill>
                <a:effectLst/>
                <a:latin typeface="Times New Roman" panose="02020603050405020304" pitchFamily="18" charset="0"/>
                <a:ea typeface="SimSun" panose="02010600030101010101" pitchFamily="2" charset="-122"/>
              </a:rPr>
              <a:t> varlığı veya öyküsü </a:t>
            </a:r>
            <a:endParaRPr lang="tr-TR" sz="1800" dirty="0">
              <a:solidFill>
                <a:srgbClr val="002060"/>
              </a:solidFill>
              <a:latin typeface="Times New Roman" panose="02020603050405020304" pitchFamily="18" charset="0"/>
              <a:ea typeface="SimSun" panose="02010600030101010101" pitchFamily="2" charset="-122"/>
            </a:endParaRPr>
          </a:p>
          <a:p>
            <a:r>
              <a:rPr lang="tr-TR" sz="1800" dirty="0">
                <a:solidFill>
                  <a:srgbClr val="002060"/>
                </a:solidFill>
                <a:effectLst/>
                <a:latin typeface="Times New Roman" panose="02020603050405020304" pitchFamily="18" charset="0"/>
                <a:ea typeface="SimSun" panose="02010600030101010101" pitchFamily="2" charset="-122"/>
              </a:rPr>
              <a:t>Araştırmacının kararına göre, hastanın tıbbi, psikolojik veya davranışsal durumunda güvenli katılımı engelleyebilecek, çalışmadan elde edilen sonuçların yorumlanmasında karışıklığa neden olabilecek, uyumu bozabilecek ya da bilgilendirilmiş onama engel oluşturabilecek bir durumun bulunması</a:t>
            </a:r>
          </a:p>
          <a:p>
            <a:r>
              <a:rPr lang="tr-TR" sz="1800" dirty="0">
                <a:solidFill>
                  <a:srgbClr val="002060"/>
                </a:solidFill>
                <a:effectLst/>
                <a:latin typeface="Times New Roman" panose="02020603050405020304" pitchFamily="18" charset="0"/>
                <a:ea typeface="SimSun" panose="02010600030101010101" pitchFamily="2" charset="-122"/>
              </a:rPr>
              <a:t>Araştırmacının kararına göre, mide veya ince bağırsakta ilaç emilimini etkileyebilecek herhangi bir durum/eşzamanlı kronik hastalık</a:t>
            </a:r>
            <a:endParaRPr lang="tr-TR" sz="1800" dirty="0">
              <a:solidFill>
                <a:srgbClr val="002060"/>
              </a:solidFill>
              <a:latin typeface="Times New Roman" panose="02020603050405020304" pitchFamily="18" charset="0"/>
              <a:ea typeface="SimSun" panose="02010600030101010101" pitchFamily="2" charset="-122"/>
            </a:endParaRPr>
          </a:p>
          <a:p>
            <a:r>
              <a:rPr lang="tr-TR" sz="1800"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Bu çalışmaya önceden katılım. Katılım, randomize olarak tanımlanır.</a:t>
            </a:r>
            <a:endParaRPr lang="en-US" sz="1800" kern="150" dirty="0">
              <a:solidFill>
                <a:srgbClr val="002060"/>
              </a:solidFill>
              <a:effectLst/>
              <a:latin typeface="Times New Roman" panose="02020603050405020304" pitchFamily="18" charset="0"/>
              <a:ea typeface="SimSun" panose="02010600030101010101" pitchFamily="2" charset="-122"/>
              <a:cs typeface="Lucida Sans" panose="020B0602030504020204" pitchFamily="34" charset="0"/>
            </a:endParaRPr>
          </a:p>
          <a:p>
            <a:r>
              <a:rPr lang="tr-TR" sz="1800" dirty="0" err="1">
                <a:solidFill>
                  <a:srgbClr val="002060"/>
                </a:solidFill>
                <a:effectLst/>
                <a:latin typeface="Times New Roman" panose="02020603050405020304" pitchFamily="18" charset="0"/>
                <a:ea typeface="SimSun" panose="02010600030101010101" pitchFamily="2" charset="-122"/>
              </a:rPr>
              <a:t>BGOF’un</a:t>
            </a:r>
            <a:r>
              <a:rPr lang="tr-TR" sz="1800" dirty="0">
                <a:solidFill>
                  <a:srgbClr val="002060"/>
                </a:solidFill>
                <a:effectLst/>
                <a:latin typeface="Times New Roman" panose="02020603050405020304" pitchFamily="18" charset="0"/>
                <a:ea typeface="SimSun" panose="02010600030101010101" pitchFamily="2" charset="-122"/>
              </a:rPr>
              <a:t> imzalanmasından sonraki 28 gün içinde onaylanmış veya onaylanmamış bir araştırma ürünüyle ilgili herhangi bir klinik araştırmaya katılım veya bu ürünün beş eliminasyon yarılanma ömrünün olması (hangisi daha uzunsa) veya şu anda bir tıbbi araştırma ürüne ait başka bir araştırmasına katılmak</a:t>
            </a:r>
            <a:endParaRPr lang="tr-TR" sz="1800" dirty="0">
              <a:solidFill>
                <a:srgbClr val="00206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7436500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6AA70E6C-F075-9F32-B59F-EE36A61A42C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85A09D1-5BF3-B26C-F6D9-C6F40BC4FAE5}"/>
              </a:ext>
            </a:extLst>
          </p:cNvPr>
          <p:cNvSpPr>
            <a:spLocks noGrp="1"/>
          </p:cNvSpPr>
          <p:nvPr>
            <p:ph type="body" idx="1"/>
          </p:nvPr>
        </p:nvSpPr>
        <p:spPr/>
        <p:txBody>
          <a:bodyPr>
            <a:normAutofit/>
          </a:bodyPr>
          <a:lstStyle/>
          <a:p>
            <a:r>
              <a:rPr lang="tr-TR" sz="5400" b="1" dirty="0">
                <a:solidFill>
                  <a:schemeClr val="tx1"/>
                </a:solidFill>
              </a:rPr>
              <a:t>            teşekkürler</a:t>
            </a:r>
          </a:p>
        </p:txBody>
      </p:sp>
    </p:spTree>
    <p:extLst>
      <p:ext uri="{BB962C8B-B14F-4D97-AF65-F5344CB8AC3E}">
        <p14:creationId xmlns:p14="http://schemas.microsoft.com/office/powerpoint/2010/main" val="11142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eaLnBrk="1" hangingPunct="1">
              <a:defRPr/>
            </a:pPr>
            <a:r>
              <a:rPr lang="tr-TR" sz="4000" dirty="0" err="1">
                <a:solidFill>
                  <a:srgbClr val="002060"/>
                </a:solidFill>
              </a:rPr>
              <a:t>Hidroksiüre</a:t>
            </a:r>
            <a:endParaRPr lang="en-US" sz="4000" dirty="0">
              <a:solidFill>
                <a:srgbClr val="002060"/>
              </a:solidFill>
            </a:endParaRPr>
          </a:p>
        </p:txBody>
      </p:sp>
      <p:sp>
        <p:nvSpPr>
          <p:cNvPr id="19459" name="Rectangle 3"/>
          <p:cNvSpPr>
            <a:spLocks noGrp="1" noChangeArrowheads="1"/>
          </p:cNvSpPr>
          <p:nvPr>
            <p:ph type="body" idx="1"/>
          </p:nvPr>
        </p:nvSpPr>
        <p:spPr>
          <a:xfrm>
            <a:off x="0" y="1628800"/>
            <a:ext cx="5436096" cy="4497363"/>
          </a:xfrm>
        </p:spPr>
        <p:txBody>
          <a:bodyPr>
            <a:normAutofit fontScale="92500" lnSpcReduction="10000"/>
          </a:bodyPr>
          <a:lstStyle/>
          <a:p>
            <a:pPr eaLnBrk="1" hangingPunct="1">
              <a:lnSpc>
                <a:spcPct val="90000"/>
              </a:lnSpc>
              <a:defRPr/>
            </a:pPr>
            <a:r>
              <a:rPr lang="tr-TR" sz="2800" dirty="0">
                <a:solidFill>
                  <a:srgbClr val="002060"/>
                </a:solidFill>
              </a:rPr>
              <a:t>Yıllık ağrılı kriz sayısı ve  hastaneye yatışlarda azalma, </a:t>
            </a:r>
          </a:p>
          <a:p>
            <a:pPr eaLnBrk="1" hangingPunct="1">
              <a:lnSpc>
                <a:spcPct val="90000"/>
              </a:lnSpc>
              <a:defRPr/>
            </a:pPr>
            <a:r>
              <a:rPr lang="tr-TR" sz="2800" dirty="0">
                <a:solidFill>
                  <a:srgbClr val="002060"/>
                </a:solidFill>
              </a:rPr>
              <a:t>Akut göğüs sendromu, </a:t>
            </a:r>
            <a:r>
              <a:rPr lang="tr-TR" sz="2800" dirty="0" err="1">
                <a:solidFill>
                  <a:srgbClr val="002060"/>
                </a:solidFill>
              </a:rPr>
              <a:t>priapism</a:t>
            </a:r>
            <a:r>
              <a:rPr lang="tr-TR" sz="2800" dirty="0">
                <a:solidFill>
                  <a:srgbClr val="002060"/>
                </a:solidFill>
              </a:rPr>
              <a:t> ve </a:t>
            </a:r>
            <a:r>
              <a:rPr lang="tr-TR" sz="2800" dirty="0" err="1">
                <a:solidFill>
                  <a:srgbClr val="002060"/>
                </a:solidFill>
              </a:rPr>
              <a:t>hepatik</a:t>
            </a:r>
            <a:r>
              <a:rPr lang="tr-TR" sz="2800" dirty="0">
                <a:solidFill>
                  <a:srgbClr val="002060"/>
                </a:solidFill>
              </a:rPr>
              <a:t> </a:t>
            </a:r>
            <a:r>
              <a:rPr lang="tr-TR" sz="2800" dirty="0" err="1">
                <a:solidFill>
                  <a:srgbClr val="002060"/>
                </a:solidFill>
              </a:rPr>
              <a:t>sekestrasyon</a:t>
            </a:r>
            <a:r>
              <a:rPr lang="tr-TR" sz="2800" dirty="0">
                <a:solidFill>
                  <a:srgbClr val="002060"/>
                </a:solidFill>
              </a:rPr>
              <a:t> </a:t>
            </a:r>
            <a:r>
              <a:rPr lang="tr-TR" sz="2800" dirty="0" err="1">
                <a:solidFill>
                  <a:srgbClr val="002060"/>
                </a:solidFill>
              </a:rPr>
              <a:t>insidansında</a:t>
            </a:r>
            <a:r>
              <a:rPr lang="tr-TR" sz="2800" dirty="0">
                <a:solidFill>
                  <a:srgbClr val="002060"/>
                </a:solidFill>
              </a:rPr>
              <a:t> azalma,</a:t>
            </a:r>
          </a:p>
          <a:p>
            <a:pPr eaLnBrk="1" hangingPunct="1">
              <a:lnSpc>
                <a:spcPct val="90000"/>
              </a:lnSpc>
              <a:defRPr/>
            </a:pPr>
            <a:r>
              <a:rPr lang="tr-TR" sz="2800" dirty="0">
                <a:solidFill>
                  <a:srgbClr val="002060"/>
                </a:solidFill>
              </a:rPr>
              <a:t>Kan transfüzyon gereksinimi azalmaktadır. </a:t>
            </a:r>
          </a:p>
          <a:p>
            <a:pPr eaLnBrk="1" hangingPunct="1">
              <a:lnSpc>
                <a:spcPct val="90000"/>
              </a:lnSpc>
              <a:defRPr/>
            </a:pPr>
            <a:r>
              <a:rPr lang="tr-TR" sz="2800" dirty="0">
                <a:solidFill>
                  <a:srgbClr val="002060"/>
                </a:solidFill>
              </a:rPr>
              <a:t>HU  tedavisi ile </a:t>
            </a:r>
            <a:r>
              <a:rPr lang="tr-TR" sz="2800" dirty="0" err="1">
                <a:solidFill>
                  <a:srgbClr val="002060"/>
                </a:solidFill>
              </a:rPr>
              <a:t>mortalite</a:t>
            </a:r>
            <a:r>
              <a:rPr lang="tr-TR" sz="2800" dirty="0">
                <a:solidFill>
                  <a:srgbClr val="002060"/>
                </a:solidFill>
              </a:rPr>
              <a:t> %40 oranında azalmaktadır. </a:t>
            </a:r>
          </a:p>
          <a:p>
            <a:pPr eaLnBrk="1" hangingPunct="1">
              <a:lnSpc>
                <a:spcPct val="90000"/>
              </a:lnSpc>
              <a:defRPr/>
            </a:pPr>
            <a:r>
              <a:rPr lang="tr-TR" sz="2800" dirty="0">
                <a:solidFill>
                  <a:srgbClr val="002060"/>
                </a:solidFill>
              </a:rPr>
              <a:t>İnme geçiren </a:t>
            </a:r>
            <a:r>
              <a:rPr lang="tr-TR" sz="2800" dirty="0" err="1">
                <a:solidFill>
                  <a:srgbClr val="002060"/>
                </a:solidFill>
              </a:rPr>
              <a:t>OHA’li</a:t>
            </a:r>
            <a:r>
              <a:rPr lang="tr-TR" sz="2800" dirty="0">
                <a:solidFill>
                  <a:srgbClr val="002060"/>
                </a:solidFill>
              </a:rPr>
              <a:t> hastaların tedavisinde de kronik transfüzyona alternatif olarak kullanılmaktadır. </a:t>
            </a:r>
            <a:endParaRPr lang="en-US" sz="2800" dirty="0">
              <a:solidFill>
                <a:srgbClr val="00206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106" y="764704"/>
            <a:ext cx="3663475"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09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tr-TR" dirty="0">
                <a:solidFill>
                  <a:srgbClr val="002060"/>
                </a:solidFill>
              </a:rPr>
              <a:t>Eritrosit transfüzyonu</a:t>
            </a:r>
            <a:endParaRPr lang="en-US" dirty="0">
              <a:solidFill>
                <a:srgbClr val="002060"/>
              </a:solidFill>
            </a:endParaRPr>
          </a:p>
        </p:txBody>
      </p:sp>
      <p:sp>
        <p:nvSpPr>
          <p:cNvPr id="16387" name="Rectangle 3"/>
          <p:cNvSpPr>
            <a:spLocks noGrp="1" noChangeArrowheads="1"/>
          </p:cNvSpPr>
          <p:nvPr>
            <p:ph type="body" idx="1"/>
          </p:nvPr>
        </p:nvSpPr>
        <p:spPr/>
        <p:txBody>
          <a:bodyPr/>
          <a:lstStyle/>
          <a:p>
            <a:pPr eaLnBrk="1" hangingPunct="1">
              <a:defRPr/>
            </a:pPr>
            <a:r>
              <a:rPr lang="tr-TR" sz="2800" dirty="0" err="1">
                <a:solidFill>
                  <a:srgbClr val="002060"/>
                </a:solidFill>
              </a:rPr>
              <a:t>Semptomatik</a:t>
            </a:r>
            <a:r>
              <a:rPr lang="tr-TR" sz="2800" dirty="0">
                <a:solidFill>
                  <a:srgbClr val="002060"/>
                </a:solidFill>
              </a:rPr>
              <a:t> anemi </a:t>
            </a:r>
          </a:p>
          <a:p>
            <a:pPr eaLnBrk="1" hangingPunct="1">
              <a:defRPr/>
            </a:pPr>
            <a:r>
              <a:rPr lang="tr-TR" sz="2800" dirty="0" err="1">
                <a:solidFill>
                  <a:srgbClr val="002060"/>
                </a:solidFill>
              </a:rPr>
              <a:t>Aplastik</a:t>
            </a:r>
            <a:r>
              <a:rPr lang="tr-TR" sz="2800" dirty="0">
                <a:solidFill>
                  <a:srgbClr val="002060"/>
                </a:solidFill>
              </a:rPr>
              <a:t> kriz</a:t>
            </a:r>
          </a:p>
          <a:p>
            <a:pPr eaLnBrk="1" hangingPunct="1">
              <a:defRPr/>
            </a:pPr>
            <a:r>
              <a:rPr lang="tr-TR" sz="2800" dirty="0" err="1">
                <a:solidFill>
                  <a:srgbClr val="002060"/>
                </a:solidFill>
              </a:rPr>
              <a:t>Splenik</a:t>
            </a:r>
            <a:r>
              <a:rPr lang="tr-TR" sz="2800" dirty="0">
                <a:solidFill>
                  <a:srgbClr val="002060"/>
                </a:solidFill>
              </a:rPr>
              <a:t> ya da </a:t>
            </a:r>
            <a:r>
              <a:rPr lang="tr-TR" sz="2800" dirty="0" err="1">
                <a:solidFill>
                  <a:srgbClr val="002060"/>
                </a:solidFill>
              </a:rPr>
              <a:t>hepatik</a:t>
            </a:r>
            <a:r>
              <a:rPr lang="tr-TR" sz="2800" dirty="0">
                <a:solidFill>
                  <a:srgbClr val="002060"/>
                </a:solidFill>
              </a:rPr>
              <a:t> </a:t>
            </a:r>
            <a:r>
              <a:rPr lang="tr-TR" sz="2800" dirty="0" err="1">
                <a:solidFill>
                  <a:srgbClr val="002060"/>
                </a:solidFill>
              </a:rPr>
              <a:t>sekestrasyon</a:t>
            </a:r>
            <a:endParaRPr lang="tr-TR" sz="2800" dirty="0">
              <a:solidFill>
                <a:srgbClr val="002060"/>
              </a:solidFill>
            </a:endParaRPr>
          </a:p>
          <a:p>
            <a:pPr eaLnBrk="1" hangingPunct="1">
              <a:defRPr/>
            </a:pPr>
            <a:r>
              <a:rPr lang="tr-TR" sz="2800" dirty="0">
                <a:solidFill>
                  <a:srgbClr val="002060"/>
                </a:solidFill>
              </a:rPr>
              <a:t>Akut göğüs sendromu</a:t>
            </a:r>
          </a:p>
          <a:p>
            <a:pPr eaLnBrk="1" hangingPunct="1">
              <a:defRPr/>
            </a:pPr>
            <a:r>
              <a:rPr lang="tr-TR" sz="2800" dirty="0" err="1">
                <a:solidFill>
                  <a:srgbClr val="002060"/>
                </a:solidFill>
              </a:rPr>
              <a:t>Major</a:t>
            </a:r>
            <a:r>
              <a:rPr lang="tr-TR" sz="2800" dirty="0">
                <a:solidFill>
                  <a:srgbClr val="002060"/>
                </a:solidFill>
              </a:rPr>
              <a:t> cerrahi hazırlığı</a:t>
            </a:r>
          </a:p>
          <a:p>
            <a:pPr eaLnBrk="1" hangingPunct="1">
              <a:defRPr/>
            </a:pPr>
            <a:r>
              <a:rPr lang="tr-TR" sz="2800" dirty="0">
                <a:solidFill>
                  <a:srgbClr val="002060"/>
                </a:solidFill>
              </a:rPr>
              <a:t>Akut  çoklu organ yetmezliği</a:t>
            </a:r>
          </a:p>
          <a:p>
            <a:pPr eaLnBrk="1" hangingPunct="1">
              <a:buFontTx/>
              <a:buNone/>
              <a:defRPr/>
            </a:pPr>
            <a:r>
              <a:rPr lang="tr-TR" sz="2800" dirty="0"/>
              <a:t> </a:t>
            </a:r>
            <a:endParaRPr lang="en-US" sz="2800" dirty="0"/>
          </a:p>
        </p:txBody>
      </p:sp>
    </p:spTree>
    <p:extLst>
      <p:ext uri="{BB962C8B-B14F-4D97-AF65-F5344CB8AC3E}">
        <p14:creationId xmlns:p14="http://schemas.microsoft.com/office/powerpoint/2010/main" val="282374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tr-TR" dirty="0">
                <a:solidFill>
                  <a:srgbClr val="002060"/>
                </a:solidFill>
              </a:rPr>
              <a:t>Eritrosit transfüzyonu</a:t>
            </a:r>
            <a:endParaRPr lang="en-US" dirty="0">
              <a:solidFill>
                <a:srgbClr val="002060"/>
              </a:solidFill>
            </a:endParaRPr>
          </a:p>
        </p:txBody>
      </p:sp>
      <p:sp>
        <p:nvSpPr>
          <p:cNvPr id="38915" name="Rectangle 3"/>
          <p:cNvSpPr>
            <a:spLocks noGrp="1" noChangeArrowheads="1"/>
          </p:cNvSpPr>
          <p:nvPr>
            <p:ph type="body" idx="1"/>
          </p:nvPr>
        </p:nvSpPr>
        <p:spPr/>
        <p:txBody>
          <a:bodyPr/>
          <a:lstStyle/>
          <a:p>
            <a:pPr eaLnBrk="1" hangingPunct="1">
              <a:defRPr/>
            </a:pPr>
            <a:r>
              <a:rPr lang="tr-TR" sz="2800" dirty="0">
                <a:solidFill>
                  <a:srgbClr val="002060"/>
                </a:solidFill>
              </a:rPr>
              <a:t>Kronik anemi hemoglobin düzeyi 7 g/dl’nin altına düşene kadar genellikle transfüzyon gerektirmez.</a:t>
            </a:r>
          </a:p>
          <a:p>
            <a:pPr eaLnBrk="1" hangingPunct="1">
              <a:defRPr/>
            </a:pPr>
            <a:endParaRPr lang="tr-TR" sz="2800" dirty="0">
              <a:solidFill>
                <a:srgbClr val="002060"/>
              </a:solidFill>
            </a:endParaRPr>
          </a:p>
          <a:p>
            <a:pPr eaLnBrk="1" hangingPunct="1">
              <a:defRPr/>
            </a:pPr>
            <a:endParaRPr lang="tr-TR" sz="2800" dirty="0">
              <a:solidFill>
                <a:srgbClr val="002060"/>
              </a:solidFill>
            </a:endParaRPr>
          </a:p>
          <a:p>
            <a:pPr eaLnBrk="1" hangingPunct="1">
              <a:defRPr/>
            </a:pPr>
            <a:r>
              <a:rPr lang="tr-TR" sz="2800" dirty="0">
                <a:solidFill>
                  <a:srgbClr val="002060"/>
                </a:solidFill>
              </a:rPr>
              <a:t>Yüksek debili kalp yetmezliği, </a:t>
            </a:r>
            <a:r>
              <a:rPr lang="tr-TR" sz="2800" dirty="0" err="1">
                <a:solidFill>
                  <a:srgbClr val="002060"/>
                </a:solidFill>
              </a:rPr>
              <a:t>dispne</a:t>
            </a:r>
            <a:r>
              <a:rPr lang="tr-TR" sz="2800" dirty="0">
                <a:solidFill>
                  <a:srgbClr val="002060"/>
                </a:solidFill>
              </a:rPr>
              <a:t>, </a:t>
            </a:r>
            <a:r>
              <a:rPr lang="tr-TR" sz="2800" dirty="0" err="1">
                <a:solidFill>
                  <a:srgbClr val="002060"/>
                </a:solidFill>
              </a:rPr>
              <a:t>postüral</a:t>
            </a:r>
            <a:r>
              <a:rPr lang="tr-TR" sz="2800" dirty="0">
                <a:solidFill>
                  <a:srgbClr val="002060"/>
                </a:solidFill>
              </a:rPr>
              <a:t> hipotansiyon, </a:t>
            </a:r>
            <a:r>
              <a:rPr lang="tr-TR" sz="2800" dirty="0" err="1">
                <a:solidFill>
                  <a:srgbClr val="002060"/>
                </a:solidFill>
              </a:rPr>
              <a:t>angina</a:t>
            </a:r>
            <a:r>
              <a:rPr lang="tr-TR" sz="2800" dirty="0">
                <a:solidFill>
                  <a:srgbClr val="002060"/>
                </a:solidFill>
              </a:rPr>
              <a:t> ve </a:t>
            </a:r>
            <a:r>
              <a:rPr lang="tr-TR" sz="2800" dirty="0" err="1">
                <a:solidFill>
                  <a:srgbClr val="002060"/>
                </a:solidFill>
              </a:rPr>
              <a:t>serebral</a:t>
            </a:r>
            <a:r>
              <a:rPr lang="tr-TR" sz="2800" dirty="0">
                <a:solidFill>
                  <a:srgbClr val="002060"/>
                </a:solidFill>
              </a:rPr>
              <a:t> </a:t>
            </a:r>
            <a:r>
              <a:rPr lang="tr-TR" sz="2800" dirty="0" err="1">
                <a:solidFill>
                  <a:srgbClr val="002060"/>
                </a:solidFill>
              </a:rPr>
              <a:t>disfonksiyon</a:t>
            </a:r>
            <a:r>
              <a:rPr lang="tr-TR" sz="2800" dirty="0">
                <a:solidFill>
                  <a:srgbClr val="002060"/>
                </a:solidFill>
              </a:rPr>
              <a:t> transfüzyon gerektirir.</a:t>
            </a:r>
            <a:endParaRPr lang="en-US" sz="2800" dirty="0">
              <a:solidFill>
                <a:srgbClr val="002060"/>
              </a:solidFill>
            </a:endParaRPr>
          </a:p>
          <a:p>
            <a:pPr eaLnBrk="1" hangingPunct="1">
              <a:defRPr/>
            </a:pPr>
            <a:endParaRPr lang="en-US" sz="2800" dirty="0"/>
          </a:p>
        </p:txBody>
      </p:sp>
    </p:spTree>
    <p:extLst>
      <p:ext uri="{BB962C8B-B14F-4D97-AF65-F5344CB8AC3E}">
        <p14:creationId xmlns:p14="http://schemas.microsoft.com/office/powerpoint/2010/main" val="40462338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B.VDStR72fPO1Mw_ZwvA"/>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5168</TotalTime>
  <Words>3989</Words>
  <Application>Microsoft Office PowerPoint</Application>
  <PresentationFormat>Ekran Gösterisi (4:3)</PresentationFormat>
  <Paragraphs>354</Paragraphs>
  <Slides>61</Slides>
  <Notes>7</Notes>
  <HiddenSlides>0</HiddenSlides>
  <MMClips>0</MMClips>
  <ScaleCrop>false</ScaleCrop>
  <HeadingPairs>
    <vt:vector size="8" baseType="variant">
      <vt:variant>
        <vt:lpstr>Kullanılan Yazı Tipleri</vt:lpstr>
      </vt:variant>
      <vt:variant>
        <vt:i4>11</vt:i4>
      </vt:variant>
      <vt:variant>
        <vt:lpstr>Tema</vt:lpstr>
      </vt:variant>
      <vt:variant>
        <vt:i4>1</vt:i4>
      </vt:variant>
      <vt:variant>
        <vt:lpstr>Eklenmiş OLE Hizmet Programları</vt:lpstr>
      </vt:variant>
      <vt:variant>
        <vt:i4>1</vt:i4>
      </vt:variant>
      <vt:variant>
        <vt:lpstr>Slayt Başlıkları</vt:lpstr>
      </vt:variant>
      <vt:variant>
        <vt:i4>61</vt:i4>
      </vt:variant>
    </vt:vector>
  </HeadingPairs>
  <TitlesOfParts>
    <vt:vector size="74" baseType="lpstr">
      <vt:lpstr>SimSun</vt:lpstr>
      <vt:lpstr>Apis For Office</vt:lpstr>
      <vt:lpstr>Arial</vt:lpstr>
      <vt:lpstr>Calibri</vt:lpstr>
      <vt:lpstr>Calibri Light</vt:lpstr>
      <vt:lpstr>Segoe UI</vt:lpstr>
      <vt:lpstr>Segoe UI Semibold</vt:lpstr>
      <vt:lpstr>Symbol</vt:lpstr>
      <vt:lpstr>Times New Roman</vt:lpstr>
      <vt:lpstr>Verdana</vt:lpstr>
      <vt:lpstr>Wingdings</vt:lpstr>
      <vt:lpstr>Ofis Teması</vt:lpstr>
      <vt:lpstr>think-cell Slide</vt:lpstr>
      <vt:lpstr> Orak Hücreli Anemide  Yeni Tedaviler</vt:lpstr>
      <vt:lpstr>PowerPoint Sunusu</vt:lpstr>
      <vt:lpstr>Sağlık Bakanlığı Verileri</vt:lpstr>
      <vt:lpstr>PowerPoint Sunusu</vt:lpstr>
      <vt:lpstr>Koruyucu tedavi</vt:lpstr>
      <vt:lpstr>Destekleyici tedavi </vt:lpstr>
      <vt:lpstr>Hidroksiüre</vt:lpstr>
      <vt:lpstr>Eritrosit transfüzyonu</vt:lpstr>
      <vt:lpstr>Eritrosit transfüzyonu</vt:lpstr>
      <vt:lpstr>Kronik basit transfüzyon</vt:lpstr>
      <vt:lpstr>PowerPoint Sunusu</vt:lpstr>
      <vt:lpstr>PowerPoint Sunusu</vt:lpstr>
      <vt:lpstr>PowerPoint Sunusu</vt:lpstr>
      <vt:lpstr>Orak Hücreli Anemide Oksidatif Stres</vt:lpstr>
      <vt:lpstr>L-Glutamin Eritrositlerdeki Antioksidan Seviyelerini Artırır</vt:lpstr>
      <vt:lpstr>Onaylı Endikasyon ve Doz Şeması:</vt:lpstr>
      <vt:lpstr>PowerPoint Sunusu</vt:lpstr>
      <vt:lpstr> Crizanlizumab           </vt:lpstr>
      <vt:lpstr>PowerPoint Sunusu</vt:lpstr>
      <vt:lpstr>Onaylı Endikasyon ve Doz Şeması:</vt:lpstr>
      <vt:lpstr>Voxelator </vt:lpstr>
      <vt:lpstr>Voxelator</vt:lpstr>
      <vt:lpstr>PowerPoint Sunusu</vt:lpstr>
      <vt:lpstr>Medyan Yıllık Kriz Oranları</vt:lpstr>
      <vt:lpstr>PowerPoint Sunusu</vt:lpstr>
      <vt:lpstr>Allojenik kök hücre transplantasyonu </vt:lpstr>
      <vt:lpstr>Gen tedavisi </vt:lpstr>
      <vt:lpstr>   BO42451-CROSSWALK</vt:lpstr>
      <vt:lpstr>CROVALİMAB </vt:lpstr>
      <vt:lpstr>Çalışma Hakkında</vt:lpstr>
      <vt:lpstr>Orak Hücre Anemili Gönüllülerde Mitapivat’ın Etkililiğini ve Güvenliliğini Değerlendirmek İçin Çift Kör, Randomize, Plasebo Kontrollü, Çok Merkezli bir Faz 2/3 Çalışması</vt:lpstr>
      <vt:lpstr>MİTAPİVAT</vt:lpstr>
      <vt:lpstr>Çalışma Dizaynı</vt:lpstr>
      <vt:lpstr> ASCENT1 Novo Nordisk</vt:lpstr>
      <vt:lpstr>PowerPoint Sunusu</vt:lpstr>
      <vt:lpstr>NDec, tetrahidroüridin tozu ve gecikmeli salımlı desitabin tableti içeren bir kapsüldür</vt:lpstr>
      <vt:lpstr>NDec, HbF'yi direkt olarak artırır</vt:lpstr>
      <vt:lpstr>Ndec ve HU Yan Etkileri</vt:lpstr>
      <vt:lpstr>Çalışma Dizaynı</vt:lpstr>
      <vt:lpstr>PowerPoint Sunusu</vt:lpstr>
      <vt:lpstr>PowerPoint Sunusu</vt:lpstr>
      <vt:lpstr>PowerPoint Sunusu</vt:lpstr>
      <vt:lpstr>PowerPoint Sunusu</vt:lpstr>
      <vt:lpstr>   BO42451-CROSSWALK</vt:lpstr>
      <vt:lpstr>Tedavi şeması</vt:lpstr>
      <vt:lpstr> Hedef Popülasyon</vt:lpstr>
      <vt:lpstr>Hariç Tutulma Kriterleri </vt:lpstr>
      <vt:lpstr>Orak Hücre Anemili Gönüllülerde Mitapivat’ın Etkililiğini ve Güvenliliğini Değerlendirmek İçin Çift Kör, Randomize, Plasebo Kontrollü, Çok Merkezli bir Faz 2/3 Çalışması</vt:lpstr>
      <vt:lpstr>PowerPoint Sunusu</vt:lpstr>
      <vt:lpstr>Araştırma Ürünü, Dozaj ve Uygulama Şekli:  Hastalar oral yolla günde iki kez 100 mg mitapivat alacaktır.</vt:lpstr>
      <vt:lpstr>PowerPoint Sunusu</vt:lpstr>
      <vt:lpstr>PowerPoint Sunusu</vt:lpstr>
      <vt:lpstr>PowerPoint Sunusu</vt:lpstr>
      <vt:lpstr>Dahil Etme Kriterleri:</vt:lpstr>
      <vt:lpstr>Hariç Bırakma Kriterleri:</vt:lpstr>
      <vt:lpstr>Hariç Bırakma Kriterleri:</vt:lpstr>
      <vt:lpstr> ASCENT1 Novo Nordisk</vt:lpstr>
      <vt:lpstr>Dahil Etme Kriterleri</vt:lpstr>
      <vt:lpstr>Dahil Etmeme Kriterleri</vt:lpstr>
      <vt:lpstr>Dahil Etmeme Kriterleri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Mevcut ve Gelecek Çok Fazla Tedavi Varken Orak Hücreli Anemide  Tedavi Kişiselleştirilebilir mi?</dc:title>
  <dc:creator>Hatice İlgen Şaşmaz</dc:creator>
  <cp:lastModifiedBy>Defne Ay Tuncel</cp:lastModifiedBy>
  <cp:revision>58</cp:revision>
  <dcterms:created xsi:type="dcterms:W3CDTF">2023-10-29T16:18:21Z</dcterms:created>
  <dcterms:modified xsi:type="dcterms:W3CDTF">2024-04-21T17:02:39Z</dcterms:modified>
</cp:coreProperties>
</file>